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9" r:id="rId4"/>
    <p:sldMasterId id="2147483766" r:id="rId5"/>
  </p:sldMasterIdLst>
  <p:notesMasterIdLst>
    <p:notesMasterId r:id="rId46"/>
  </p:notesMasterIdLst>
  <p:handoutMasterIdLst>
    <p:handoutMasterId r:id="rId47"/>
  </p:handoutMasterIdLst>
  <p:sldIdLst>
    <p:sldId id="318" r:id="rId6"/>
    <p:sldId id="291" r:id="rId7"/>
    <p:sldId id="348" r:id="rId8"/>
    <p:sldId id="263" r:id="rId9"/>
    <p:sldId id="353" r:id="rId10"/>
    <p:sldId id="273" r:id="rId11"/>
    <p:sldId id="350" r:id="rId12"/>
    <p:sldId id="336" r:id="rId13"/>
    <p:sldId id="333" r:id="rId14"/>
    <p:sldId id="347" r:id="rId15"/>
    <p:sldId id="276" r:id="rId16"/>
    <p:sldId id="292" r:id="rId17"/>
    <p:sldId id="272" r:id="rId18"/>
    <p:sldId id="311" r:id="rId19"/>
    <p:sldId id="345" r:id="rId20"/>
    <p:sldId id="346" r:id="rId21"/>
    <p:sldId id="305" r:id="rId22"/>
    <p:sldId id="303" r:id="rId23"/>
    <p:sldId id="330" r:id="rId24"/>
    <p:sldId id="257" r:id="rId25"/>
    <p:sldId id="331" r:id="rId26"/>
    <p:sldId id="332" r:id="rId27"/>
    <p:sldId id="308" r:id="rId28"/>
    <p:sldId id="309" r:id="rId29"/>
    <p:sldId id="312" r:id="rId30"/>
    <p:sldId id="321" r:id="rId31"/>
    <p:sldId id="267" r:id="rId32"/>
    <p:sldId id="283" r:id="rId33"/>
    <p:sldId id="271" r:id="rId34"/>
    <p:sldId id="351" r:id="rId35"/>
    <p:sldId id="342" r:id="rId36"/>
    <p:sldId id="352" r:id="rId37"/>
    <p:sldId id="341" r:id="rId38"/>
    <p:sldId id="355" r:id="rId39"/>
    <p:sldId id="357" r:id="rId40"/>
    <p:sldId id="268" r:id="rId41"/>
    <p:sldId id="274" r:id="rId42"/>
    <p:sldId id="356" r:id="rId43"/>
    <p:sldId id="354" r:id="rId44"/>
    <p:sldId id="314" r:id="rId4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Jammie S" initials="JJS" lastIdx="1" clrIdx="0">
    <p:extLst>
      <p:ext uri="{19B8F6BF-5375-455C-9EA6-DF929625EA0E}">
        <p15:presenceInfo xmlns:p15="http://schemas.microsoft.com/office/powerpoint/2012/main" userId="S::jammie.johnson@dhhs.nc.gov::fbe8c83d-b51f-41e2-b550-f095b0bd4d04" providerId="AD"/>
      </p:ext>
    </p:extLst>
  </p:cmAuthor>
  <p:cmAuthor id="2" name="Culler, Stacey L" initials="CSL" lastIdx="1" clrIdx="1">
    <p:extLst>
      <p:ext uri="{19B8F6BF-5375-455C-9EA6-DF929625EA0E}">
        <p15:presenceInfo xmlns:p15="http://schemas.microsoft.com/office/powerpoint/2012/main" userId="S::stacey.culler@dhhs.nc.gov::34bd575d-184a-4065-a717-f863cb0baa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C32"/>
    <a:srgbClr val="0033CC"/>
    <a:srgbClr val="FFFF99"/>
    <a:srgbClr val="99CCFF"/>
    <a:srgbClr val="6699FF"/>
    <a:srgbClr val="B2FF05"/>
    <a:srgbClr val="CCFFCC"/>
    <a:srgbClr val="6666FF"/>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1" autoAdjust="0"/>
    <p:restoredTop sz="93792" autoAdjust="0"/>
  </p:normalViewPr>
  <p:slideViewPr>
    <p:cSldViewPr snapToGrid="0">
      <p:cViewPr varScale="1">
        <p:scale>
          <a:sx n="82" d="100"/>
          <a:sy n="82" d="100"/>
        </p:scale>
        <p:origin x="1613"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2496"/>
    </p:cViewPr>
  </p:sorterViewPr>
  <p:notesViewPr>
    <p:cSldViewPr snapToGrid="0">
      <p:cViewPr>
        <p:scale>
          <a:sx n="68" d="100"/>
          <a:sy n="68" d="100"/>
        </p:scale>
        <p:origin x="2168" y="-5688"/>
      </p:cViewPr>
      <p:guideLst/>
    </p:cSldViewPr>
  </p:notesViewPr>
  <p:gridSpacing cx="82296" cy="82296"/>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8C753-CAD2-48CD-A2AB-7AA5114D6D3B}"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74DDC73A-3718-449F-B77C-01EE31DDB46B}">
      <dgm:prSet custT="1"/>
      <dgm:spPr/>
      <dgm:t>
        <a:bodyPr/>
        <a:lstStyle/>
        <a:p>
          <a:pPr algn="ctr"/>
          <a:r>
            <a:rPr lang="en-US" sz="3600" b="1" dirty="0"/>
            <a:t>Let’s Look at Handwashing </a:t>
          </a:r>
        </a:p>
        <a:p>
          <a:pPr algn="ctr"/>
          <a:r>
            <a:rPr lang="en-US" sz="3600" b="1" dirty="0"/>
            <a:t>with 80% Proficiency</a:t>
          </a:r>
          <a:endParaRPr lang="en-US" sz="3600" dirty="0"/>
        </a:p>
      </dgm:t>
    </dgm:pt>
    <dgm:pt modelId="{ED669356-B8A5-4081-AA72-D4EC9FDF8DEC}" type="parTrans" cxnId="{177F11F5-3502-4B4B-8794-828011400E55}">
      <dgm:prSet/>
      <dgm:spPr/>
      <dgm:t>
        <a:bodyPr/>
        <a:lstStyle/>
        <a:p>
          <a:endParaRPr lang="en-US"/>
        </a:p>
      </dgm:t>
    </dgm:pt>
    <dgm:pt modelId="{EF5DAB6B-7ACD-4FC1-8ECC-2F57302A7118}" type="sibTrans" cxnId="{177F11F5-3502-4B4B-8794-828011400E55}">
      <dgm:prSet/>
      <dgm:spPr/>
      <dgm:t>
        <a:bodyPr/>
        <a:lstStyle/>
        <a:p>
          <a:endParaRPr lang="en-US"/>
        </a:p>
      </dgm:t>
    </dgm:pt>
    <dgm:pt modelId="{8F1FDC59-F152-483C-B49C-0110F7ED4FD0}">
      <dgm:prSet custT="1"/>
      <dgm:spPr/>
      <dgm:t>
        <a:bodyPr/>
        <a:lstStyle/>
        <a:p>
          <a:r>
            <a:rPr lang="en-US" sz="3000" dirty="0"/>
            <a:t>10 total steps (</a:t>
          </a:r>
          <a:r>
            <a:rPr lang="en-US" sz="3000" b="0" dirty="0"/>
            <a:t>3 critical </a:t>
          </a:r>
          <a:r>
            <a:rPr lang="en-US" sz="3000" dirty="0"/>
            <a:t>and 7 noncritical steps)</a:t>
          </a:r>
        </a:p>
      </dgm:t>
    </dgm:pt>
    <dgm:pt modelId="{8CCF43AE-7145-4C0C-8E82-AE170B32CAB4}" type="parTrans" cxnId="{7000EC1B-0A32-4CD1-A1D4-D55E901D8EB4}">
      <dgm:prSet/>
      <dgm:spPr/>
      <dgm:t>
        <a:bodyPr/>
        <a:lstStyle/>
        <a:p>
          <a:endParaRPr lang="en-US"/>
        </a:p>
      </dgm:t>
    </dgm:pt>
    <dgm:pt modelId="{57543C38-02D6-47D0-AE1F-5F6AD525DED1}" type="sibTrans" cxnId="{7000EC1B-0A32-4CD1-A1D4-D55E901D8EB4}">
      <dgm:prSet/>
      <dgm:spPr/>
      <dgm:t>
        <a:bodyPr/>
        <a:lstStyle/>
        <a:p>
          <a:endParaRPr lang="en-US"/>
        </a:p>
      </dgm:t>
    </dgm:pt>
    <dgm:pt modelId="{E8731DAF-FDC7-48A6-B1E1-A5B01108757F}">
      <dgm:prSet custT="1"/>
      <dgm:spPr/>
      <dgm:t>
        <a:bodyPr/>
        <a:lstStyle/>
        <a:p>
          <a:r>
            <a:rPr lang="en-US" sz="3000" dirty="0"/>
            <a:t>80% of 7 noncritical steps= 100 x 80% = 0.8 x 7 steps = </a:t>
          </a:r>
          <a:r>
            <a:rPr lang="en-US" sz="3000" b="0" dirty="0"/>
            <a:t>6</a:t>
          </a:r>
          <a:r>
            <a:rPr lang="en-US" sz="3000" b="1" dirty="0"/>
            <a:t> </a:t>
          </a:r>
          <a:r>
            <a:rPr lang="en-US" sz="3000" dirty="0"/>
            <a:t>(5.6 round up)</a:t>
          </a:r>
        </a:p>
      </dgm:t>
    </dgm:pt>
    <dgm:pt modelId="{AEB817A4-E795-4712-8611-746EF9AAE2EE}" type="parTrans" cxnId="{F020FB63-EF88-465E-9D17-F56ECB8E5D88}">
      <dgm:prSet/>
      <dgm:spPr/>
      <dgm:t>
        <a:bodyPr/>
        <a:lstStyle/>
        <a:p>
          <a:endParaRPr lang="en-US"/>
        </a:p>
      </dgm:t>
    </dgm:pt>
    <dgm:pt modelId="{55A7B33D-A3E6-4789-9143-7CBC0C25CDA1}" type="sibTrans" cxnId="{F020FB63-EF88-465E-9D17-F56ECB8E5D88}">
      <dgm:prSet/>
      <dgm:spPr/>
      <dgm:t>
        <a:bodyPr/>
        <a:lstStyle/>
        <a:p>
          <a:endParaRPr lang="en-US"/>
        </a:p>
      </dgm:t>
    </dgm:pt>
    <dgm:pt modelId="{22ED6DBD-865C-4BFB-8BD3-2F6D5B7492E5}">
      <dgm:prSet custT="1"/>
      <dgm:spPr/>
      <dgm:t>
        <a:bodyPr/>
        <a:lstStyle/>
        <a:p>
          <a:r>
            <a:rPr lang="en-US" sz="3000" dirty="0"/>
            <a:t>Student must perform all </a:t>
          </a:r>
          <a:r>
            <a:rPr lang="en-US" sz="3000" b="0" dirty="0"/>
            <a:t>3 critical </a:t>
          </a:r>
          <a:r>
            <a:rPr lang="en-US" sz="3000" dirty="0"/>
            <a:t>steps </a:t>
          </a:r>
          <a:r>
            <a:rPr lang="en-US" sz="3000" b="1" dirty="0"/>
            <a:t>and</a:t>
          </a:r>
          <a:r>
            <a:rPr lang="en-US" sz="3000" dirty="0"/>
            <a:t> </a:t>
          </a:r>
          <a:endParaRPr lang="en-US" sz="3000" b="1" dirty="0"/>
        </a:p>
      </dgm:t>
    </dgm:pt>
    <dgm:pt modelId="{FCBEE006-FAFC-4FC1-B1A9-8A145DAAC956}" type="parTrans" cxnId="{F8EA2173-DBE0-4AD9-B39F-672ED6735046}">
      <dgm:prSet/>
      <dgm:spPr/>
      <dgm:t>
        <a:bodyPr/>
        <a:lstStyle/>
        <a:p>
          <a:endParaRPr lang="en-US"/>
        </a:p>
      </dgm:t>
    </dgm:pt>
    <dgm:pt modelId="{0BFD41D2-55C7-4AF0-A008-8FD9A6D2C58D}" type="sibTrans" cxnId="{F8EA2173-DBE0-4AD9-B39F-672ED6735046}">
      <dgm:prSet/>
      <dgm:spPr/>
      <dgm:t>
        <a:bodyPr/>
        <a:lstStyle/>
        <a:p>
          <a:endParaRPr lang="en-US"/>
        </a:p>
      </dgm:t>
    </dgm:pt>
    <dgm:pt modelId="{C065EEE7-3AB2-42AD-AE97-212455BDB4D1}">
      <dgm:prSet custT="1"/>
      <dgm:spPr/>
      <dgm:t>
        <a:bodyPr/>
        <a:lstStyle/>
        <a:p>
          <a:r>
            <a:rPr lang="en-US" sz="3000" dirty="0"/>
            <a:t>Miss no more than miss 1 noncritical step to meet the approved proficiency statement of 80%</a:t>
          </a:r>
        </a:p>
      </dgm:t>
    </dgm:pt>
    <dgm:pt modelId="{B6FEAE36-1240-4CA5-BDB9-892DBB074FB3}" type="parTrans" cxnId="{568522C0-CC08-4FBB-BFC8-01C3625DCBDA}">
      <dgm:prSet/>
      <dgm:spPr/>
      <dgm:t>
        <a:bodyPr/>
        <a:lstStyle/>
        <a:p>
          <a:endParaRPr lang="en-US"/>
        </a:p>
      </dgm:t>
    </dgm:pt>
    <dgm:pt modelId="{3A4F423B-AA46-4B34-84CA-FDAF4ECF8BCF}" type="sibTrans" cxnId="{568522C0-CC08-4FBB-BFC8-01C3625DCBDA}">
      <dgm:prSet/>
      <dgm:spPr/>
      <dgm:t>
        <a:bodyPr/>
        <a:lstStyle/>
        <a:p>
          <a:endParaRPr lang="en-US"/>
        </a:p>
      </dgm:t>
    </dgm:pt>
    <dgm:pt modelId="{CCFDDFC2-01BC-4F53-9BC1-140B3DEF8493}" type="pres">
      <dgm:prSet presAssocID="{A958C753-CAD2-48CD-A2AB-7AA5114D6D3B}" presName="linear" presStyleCnt="0">
        <dgm:presLayoutVars>
          <dgm:animLvl val="lvl"/>
          <dgm:resizeHandles val="exact"/>
        </dgm:presLayoutVars>
      </dgm:prSet>
      <dgm:spPr/>
    </dgm:pt>
    <dgm:pt modelId="{31E7F471-ECAA-49D9-9913-13D802077206}" type="pres">
      <dgm:prSet presAssocID="{74DDC73A-3718-449F-B77C-01EE31DDB46B}" presName="parentText" presStyleLbl="node1" presStyleIdx="0" presStyleCnt="1" custScaleY="98471" custLinFactNeighborX="0" custLinFactNeighborY="-1603">
        <dgm:presLayoutVars>
          <dgm:chMax val="0"/>
          <dgm:bulletEnabled val="1"/>
        </dgm:presLayoutVars>
      </dgm:prSet>
      <dgm:spPr/>
    </dgm:pt>
    <dgm:pt modelId="{DF3515FA-8728-487B-997A-113552794F0A}" type="pres">
      <dgm:prSet presAssocID="{74DDC73A-3718-449F-B77C-01EE31DDB46B}" presName="childText" presStyleLbl="revTx" presStyleIdx="0" presStyleCnt="1">
        <dgm:presLayoutVars>
          <dgm:bulletEnabled val="1"/>
        </dgm:presLayoutVars>
      </dgm:prSet>
      <dgm:spPr/>
    </dgm:pt>
  </dgm:ptLst>
  <dgm:cxnLst>
    <dgm:cxn modelId="{7000EC1B-0A32-4CD1-A1D4-D55E901D8EB4}" srcId="{74DDC73A-3718-449F-B77C-01EE31DDB46B}" destId="{8F1FDC59-F152-483C-B49C-0110F7ED4FD0}" srcOrd="0" destOrd="0" parTransId="{8CCF43AE-7145-4C0C-8E82-AE170B32CAB4}" sibTransId="{57543C38-02D6-47D0-AE1F-5F6AD525DED1}"/>
    <dgm:cxn modelId="{14A77026-7A74-4263-8660-5414669567E7}" type="presOf" srcId="{A958C753-CAD2-48CD-A2AB-7AA5114D6D3B}" destId="{CCFDDFC2-01BC-4F53-9BC1-140B3DEF8493}" srcOrd="0" destOrd="0" presId="urn:microsoft.com/office/officeart/2005/8/layout/vList2"/>
    <dgm:cxn modelId="{F020FB63-EF88-465E-9D17-F56ECB8E5D88}" srcId="{74DDC73A-3718-449F-B77C-01EE31DDB46B}" destId="{E8731DAF-FDC7-48A6-B1E1-A5B01108757F}" srcOrd="1" destOrd="0" parTransId="{AEB817A4-E795-4712-8611-746EF9AAE2EE}" sibTransId="{55A7B33D-A3E6-4789-9143-7CBC0C25CDA1}"/>
    <dgm:cxn modelId="{64611D6A-A319-4336-880B-1840C5CEA7C3}" type="presOf" srcId="{22ED6DBD-865C-4BFB-8BD3-2F6D5B7492E5}" destId="{DF3515FA-8728-487B-997A-113552794F0A}" srcOrd="0" destOrd="2" presId="urn:microsoft.com/office/officeart/2005/8/layout/vList2"/>
    <dgm:cxn modelId="{2A04A372-6208-4C4E-AC91-3FF26638F389}" type="presOf" srcId="{8F1FDC59-F152-483C-B49C-0110F7ED4FD0}" destId="{DF3515FA-8728-487B-997A-113552794F0A}" srcOrd="0" destOrd="0" presId="urn:microsoft.com/office/officeart/2005/8/layout/vList2"/>
    <dgm:cxn modelId="{F8EA2173-DBE0-4AD9-B39F-672ED6735046}" srcId="{74DDC73A-3718-449F-B77C-01EE31DDB46B}" destId="{22ED6DBD-865C-4BFB-8BD3-2F6D5B7492E5}" srcOrd="2" destOrd="0" parTransId="{FCBEE006-FAFC-4FC1-B1A9-8A145DAAC956}" sibTransId="{0BFD41D2-55C7-4AF0-A008-8FD9A6D2C58D}"/>
    <dgm:cxn modelId="{33E53895-8AE9-44A6-A9CA-E0C66907E97D}" type="presOf" srcId="{74DDC73A-3718-449F-B77C-01EE31DDB46B}" destId="{31E7F471-ECAA-49D9-9913-13D802077206}" srcOrd="0" destOrd="0" presId="urn:microsoft.com/office/officeart/2005/8/layout/vList2"/>
    <dgm:cxn modelId="{C118E2B0-AAE3-4FE4-AC9F-8698A4C00C66}" type="presOf" srcId="{C065EEE7-3AB2-42AD-AE97-212455BDB4D1}" destId="{DF3515FA-8728-487B-997A-113552794F0A}" srcOrd="0" destOrd="3" presId="urn:microsoft.com/office/officeart/2005/8/layout/vList2"/>
    <dgm:cxn modelId="{6593E2B2-56C9-421B-9FEB-ECD0CDA90911}" type="presOf" srcId="{E8731DAF-FDC7-48A6-B1E1-A5B01108757F}" destId="{DF3515FA-8728-487B-997A-113552794F0A}" srcOrd="0" destOrd="1" presId="urn:microsoft.com/office/officeart/2005/8/layout/vList2"/>
    <dgm:cxn modelId="{568522C0-CC08-4FBB-BFC8-01C3625DCBDA}" srcId="{74DDC73A-3718-449F-B77C-01EE31DDB46B}" destId="{C065EEE7-3AB2-42AD-AE97-212455BDB4D1}" srcOrd="3" destOrd="0" parTransId="{B6FEAE36-1240-4CA5-BDB9-892DBB074FB3}" sibTransId="{3A4F423B-AA46-4B34-84CA-FDAF4ECF8BCF}"/>
    <dgm:cxn modelId="{177F11F5-3502-4B4B-8794-828011400E55}" srcId="{A958C753-CAD2-48CD-A2AB-7AA5114D6D3B}" destId="{74DDC73A-3718-449F-B77C-01EE31DDB46B}" srcOrd="0" destOrd="0" parTransId="{ED669356-B8A5-4081-AA72-D4EC9FDF8DEC}" sibTransId="{EF5DAB6B-7ACD-4FC1-8ECC-2F57302A7118}"/>
    <dgm:cxn modelId="{4CE00B9D-896C-4409-856F-D3C1CB60562A}" type="presParOf" srcId="{CCFDDFC2-01BC-4F53-9BC1-140B3DEF8493}" destId="{31E7F471-ECAA-49D9-9913-13D802077206}" srcOrd="0" destOrd="0" presId="urn:microsoft.com/office/officeart/2005/8/layout/vList2"/>
    <dgm:cxn modelId="{C179678E-C927-4184-AD8E-678BD07A0ADC}" type="presParOf" srcId="{CCFDDFC2-01BC-4F53-9BC1-140B3DEF8493}" destId="{DF3515FA-8728-487B-997A-113552794F0A}"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7F471-ECAA-49D9-9913-13D802077206}">
      <dsp:nvSpPr>
        <dsp:cNvPr id="0" name=""/>
        <dsp:cNvSpPr/>
      </dsp:nvSpPr>
      <dsp:spPr>
        <a:xfrm>
          <a:off x="0" y="77238"/>
          <a:ext cx="6867329" cy="1622171"/>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Let’s Look at Handwashing </a:t>
          </a:r>
        </a:p>
        <a:p>
          <a:pPr marL="0" lvl="0" indent="0" algn="ctr" defTabSz="1600200">
            <a:lnSpc>
              <a:spcPct val="90000"/>
            </a:lnSpc>
            <a:spcBef>
              <a:spcPct val="0"/>
            </a:spcBef>
            <a:spcAft>
              <a:spcPct val="35000"/>
            </a:spcAft>
            <a:buNone/>
          </a:pPr>
          <a:r>
            <a:rPr lang="en-US" sz="3600" b="1" kern="1200" dirty="0"/>
            <a:t>with 80% Proficiency</a:t>
          </a:r>
          <a:endParaRPr lang="en-US" sz="3600" kern="1200" dirty="0"/>
        </a:p>
      </dsp:txBody>
      <dsp:txXfrm>
        <a:off x="79188" y="156426"/>
        <a:ext cx="6708953" cy="1463795"/>
      </dsp:txXfrm>
    </dsp:sp>
    <dsp:sp modelId="{DF3515FA-8728-487B-997A-113552794F0A}">
      <dsp:nvSpPr>
        <dsp:cNvPr id="0" name=""/>
        <dsp:cNvSpPr/>
      </dsp:nvSpPr>
      <dsp:spPr>
        <a:xfrm>
          <a:off x="0" y="1766305"/>
          <a:ext cx="6867329" cy="4173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038"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10 total steps (</a:t>
          </a:r>
          <a:r>
            <a:rPr lang="en-US" sz="3000" b="0" kern="1200" dirty="0"/>
            <a:t>3 critical </a:t>
          </a:r>
          <a:r>
            <a:rPr lang="en-US" sz="3000" kern="1200" dirty="0"/>
            <a:t>and 7 noncritical steps)</a:t>
          </a:r>
        </a:p>
        <a:p>
          <a:pPr marL="285750" lvl="1" indent="-285750" algn="l" defTabSz="1333500">
            <a:lnSpc>
              <a:spcPct val="90000"/>
            </a:lnSpc>
            <a:spcBef>
              <a:spcPct val="0"/>
            </a:spcBef>
            <a:spcAft>
              <a:spcPct val="20000"/>
            </a:spcAft>
            <a:buChar char="•"/>
          </a:pPr>
          <a:r>
            <a:rPr lang="en-US" sz="3000" kern="1200" dirty="0"/>
            <a:t>80% of 7 noncritical steps= 100 x 80% = 0.8 x 7 steps = </a:t>
          </a:r>
          <a:r>
            <a:rPr lang="en-US" sz="3000" b="0" kern="1200" dirty="0"/>
            <a:t>6</a:t>
          </a:r>
          <a:r>
            <a:rPr lang="en-US" sz="3000" b="1" kern="1200" dirty="0"/>
            <a:t> </a:t>
          </a:r>
          <a:r>
            <a:rPr lang="en-US" sz="3000" kern="1200" dirty="0"/>
            <a:t>(5.6 round up)</a:t>
          </a:r>
        </a:p>
        <a:p>
          <a:pPr marL="285750" lvl="1" indent="-285750" algn="l" defTabSz="1333500">
            <a:lnSpc>
              <a:spcPct val="90000"/>
            </a:lnSpc>
            <a:spcBef>
              <a:spcPct val="0"/>
            </a:spcBef>
            <a:spcAft>
              <a:spcPct val="20000"/>
            </a:spcAft>
            <a:buChar char="•"/>
          </a:pPr>
          <a:r>
            <a:rPr lang="en-US" sz="3000" kern="1200" dirty="0"/>
            <a:t>Student must perform all </a:t>
          </a:r>
          <a:r>
            <a:rPr lang="en-US" sz="3000" b="0" kern="1200" dirty="0"/>
            <a:t>3 critical </a:t>
          </a:r>
          <a:r>
            <a:rPr lang="en-US" sz="3000" kern="1200" dirty="0"/>
            <a:t>steps </a:t>
          </a:r>
          <a:r>
            <a:rPr lang="en-US" sz="3000" b="1" kern="1200" dirty="0"/>
            <a:t>and</a:t>
          </a:r>
          <a:r>
            <a:rPr lang="en-US" sz="3000" kern="1200" dirty="0"/>
            <a:t> </a:t>
          </a:r>
          <a:endParaRPr lang="en-US" sz="3000" b="1" kern="1200" dirty="0"/>
        </a:p>
        <a:p>
          <a:pPr marL="285750" lvl="1" indent="-285750" algn="l" defTabSz="1333500">
            <a:lnSpc>
              <a:spcPct val="90000"/>
            </a:lnSpc>
            <a:spcBef>
              <a:spcPct val="0"/>
            </a:spcBef>
            <a:spcAft>
              <a:spcPct val="20000"/>
            </a:spcAft>
            <a:buChar char="•"/>
          </a:pPr>
          <a:r>
            <a:rPr lang="en-US" sz="3000" kern="1200" dirty="0"/>
            <a:t>Miss no more than miss 1 noncritical step to meet the approved proficiency statement of 80%</a:t>
          </a:r>
        </a:p>
      </dsp:txBody>
      <dsp:txXfrm>
        <a:off x="0" y="1766305"/>
        <a:ext cx="6867329" cy="4173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1"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24931" name="Rectangle 3"/>
          <p:cNvSpPr>
            <a:spLocks noGrp="1" noChangeArrowheads="1"/>
          </p:cNvSpPr>
          <p:nvPr>
            <p:ph type="dt" sz="quarter" idx="1"/>
          </p:nvPr>
        </p:nvSpPr>
        <p:spPr bwMode="auto">
          <a:xfrm>
            <a:off x="4143313"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r" defTabSz="965738">
              <a:spcBef>
                <a:spcPct val="0"/>
              </a:spcBef>
              <a:defRPr sz="1200" b="0">
                <a:solidFill>
                  <a:schemeClr val="tx1"/>
                </a:solidFill>
              </a:defRPr>
            </a:lvl1pPr>
          </a:lstStyle>
          <a:p>
            <a:endParaRPr lang="en-US" altLang="en-US" dirty="0"/>
          </a:p>
        </p:txBody>
      </p:sp>
      <p:sp>
        <p:nvSpPr>
          <p:cNvPr id="124932" name="Rectangle 4"/>
          <p:cNvSpPr>
            <a:spLocks noGrp="1" noChangeArrowheads="1"/>
          </p:cNvSpPr>
          <p:nvPr>
            <p:ph type="ftr" sz="quarter" idx="2"/>
          </p:nvPr>
        </p:nvSpPr>
        <p:spPr bwMode="auto">
          <a:xfrm>
            <a:off x="1"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24933" name="Rectangle 5"/>
          <p:cNvSpPr>
            <a:spLocks noGrp="1" noChangeArrowheads="1"/>
          </p:cNvSpPr>
          <p:nvPr>
            <p:ph type="sldNum" sz="quarter" idx="3"/>
          </p:nvPr>
        </p:nvSpPr>
        <p:spPr bwMode="auto">
          <a:xfrm>
            <a:off x="4143313"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r" defTabSz="965738">
              <a:spcBef>
                <a:spcPct val="0"/>
              </a:spcBef>
              <a:defRPr sz="1200" b="0">
                <a:solidFill>
                  <a:schemeClr val="tx1"/>
                </a:solidFill>
              </a:defRPr>
            </a:lvl1pPr>
          </a:lstStyle>
          <a:p>
            <a:fld id="{FA8422E7-A824-4231-BF3B-3600CBD62DF2}" type="slidenum">
              <a:rPr lang="en-US" altLang="en-US"/>
              <a:pPr/>
              <a:t>‹#›</a:t>
            </a:fld>
            <a:endParaRPr lang="en-US" altLang="en-US" dirty="0"/>
          </a:p>
        </p:txBody>
      </p:sp>
    </p:spTree>
    <p:extLst>
      <p:ext uri="{BB962C8B-B14F-4D97-AF65-F5344CB8AC3E}">
        <p14:creationId xmlns:p14="http://schemas.microsoft.com/office/powerpoint/2010/main" val="143999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1"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1267" name="Rectangle 3"/>
          <p:cNvSpPr>
            <a:spLocks noGrp="1" noChangeArrowheads="1"/>
          </p:cNvSpPr>
          <p:nvPr>
            <p:ph type="dt" idx="1"/>
          </p:nvPr>
        </p:nvSpPr>
        <p:spPr bwMode="auto">
          <a:xfrm>
            <a:off x="4143313"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r" defTabSz="965738">
              <a:spcBef>
                <a:spcPct val="0"/>
              </a:spcBef>
              <a:defRPr sz="1200" b="0">
                <a:solidFill>
                  <a:schemeClr val="tx1"/>
                </a:solidFill>
              </a:defRPr>
            </a:lvl1pPr>
          </a:lstStyle>
          <a:p>
            <a:endParaRPr lang="en-US" altLang="en-US" dirty="0"/>
          </a:p>
        </p:txBody>
      </p:sp>
      <p:sp>
        <p:nvSpPr>
          <p:cNvPr id="11268" name="Rectangle 4"/>
          <p:cNvSpPr>
            <a:spLocks noGrp="1" noRot="1" noChangeAspect="1" noChangeArrowheads="1" noTextEdit="1"/>
          </p:cNvSpPr>
          <p:nvPr>
            <p:ph type="sldImg" idx="2"/>
          </p:nvPr>
        </p:nvSpPr>
        <p:spPr bwMode="auto">
          <a:xfrm>
            <a:off x="1257300" y="719138"/>
            <a:ext cx="4800600" cy="36020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731850" y="4561016"/>
            <a:ext cx="5851504" cy="432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70" name="Rectangle 6"/>
          <p:cNvSpPr>
            <a:spLocks noGrp="1" noChangeArrowheads="1"/>
          </p:cNvSpPr>
          <p:nvPr>
            <p:ph type="ftr" sz="quarter" idx="4"/>
          </p:nvPr>
        </p:nvSpPr>
        <p:spPr bwMode="auto">
          <a:xfrm>
            <a:off x="1"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1271" name="Rectangle 7"/>
          <p:cNvSpPr>
            <a:spLocks noGrp="1" noChangeArrowheads="1"/>
          </p:cNvSpPr>
          <p:nvPr>
            <p:ph type="sldNum" sz="quarter" idx="5"/>
          </p:nvPr>
        </p:nvSpPr>
        <p:spPr bwMode="auto">
          <a:xfrm>
            <a:off x="4143313"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r" defTabSz="965738">
              <a:spcBef>
                <a:spcPct val="0"/>
              </a:spcBef>
              <a:defRPr sz="1200" b="0">
                <a:solidFill>
                  <a:schemeClr val="tx1"/>
                </a:solidFill>
              </a:defRPr>
            </a:lvl1pPr>
          </a:lstStyle>
          <a:p>
            <a:fld id="{410DCA44-0030-445A-9E63-6F5C46F85097}" type="slidenum">
              <a:rPr lang="en-US" altLang="en-US"/>
              <a:pPr/>
              <a:t>‹#›</a:t>
            </a:fld>
            <a:endParaRPr lang="en-US" altLang="en-US" dirty="0"/>
          </a:p>
        </p:txBody>
      </p:sp>
    </p:spTree>
    <p:extLst>
      <p:ext uri="{BB962C8B-B14F-4D97-AF65-F5344CB8AC3E}">
        <p14:creationId xmlns:p14="http://schemas.microsoft.com/office/powerpoint/2010/main" val="19091043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redentia.com/test-takers/ncn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communitycolleges.edu/"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home.pearsonvue.com/nc/nurseaides/" TargetMode="External"/><Relationship Id="rId4" Type="http://schemas.openxmlformats.org/officeDocument/2006/relationships/hyperlink" Target="https://www.ncbon.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069B0-13A8-435E-B338-3111A8DB8EA2}" type="slidenum">
              <a:rPr lang="en-US" altLang="en-US"/>
              <a:pPr/>
              <a:t>1</a:t>
            </a:fld>
            <a:endParaRPr lang="en-US" altLang="en-US" dirty="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ltLang="en-US" dirty="0"/>
              <a:t>Welcome to </a:t>
            </a:r>
            <a:r>
              <a:rPr lang="en-US" altLang="en-US" i="1" dirty="0"/>
              <a:t>Nurse Aide I Training Program Coordinator Orientation</a:t>
            </a:r>
            <a:r>
              <a:rPr lang="en-US" altLang="en-US" dirty="0"/>
              <a:t>, an orientation to the program coordinator role for NC state-approved nurse aide training programs. Active, involved program coordinators for nurse aide training programs are essential to the success of the programs. This presentation will provide information that will help you to become a successful program coordinator. Document any questions you have and reach out to your regional consultant for additional information.. </a:t>
            </a:r>
          </a:p>
          <a:p>
            <a:endParaRPr lang="en-US" altLang="en-US" dirty="0"/>
          </a:p>
          <a:p>
            <a:endParaRPr lang="en-US" altLang="en-US" dirty="0"/>
          </a:p>
        </p:txBody>
      </p:sp>
    </p:spTree>
    <p:extLst>
      <p:ext uri="{BB962C8B-B14F-4D97-AF65-F5344CB8AC3E}">
        <p14:creationId xmlns:p14="http://schemas.microsoft.com/office/powerpoint/2010/main" val="237296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Coordinator will review the following at minimum with all faculty upon hire and annually or as needed as soon as released:</a:t>
            </a:r>
          </a:p>
          <a:p>
            <a:pPr marL="176182" indent="-176182">
              <a:buFont typeface="Arial" panose="020B0604020202020204" pitchFamily="34" charset="0"/>
              <a:buChar char="•"/>
            </a:pPr>
            <a:r>
              <a:rPr lang="en-US" dirty="0"/>
              <a:t>Explain federal regulations and state standards governing nurse aide training to faculty</a:t>
            </a:r>
          </a:p>
          <a:p>
            <a:pPr marL="176182" indent="-176182">
              <a:buFont typeface="Arial" panose="020B0604020202020204" pitchFamily="34" charset="0"/>
              <a:buChar char="•"/>
            </a:pPr>
            <a:r>
              <a:rPr lang="en-US" dirty="0"/>
              <a:t>Explain most current State-approved Nurse Aide I curriculum and how to follow the curriculum to faculty including Nurse Aide I Training Requirements and Directions for Use of Nurse Aide Curriculum found in the curriculum introduction,</a:t>
            </a:r>
          </a:p>
          <a:p>
            <a:pPr marL="176182" indent="-176182">
              <a:buFont typeface="Arial" panose="020B0604020202020204" pitchFamily="34" charset="0"/>
              <a:buChar char="•"/>
            </a:pPr>
            <a:endParaRPr lang="en-US" b="1" dirty="0"/>
          </a:p>
          <a:p>
            <a:pPr marL="176182" indent="-176182">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10</a:t>
            </a:fld>
            <a:endParaRPr lang="en-US" altLang="en-US" dirty="0"/>
          </a:p>
        </p:txBody>
      </p:sp>
    </p:spTree>
    <p:extLst>
      <p:ext uri="{BB962C8B-B14F-4D97-AF65-F5344CB8AC3E}">
        <p14:creationId xmlns:p14="http://schemas.microsoft.com/office/powerpoint/2010/main" val="245423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70223-A907-47E0-BFEA-F50D0C921E7A}" type="slidenum">
              <a:rPr lang="en-US" altLang="en-US"/>
              <a:pPr/>
              <a:t>11</a:t>
            </a:fld>
            <a:endParaRPr lang="en-US" altLang="en-US" dirty="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dirty="0"/>
              <a:t>The North Carolina State-approved Nurse Aide I curriculum is the primary instructional resource which includes teaching guides, curriculum content, PowerPoint presentations, and classroom handouts and activities.  Lecture, cooperative learning, individual or class projects, group presentations and required lab activities are also considered forms of primary instruction.  </a:t>
            </a:r>
          </a:p>
          <a:p>
            <a:r>
              <a:rPr lang="en-US" dirty="0"/>
              <a:t> </a:t>
            </a:r>
          </a:p>
          <a:p>
            <a:r>
              <a:rPr lang="en-US" dirty="0"/>
              <a:t>Nurse Aide I training programs are required to use the most current version of the North Carolina State-approved Nurse Aide I curriculum provided by the North Carolina Division of Health Service Regulation.  </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3000724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F7FDF9-7071-41E5-B97A-372C1AB89952}" type="slidenum">
              <a:rPr lang="en-US" altLang="en-US"/>
              <a:pPr/>
              <a:t>12</a:t>
            </a:fld>
            <a:endParaRPr lang="en-US" altLang="en-US" dirty="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dirty="0"/>
              <a:t>The State-approved Nurse Aide I Curriculum includes the following:</a:t>
            </a:r>
          </a:p>
          <a:p>
            <a:pPr marL="176182" indent="-176182">
              <a:buFont typeface="Arial" panose="020B0604020202020204" pitchFamily="34" charset="0"/>
              <a:buChar char="•"/>
            </a:pPr>
            <a:r>
              <a:rPr lang="en-US" dirty="0"/>
              <a:t>Training requirements &amp; directions for use are in the Introduction; this information will serve as a reference as you become familiar with the role of the program coordinator</a:t>
            </a:r>
          </a:p>
          <a:p>
            <a:pPr marL="176182" indent="-176182" defTabSz="939637">
              <a:buFont typeface="Arial" panose="020B0604020202020204" pitchFamily="34" charset="0"/>
              <a:buChar char="•"/>
              <a:defRPr/>
            </a:pPr>
            <a:r>
              <a:rPr lang="en-US" altLang="en-US" dirty="0"/>
              <a:t>Be sure to click “Introduction” on https://info.ncdhhs.gov/dhsr/hcpr/curriculum/index.html for great descriptions of the requirements for the state-approved Nurse Aide I program. The </a:t>
            </a:r>
            <a:r>
              <a:rPr lang="en-US" altLang="en-US" i="1" dirty="0"/>
              <a:t>Nurse Aide I Training Requirements</a:t>
            </a:r>
            <a:r>
              <a:rPr lang="en-US" altLang="en-US" dirty="0"/>
              <a:t> begin on page </a:t>
            </a:r>
            <a:r>
              <a:rPr lang="en-US" altLang="en-US" dirty="0" err="1"/>
              <a:t>i</a:t>
            </a:r>
            <a:r>
              <a:rPr lang="en-US" altLang="en-US" dirty="0"/>
              <a:t>. </a:t>
            </a:r>
            <a:r>
              <a:rPr lang="en-US" altLang="en-US" i="1" dirty="0"/>
              <a:t>Directions for Use of the Nurse Aide I State-approved Curriculum</a:t>
            </a:r>
            <a:r>
              <a:rPr lang="en-US" altLang="en-US" i="0" dirty="0"/>
              <a:t> begin on page iv.</a:t>
            </a:r>
            <a:endParaRPr lang="en-US" altLang="en-US" b="1" i="0" dirty="0"/>
          </a:p>
          <a:p>
            <a:pPr marL="176182" indent="-176182" defTabSz="939637">
              <a:buFont typeface="Arial" panose="020B0604020202020204" pitchFamily="34" charset="0"/>
              <a:buChar char="•"/>
              <a:defRPr/>
            </a:pPr>
            <a:r>
              <a:rPr lang="en-US" altLang="en-US" dirty="0"/>
              <a:t>The teaching guides will give you the required information as well as additional material to incorporate components to your lesson plans such as the “Teaching Tips.”  Activities are required and Teaching Tips are optional.</a:t>
            </a:r>
          </a:p>
          <a:p>
            <a:pPr marL="176182" indent="-176182">
              <a:buFont typeface="Arial" panose="020B0604020202020204" pitchFamily="34" charset="0"/>
              <a:buChar char="•"/>
            </a:pPr>
            <a:r>
              <a:rPr lang="en-US" dirty="0"/>
              <a:t>Curriculum content is presented in Modules AA – W and Z; each program decides the order of presentation for the modules              </a:t>
            </a:r>
          </a:p>
          <a:p>
            <a:pPr marL="176182" indent="-176182">
              <a:buFont typeface="Arial" panose="020B0604020202020204" pitchFamily="34" charset="0"/>
              <a:buChar char="•"/>
            </a:pPr>
            <a:r>
              <a:rPr lang="en-US" dirty="0"/>
              <a:t>Curriculum pages include objectives, content, resource materials/teaching tips/activities/an area for instructor notes</a:t>
            </a:r>
          </a:p>
          <a:p>
            <a:pPr marL="176182" indent="-176182">
              <a:buFont typeface="Arial" panose="020B0604020202020204" pitchFamily="34" charset="0"/>
              <a:buChar char="•"/>
            </a:pPr>
            <a:r>
              <a:rPr lang="en-US" dirty="0"/>
              <a:t>Appendix A, which is the Instructional Objectives &amp; Performance Checklist Summary; required documentation for student files to show skills proficiency.</a:t>
            </a:r>
          </a:p>
          <a:p>
            <a:pPr marL="176182" indent="-176182">
              <a:buFont typeface="Arial" panose="020B0604020202020204" pitchFamily="34" charset="0"/>
              <a:buChar char="•"/>
            </a:pPr>
            <a:r>
              <a:rPr lang="en-US" dirty="0"/>
              <a:t>Threads of Care are those concepts that are interwoven within skills steps and are meant to expand and build upon the foundation concepts taught in Modules AA – W.  The Threads of Care begin on page 1-Z.</a:t>
            </a:r>
          </a:p>
          <a:p>
            <a:endParaRPr lang="en-US" altLang="en-US" dirty="0"/>
          </a:p>
        </p:txBody>
      </p:sp>
    </p:spTree>
    <p:extLst>
      <p:ext uri="{BB962C8B-B14F-4D97-AF65-F5344CB8AC3E}">
        <p14:creationId xmlns:p14="http://schemas.microsoft.com/office/powerpoint/2010/main" val="1966870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68A73-CB0D-444C-A7D8-E31F49EE05CB}" type="slidenum">
              <a:rPr lang="en-US" altLang="en-US"/>
              <a:pPr/>
              <a:t>13</a:t>
            </a:fld>
            <a:endParaRPr lang="en-US" altLang="en-US"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ltLang="en-US" dirty="0"/>
              <a:t>Here you see the items included in the Nurse Aide I </a:t>
            </a:r>
            <a:r>
              <a:rPr lang="en-US" altLang="en-US" dirty="0" err="1"/>
              <a:t>New</a:t>
            </a:r>
            <a:r>
              <a:rPr lang="en-US" altLang="en-US" dirty="0"/>
              <a:t> Training Program – Initial Application.</a:t>
            </a:r>
          </a:p>
          <a:p>
            <a:endParaRPr lang="en-US" altLang="en-US" dirty="0"/>
          </a:p>
        </p:txBody>
      </p:sp>
    </p:spTree>
    <p:extLst>
      <p:ext uri="{BB962C8B-B14F-4D97-AF65-F5344CB8AC3E}">
        <p14:creationId xmlns:p14="http://schemas.microsoft.com/office/powerpoint/2010/main" val="18704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0426C-843C-4815-B3E5-7D1312AAD149}" type="slidenum">
              <a:rPr lang="en-US" altLang="en-US"/>
              <a:pPr/>
              <a:t>14</a:t>
            </a:fld>
            <a:endParaRPr lang="en-US" altLang="en-US" dirty="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altLang="en-US" dirty="0"/>
              <a:t>One instructor can teach up to the number of seats available in a classroom.,</a:t>
            </a:r>
            <a:r>
              <a:rPr lang="en-US" altLang="en-US" b="1" dirty="0"/>
              <a:t> </a:t>
            </a:r>
            <a:r>
              <a:rPr lang="en-US" altLang="en-US" b="0" dirty="0"/>
              <a:t>The ratio of instructor to students in the lab will be determined after your consultant reviews the lab during a site visit. </a:t>
            </a:r>
          </a:p>
          <a:p>
            <a:endParaRPr lang="en-US" altLang="en-US" dirty="0"/>
          </a:p>
        </p:txBody>
      </p:sp>
    </p:spTree>
    <p:extLst>
      <p:ext uri="{BB962C8B-B14F-4D97-AF65-F5344CB8AC3E}">
        <p14:creationId xmlns:p14="http://schemas.microsoft.com/office/powerpoint/2010/main" val="2205406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 schedule includes what will occur on each day of the course.</a:t>
            </a:r>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15</a:t>
            </a:fld>
            <a:endParaRPr lang="en-US" altLang="en-US" dirty="0"/>
          </a:p>
        </p:txBody>
      </p:sp>
    </p:spTree>
    <p:extLst>
      <p:ext uri="{BB962C8B-B14F-4D97-AF65-F5344CB8AC3E}">
        <p14:creationId xmlns:p14="http://schemas.microsoft.com/office/powerpoint/2010/main" val="291266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42 CFR §483.152 </a:t>
            </a:r>
            <a:r>
              <a:rPr lang="en-US" dirty="0"/>
              <a:t>mandates at least 16 hours of training in the following areas prior to any direct contact with a resident:  </a:t>
            </a:r>
          </a:p>
          <a:p>
            <a:pPr marL="176182" indent="-176182">
              <a:buFont typeface="Arial" panose="020B0604020202020204" pitchFamily="34" charset="0"/>
              <a:buChar char="•"/>
            </a:pPr>
            <a:r>
              <a:rPr lang="en-US" dirty="0"/>
              <a:t>communication and interpersonal skills</a:t>
            </a:r>
          </a:p>
          <a:p>
            <a:pPr marL="176182" indent="-176182">
              <a:buFont typeface="Arial" panose="020B0604020202020204" pitchFamily="34" charset="0"/>
              <a:buChar char="•"/>
            </a:pPr>
            <a:r>
              <a:rPr lang="en-US" dirty="0"/>
              <a:t>infection control</a:t>
            </a:r>
          </a:p>
          <a:p>
            <a:pPr marL="176182" indent="-176182">
              <a:buFont typeface="Arial" panose="020B0604020202020204" pitchFamily="34" charset="0"/>
              <a:buChar char="•"/>
            </a:pPr>
            <a:r>
              <a:rPr lang="en-US" dirty="0"/>
              <a:t>safety/emergency procedures including the Heimlich maneuver</a:t>
            </a:r>
          </a:p>
          <a:p>
            <a:pPr marL="176182" indent="-176182">
              <a:buFont typeface="Arial" panose="020B0604020202020204" pitchFamily="34" charset="0"/>
              <a:buChar char="•"/>
            </a:pPr>
            <a:r>
              <a:rPr lang="en-US" dirty="0"/>
              <a:t>promoting residents’ independence</a:t>
            </a:r>
          </a:p>
          <a:p>
            <a:pPr marL="176182" indent="-176182">
              <a:buFont typeface="Arial" panose="020B0604020202020204" pitchFamily="34" charset="0"/>
              <a:buChar char="•"/>
            </a:pPr>
            <a:r>
              <a:rPr lang="en-US" dirty="0"/>
              <a:t>respecting residents’ rights  </a:t>
            </a:r>
          </a:p>
          <a:p>
            <a:r>
              <a:rPr lang="en-US" dirty="0"/>
              <a:t>This information is covered in Modules A through G of the North Carolina State-approved Nurse Aide I training program curriculum.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16</a:t>
            </a:fld>
            <a:endParaRPr lang="en-US" altLang="en-US" dirty="0"/>
          </a:p>
        </p:txBody>
      </p:sp>
    </p:spTree>
    <p:extLst>
      <p:ext uri="{BB962C8B-B14F-4D97-AF65-F5344CB8AC3E}">
        <p14:creationId xmlns:p14="http://schemas.microsoft.com/office/powerpoint/2010/main" val="85424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CFCC9-4E4A-453B-BECD-8957AA249981}" type="slidenum">
              <a:rPr lang="en-US" altLang="en-US"/>
              <a:pPr/>
              <a:t>17</a:t>
            </a:fld>
            <a:endParaRPr lang="en-US" altLang="en-US" dirty="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ltLang="en-US" dirty="0"/>
              <a:t>Talking point:</a:t>
            </a:r>
          </a:p>
          <a:p>
            <a:endParaRPr lang="en-US" altLang="en-US" dirty="0"/>
          </a:p>
          <a:p>
            <a:r>
              <a:rPr lang="en-US" altLang="en-US" dirty="0"/>
              <a:t>To find additional teaching methodologies, search the internet using the terms, teaching methodologies or teaching strategies, in your favorite search engine. You can narrow your search by entering the terms adult teaching methodologies or adult teaching strategies. Don’t overlook teaching strategies for k-12. You will discover that some of them will be adaptable for use with an adult audience.</a:t>
            </a:r>
          </a:p>
          <a:p>
            <a:endParaRPr lang="en-US" altLang="en-US" dirty="0"/>
          </a:p>
          <a:p>
            <a:endParaRPr lang="en-US" altLang="en-US" dirty="0"/>
          </a:p>
        </p:txBody>
      </p:sp>
    </p:spTree>
    <p:extLst>
      <p:ext uri="{BB962C8B-B14F-4D97-AF65-F5344CB8AC3E}">
        <p14:creationId xmlns:p14="http://schemas.microsoft.com/office/powerpoint/2010/main" val="52163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D864A-B05F-4BB8-87F0-611770FF7D82}" type="slidenum">
              <a:rPr lang="en-US" altLang="en-US"/>
              <a:pPr/>
              <a:t>18</a:t>
            </a:fld>
            <a:endParaRPr lang="en-US" altLang="en-US" dirty="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en-US" dirty="0"/>
              <a:t>Any instructional resource must be less than 5 years old.</a:t>
            </a:r>
          </a:p>
          <a:p>
            <a:endParaRPr lang="en-US" altLang="en-US" dirty="0"/>
          </a:p>
          <a:p>
            <a:r>
              <a:rPr lang="en-US" altLang="en-US" dirty="0"/>
              <a:t>The main instructional resource for Nurse Aide I training is the NC State-Approved Nurse Aide I Curriculum. </a:t>
            </a:r>
          </a:p>
          <a:p>
            <a:endParaRPr lang="en-US" altLang="en-US" dirty="0"/>
          </a:p>
          <a:p>
            <a:r>
              <a:rPr lang="en-US" altLang="en-US" dirty="0"/>
              <a:t>Supplemental instructional resources must be approved by DHSR.</a:t>
            </a:r>
          </a:p>
        </p:txBody>
      </p:sp>
    </p:spTree>
    <p:extLst>
      <p:ext uri="{BB962C8B-B14F-4D97-AF65-F5344CB8AC3E}">
        <p14:creationId xmlns:p14="http://schemas.microsoft.com/office/powerpoint/2010/main" val="256725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on the Basic Equipment and Supply List, “as needed” is defined as having sufficient quantity of supplies appropriate to the number of students that will permit class objectives to be met by instructor demonstration, student practice and proficiency demonstration by students. It does not mean “optional” like some of the other items listed such as a Geri chair, mechanical lift etc.</a:t>
            </a:r>
          </a:p>
          <a:p>
            <a:endParaRPr lang="en-US" dirty="0"/>
          </a:p>
          <a:p>
            <a:pPr defTabSz="939637">
              <a:defRPr/>
            </a:pPr>
            <a:r>
              <a:rPr lang="en-US" dirty="0"/>
              <a:t>Each laboratory will contain the items listed on the New Training Program – Basic Equipment and Supply List and will adhere to </a:t>
            </a:r>
            <a:r>
              <a:rPr lang="en-US" b="1" dirty="0"/>
              <a:t>42 CFR §483.90</a:t>
            </a:r>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19</a:t>
            </a:fld>
            <a:endParaRPr lang="en-US" altLang="en-US" dirty="0"/>
          </a:p>
        </p:txBody>
      </p:sp>
    </p:spTree>
    <p:extLst>
      <p:ext uri="{BB962C8B-B14F-4D97-AF65-F5344CB8AC3E}">
        <p14:creationId xmlns:p14="http://schemas.microsoft.com/office/powerpoint/2010/main" val="127950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49434-68B2-469F-B777-1D597C81EDB2}" type="slidenum">
              <a:rPr lang="en-US" altLang="en-US"/>
              <a:pPr/>
              <a:t>2</a:t>
            </a:fld>
            <a:endParaRPr lang="en-US" altLang="en-US"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marL="0" indent="0">
              <a:spcBef>
                <a:spcPts val="0"/>
              </a:spcBef>
              <a:spcAft>
                <a:spcPts val="617"/>
              </a:spcAft>
              <a:buFont typeface="Arial" panose="020B0604020202020204" pitchFamily="34" charset="0"/>
              <a:buNone/>
            </a:pPr>
            <a:r>
              <a:rPr lang="en-US" spc="51" dirty="0"/>
              <a:t>There are several Laws that govern and regulate nurse aide training;</a:t>
            </a:r>
          </a:p>
          <a:p>
            <a:pPr marL="176182" indent="-176182">
              <a:spcBef>
                <a:spcPts val="0"/>
              </a:spcBef>
              <a:spcAft>
                <a:spcPts val="617"/>
              </a:spcAft>
              <a:buFont typeface="Arial" panose="020B0604020202020204" pitchFamily="34" charset="0"/>
              <a:buChar char="•"/>
            </a:pPr>
            <a:endParaRPr lang="en-US" spc="51" dirty="0"/>
          </a:p>
          <a:p>
            <a:pPr marL="176182" indent="-176182">
              <a:spcBef>
                <a:spcPts val="0"/>
              </a:spcBef>
              <a:spcAft>
                <a:spcPts val="617"/>
              </a:spcAft>
              <a:buFont typeface="Arial" panose="020B0604020202020204" pitchFamily="34" charset="0"/>
              <a:buChar char="•"/>
            </a:pPr>
            <a:r>
              <a:rPr lang="en-US" spc="51" dirty="0"/>
              <a:t>Medicare Title 42 - Public Health Chapter 4 - Centers For Medicare &amp; Medicaid Services, Department Of Health And Human Services Subchapter G - Standards And Certification Part 483 - Requirements For States And Long-Term Care Facilities Subpart D - Requirements That Must Be Met by States and State Agencies: Nurse Aide Training and Competency Evaluation, and Paid Feeding Assistants.</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Medicare Title 18 Section 1819 and Medicaid is Title 19 Section 1919. Both are part of the Social Security Act. Both include regulations for nurse aide training</a:t>
            </a:r>
          </a:p>
          <a:p>
            <a:pPr marL="0" indent="0">
              <a:spcBef>
                <a:spcPts val="0"/>
              </a:spcBef>
              <a:spcAft>
                <a:spcPts val="617"/>
              </a:spcAft>
              <a:buFont typeface="Arial" panose="020B0604020202020204" pitchFamily="34" charset="0"/>
              <a:buNone/>
            </a:pPr>
            <a:endParaRPr lang="en-US" spc="51" dirty="0"/>
          </a:p>
          <a:p>
            <a:pPr marL="176182" marR="0" lvl="0" indent="-176182" algn="l" defTabSz="914400" rtl="0" eaLnBrk="1" fontAlgn="base" latinLnBrk="0" hangingPunct="1">
              <a:lnSpc>
                <a:spcPct val="100000"/>
              </a:lnSpc>
              <a:spcBef>
                <a:spcPts val="0"/>
              </a:spcBef>
              <a:spcAft>
                <a:spcPts val="617"/>
              </a:spcAft>
              <a:buClrTx/>
              <a:buSzTx/>
              <a:buFont typeface="Arial" panose="020B0604020202020204" pitchFamily="34" charset="0"/>
              <a:buChar char="•"/>
              <a:tabLst/>
              <a:defRPr/>
            </a:pPr>
            <a:r>
              <a:rPr kumimoji="0" lang="en-US" sz="1200" b="0" i="0" u="sng" strike="noStrike" kern="1200" cap="none" spc="51" normalizeH="0" baseline="0" noProof="0" dirty="0">
                <a:ln>
                  <a:noFill/>
                </a:ln>
                <a:solidFill>
                  <a:srgbClr val="000000"/>
                </a:solidFill>
                <a:effectLst/>
                <a:uLnTx/>
                <a:uFillTx/>
                <a:latin typeface="Arial" panose="020B0604020202020204" pitchFamily="34" charset="0"/>
                <a:ea typeface="+mn-ea"/>
                <a:cs typeface="+mn-cs"/>
              </a:rPr>
              <a:t>OBRA</a:t>
            </a:r>
            <a:r>
              <a:rPr kumimoji="0" lang="en-US" sz="1200" b="1" i="0" u="none" strike="noStrike" kern="1200" cap="none" spc="51" normalizeH="0" baseline="0" noProof="0" dirty="0">
                <a:ln>
                  <a:noFill/>
                </a:ln>
                <a:solidFill>
                  <a:srgbClr val="000000"/>
                </a:solidFill>
                <a:effectLst/>
                <a:uLnTx/>
                <a:uFillTx/>
                <a:latin typeface="Arial" panose="020B0604020202020204" pitchFamily="34" charset="0"/>
                <a:ea typeface="+mn-ea"/>
                <a:cs typeface="+mn-cs"/>
              </a:rPr>
              <a:t> </a:t>
            </a:r>
            <a:r>
              <a:rPr kumimoji="0" lang="en-US" sz="1200" b="0" i="0" u="none" strike="noStrike" kern="1200" cap="none" spc="51" normalizeH="0" baseline="0" noProof="0" dirty="0">
                <a:ln>
                  <a:noFill/>
                </a:ln>
                <a:solidFill>
                  <a:srgbClr val="000000"/>
                </a:solidFill>
                <a:effectLst/>
                <a:uLnTx/>
                <a:uFillTx/>
                <a:latin typeface="Arial" panose="020B0604020202020204" pitchFamily="34" charset="0"/>
                <a:ea typeface="+mn-ea"/>
                <a:cs typeface="+mn-cs"/>
              </a:rPr>
              <a:t>of 1987 was implemented in 1989 and requires States to: (1) specify State-approved nurse aide training and testing programs which meet minimum standards established by the Secretary; and (2) maintain a registry of nurse aides who have successfully completed such programs, including specific findings of resident neglect or abuse or misappropriation of resident property involving such individuals. </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42 U.S. 1395 i-3(c) Requirements for, and assuring quality of care in, skilled nursing facilities includes regulations for nurse aide training</a:t>
            </a:r>
          </a:p>
          <a:p>
            <a:pPr marL="176182" indent="-176182">
              <a:spcBef>
                <a:spcPts val="0"/>
              </a:spcBef>
              <a:spcAft>
                <a:spcPts val="617"/>
              </a:spcAft>
              <a:buFont typeface="Arial" panose="020B0604020202020204" pitchFamily="34" charset="0"/>
              <a:buChar char="•"/>
            </a:pPr>
            <a:endParaRPr lang="en-US" spc="51" dirty="0"/>
          </a:p>
          <a:p>
            <a:pPr marL="176182" indent="-176182">
              <a:spcBef>
                <a:spcPts val="0"/>
              </a:spcBef>
              <a:spcAft>
                <a:spcPts val="617"/>
              </a:spcAft>
              <a:buFont typeface="Arial" panose="020B0604020202020204" pitchFamily="34" charset="0"/>
              <a:buChar char="•"/>
            </a:pPr>
            <a:r>
              <a:rPr lang="en-US" spc="51" dirty="0"/>
              <a:t>42 U.S. 1396 (r) addresses requirements for nursing facilities and nurse aide training</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Code of Federal Regulations (CFR)/Long-term Care Regulations are found at CFR 42, Part 483. Long term care regulations specific to Nurse Aide Training and Competency Evaluation Programs.</a:t>
            </a:r>
          </a:p>
          <a:p>
            <a:pPr marL="176182" indent="-176182">
              <a:spcBef>
                <a:spcPts val="0"/>
              </a:spcBef>
              <a:spcAft>
                <a:spcPts val="617"/>
              </a:spcAft>
              <a:buFont typeface="Arial" panose="020B0604020202020204" pitchFamily="34" charset="0"/>
              <a:buChar char="•"/>
            </a:pPr>
            <a:endParaRPr lang="en-US" spc="51" dirty="0"/>
          </a:p>
          <a:p>
            <a:pPr marL="176182" indent="-176182">
              <a:spcBef>
                <a:spcPts val="0"/>
              </a:spcBef>
              <a:spcAft>
                <a:spcPts val="617"/>
              </a:spcAft>
              <a:buFont typeface="Arial" panose="020B0604020202020204" pitchFamily="34" charset="0"/>
              <a:buChar char="•"/>
            </a:pPr>
            <a:r>
              <a:rPr lang="en-US" spc="51" dirty="0"/>
              <a:t>CFR 483.151, State Approval and Renewal of Nurse Aide Training and Competency Evaluation Programs, outlines the role of the State in reviewing and approving nurse aide training programs. A state may choose to offer nurse aide training programs itself or review and approve or disapprove nurse aide training and competency evaluation programs upon request. North Carolina has chosen the second option, to review and approve programs offered by entities throughout the state. The State may not grant approval of a nurse aide training program for a period longer than 2 years. Prior to the end of a 2-year approval period, the education consultant will review and reapprove the program for an additional 2 years if the regulations for nurse aide training programs are met. </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CFR 483.152, Requirements for approval of a nurse aide training and competency evaluation program, includes requirements for nurse aide training programs. The requirements include minimum program hours, what content must be covered in a nurse aide training program, the role of and requirements for the program coordinator and instructor and the requirement for student proficiency in skills prior to providing services for residents. The education consultant reviews programs to ensure that the programs meet these requirements. The State-approved Nurse Aide I Curriculum addresses the curriculum content required by this regulation.</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When a new nurse aide training program is approved by the State, it’s assigned a unique 5-digit program number. The program number is important in tracking the nurse aide training program and in working with the State competency testing vendor and the State Nurse Aide I Registry.</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The NC Division of Health Service Regulation (DHSR) is the regulatory agency under the NC Department of Health and Human Services (DHHS). DHSR provides effective regulatory activities for the health, safety, and wellness of all North Carolinians.  This includes consultation, training opportunities, and improved access to health care delivery systems.  There are federal regulations that are applicable to the nurse aide programs under the Code of Federal Regulations which DHSR is charged to regulate.</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2" dirty="0">
                <a:solidFill>
                  <a:srgbClr val="000000"/>
                </a:solidFill>
              </a:rPr>
              <a:t>CFR 483.154 establishes competency evaluation, and the testing vendor is overseen by the state, </a:t>
            </a:r>
          </a:p>
          <a:p>
            <a:pPr>
              <a:spcBef>
                <a:spcPts val="0"/>
              </a:spcBef>
              <a:spcAft>
                <a:spcPts val="617"/>
              </a:spcAft>
            </a:pPr>
            <a:endParaRPr lang="en-US" spc="52" dirty="0">
              <a:solidFill>
                <a:srgbClr val="000000"/>
              </a:solidFill>
            </a:endParaRPr>
          </a:p>
          <a:p>
            <a:pPr marL="176182" indent="-176182">
              <a:spcBef>
                <a:spcPts val="0"/>
              </a:spcBef>
              <a:spcAft>
                <a:spcPts val="617"/>
              </a:spcAft>
              <a:buFont typeface="Arial" panose="020B0604020202020204" pitchFamily="34" charset="0"/>
              <a:buChar char="•"/>
            </a:pPr>
            <a:r>
              <a:rPr lang="en-US" spc="52" dirty="0">
                <a:solidFill>
                  <a:srgbClr val="000000"/>
                </a:solidFill>
                <a:highlight>
                  <a:srgbClr val="FFFF00"/>
                </a:highlight>
              </a:rPr>
              <a:t>CFR </a:t>
            </a:r>
            <a:r>
              <a:rPr lang="en-US" spc="52" dirty="0">
                <a:solidFill>
                  <a:srgbClr val="000000"/>
                </a:solidFill>
              </a:rPr>
              <a:t>483.156 establishes the Nurse Aide Registry. </a:t>
            </a:r>
          </a:p>
          <a:p>
            <a:pPr>
              <a:spcBef>
                <a:spcPts val="0"/>
              </a:spcBef>
              <a:spcAft>
                <a:spcPts val="617"/>
              </a:spcAft>
            </a:pPr>
            <a:endParaRPr lang="en-US" spc="52" dirty="0">
              <a:solidFill>
                <a:srgbClr val="000000"/>
              </a:solidFill>
              <a:highlight>
                <a:srgbClr val="FFFF00"/>
              </a:highlight>
            </a:endParaRPr>
          </a:p>
          <a:p>
            <a:pPr marL="176182" indent="-176182">
              <a:spcBef>
                <a:spcPts val="0"/>
              </a:spcBef>
              <a:spcAft>
                <a:spcPts val="617"/>
              </a:spcAft>
              <a:buFont typeface="Arial" panose="020B0604020202020204" pitchFamily="34" charset="0"/>
              <a:buChar char="•"/>
            </a:pPr>
            <a:r>
              <a:rPr lang="en-US" spc="52" dirty="0">
                <a:solidFill>
                  <a:srgbClr val="000000"/>
                </a:solidFill>
                <a:highlight>
                  <a:srgbClr val="FFFF00"/>
                </a:highlight>
              </a:rPr>
              <a:t>CFR</a:t>
            </a:r>
            <a:r>
              <a:rPr lang="en-US" spc="52" dirty="0">
                <a:solidFill>
                  <a:srgbClr val="000000"/>
                </a:solidFill>
              </a:rPr>
              <a:t> 483.158 establishes nurse aide training expenditures for students hired as nurse aides by a nursing home.   </a:t>
            </a:r>
            <a:endParaRPr lang="en-US" altLang="en-US" spc="51" dirty="0"/>
          </a:p>
          <a:p>
            <a:endParaRPr lang="en-US" altLang="en-US" dirty="0"/>
          </a:p>
        </p:txBody>
      </p:sp>
    </p:spTree>
    <p:extLst>
      <p:ext uri="{BB962C8B-B14F-4D97-AF65-F5344CB8AC3E}">
        <p14:creationId xmlns:p14="http://schemas.microsoft.com/office/powerpoint/2010/main" val="155582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592EA-CE99-4264-8DF0-196CA5E225B7}" type="slidenum">
              <a:rPr lang="en-US" altLang="en-US"/>
              <a:pPr/>
              <a:t>20</a:t>
            </a:fld>
            <a:endParaRPr lang="en-US" altLang="en-US"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ltLang="en-US" b="0" dirty="0"/>
              <a:t>An interactive whiteboard, such as a SMART board, may be used in place of a traditional dry erase board</a:t>
            </a:r>
          </a:p>
        </p:txBody>
      </p:sp>
    </p:spTree>
    <p:extLst>
      <p:ext uri="{BB962C8B-B14F-4D97-AF65-F5344CB8AC3E}">
        <p14:creationId xmlns:p14="http://schemas.microsoft.com/office/powerpoint/2010/main" val="1960623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laboratory is required to have a minimum of one bed for every 10 students See the BESL. </a:t>
            </a:r>
          </a:p>
          <a:p>
            <a:endParaRPr lang="en-US" dirty="0"/>
          </a:p>
          <a:p>
            <a:pPr defTabSz="939637">
              <a:defRPr/>
            </a:pPr>
            <a:r>
              <a:rPr lang="en-US" dirty="0"/>
              <a:t>Full privacy is interpreted by federal regulations as “total visual privacy.” Total visual privacy is accomplished in the lab by having a full privacy curtain hanging from the ceiling that, along with the wall(s), provides 360º of privacy for each bed.</a:t>
            </a:r>
          </a:p>
          <a:p>
            <a:endParaRPr lang="en-US" dirty="0"/>
          </a:p>
          <a:p>
            <a:pPr defTabSz="939637">
              <a:defRPr/>
            </a:pPr>
            <a:r>
              <a:rPr lang="en-US" dirty="0"/>
              <a:t>As the program coordinator, you will be responsible for making sure each laboratory will be designed and equipped in accordance with </a:t>
            </a:r>
            <a:r>
              <a:rPr lang="en-US" b="1" dirty="0"/>
              <a:t>42 CFR §483.90</a:t>
            </a:r>
            <a:r>
              <a:rPr lang="en-US" dirty="0"/>
              <a:t> and will contain the required number of supplies reflected in the New Training Program – Basic Equipment and Supply List.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21</a:t>
            </a:fld>
            <a:endParaRPr lang="en-US" altLang="en-US" dirty="0"/>
          </a:p>
        </p:txBody>
      </p:sp>
    </p:spTree>
    <p:extLst>
      <p:ext uri="{BB962C8B-B14F-4D97-AF65-F5344CB8AC3E}">
        <p14:creationId xmlns:p14="http://schemas.microsoft.com/office/powerpoint/2010/main" val="2191947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82" indent="-176182">
              <a:buFont typeface="Arial" panose="020B0604020202020204" pitchFamily="34" charset="0"/>
              <a:buChar char="•"/>
            </a:pPr>
            <a:r>
              <a:rPr lang="en-US" b="0" dirty="0"/>
              <a:t>It is the Program Coordinator’s responsibility to visit and evaluate clinical sites to ensure the students will have ample opportunity to perform the skills listed on Appendix A.</a:t>
            </a:r>
          </a:p>
          <a:p>
            <a:pPr marL="176182" indent="-176182">
              <a:buFont typeface="Arial" panose="020B0604020202020204" pitchFamily="34" charset="0"/>
              <a:buChar char="•"/>
            </a:pPr>
            <a:r>
              <a:rPr lang="en-US" dirty="0"/>
              <a:t>The instructor must evaluate the student’s performance of at least 15 state-designated *starred* skills and any non-starred and school specific skills from Appendix A performed in the clinical setting.</a:t>
            </a:r>
          </a:p>
          <a:p>
            <a:pPr marL="176182" indent="-176182">
              <a:buFont typeface="Arial" panose="020B0604020202020204" pitchFamily="34" charset="0"/>
              <a:buChar char="•"/>
            </a:pPr>
            <a:r>
              <a:rPr lang="en-US" dirty="0"/>
              <a:t>Use the most up-to-date Clinical Site Approval form on our website.</a:t>
            </a:r>
          </a:p>
          <a:p>
            <a:pPr marL="176182" indent="-176182">
              <a:buFont typeface="Arial" panose="020B0604020202020204" pitchFamily="34" charset="0"/>
              <a:buChar char="•"/>
            </a:pPr>
            <a:r>
              <a:rPr lang="en-US" dirty="0"/>
              <a:t>Your regional consultant will be able to let you know if a facility is eligible to be a clinical site.</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22</a:t>
            </a:fld>
            <a:endParaRPr lang="en-US" altLang="en-US" dirty="0"/>
          </a:p>
        </p:txBody>
      </p:sp>
    </p:spTree>
    <p:extLst>
      <p:ext uri="{BB962C8B-B14F-4D97-AF65-F5344CB8AC3E}">
        <p14:creationId xmlns:p14="http://schemas.microsoft.com/office/powerpoint/2010/main" val="2688130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396DE-2D87-4ACC-A6B1-A3AEFEA30123}" type="slidenum">
              <a:rPr lang="en-US" altLang="en-US"/>
              <a:pPr/>
              <a:t>23</a:t>
            </a:fld>
            <a:endParaRPr lang="en-US" altLang="en-US"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pPr defTabSz="939637">
              <a:defRPr/>
            </a:pPr>
            <a:r>
              <a:rPr lang="en-US" dirty="0"/>
              <a:t>The program coordinator is responsible for making sure students are supervised during practical training to ensure students demonstrate the knowledge and skills required to perform nurse aide tasks safely; students providing care for residents must be under the direct supervision of a DHSR-approved registered nurse per </a:t>
            </a:r>
            <a:r>
              <a:rPr lang="en-US" b="1" dirty="0"/>
              <a:t>42 CFR §483.152.  </a:t>
            </a:r>
          </a:p>
          <a:p>
            <a:pPr marL="176182" indent="-176182" defTabSz="939637">
              <a:buFont typeface="Arial" panose="020B0604020202020204" pitchFamily="34" charset="0"/>
              <a:buChar char="•"/>
              <a:defRPr/>
            </a:pPr>
            <a:r>
              <a:rPr lang="en-US" altLang="en-US" dirty="0"/>
              <a:t>The student nametag is to be worn facing outward at all times. For further information about nametags, r</a:t>
            </a:r>
            <a:r>
              <a:rPr lang="en-US" dirty="0"/>
              <a:t>efer to the North Carolina Board of Nursing </a:t>
            </a:r>
            <a:r>
              <a:rPr lang="en-US" b="1" dirty="0"/>
              <a:t>Chapter 90 Article 37 Badge Law, License Required and Exceptions</a:t>
            </a:r>
            <a:r>
              <a:rPr lang="en-US" dirty="0"/>
              <a:t> Students cannot perform any services to residents for which they have not been trained and found proficient by the instructor per </a:t>
            </a:r>
            <a:r>
              <a:rPr lang="en-US" b="1" dirty="0"/>
              <a:t>42 CFR §483.152.  </a:t>
            </a:r>
          </a:p>
          <a:p>
            <a:pPr marL="176182" indent="-176182">
              <a:buFont typeface="Arial" panose="020B0604020202020204" pitchFamily="34" charset="0"/>
              <a:buChar char="•"/>
            </a:pPr>
            <a:r>
              <a:rPr lang="en-US" dirty="0"/>
              <a:t>The instructor-to-student ratio for clinical cannot be greater than 1:10 per </a:t>
            </a:r>
            <a:r>
              <a:rPr lang="en-US" b="1" dirty="0"/>
              <a:t>21 NCAC 36. 0318</a:t>
            </a:r>
            <a:r>
              <a:rPr lang="en-US" dirty="0"/>
              <a:t>.</a:t>
            </a:r>
          </a:p>
          <a:p>
            <a:endParaRPr lang="en-US" dirty="0"/>
          </a:p>
          <a:p>
            <a:r>
              <a:rPr lang="en-US" dirty="0"/>
              <a:t>Whatever you decided was YOUR proficiency statement affects how you grade in clinical, too.  Many programs choose to use a clinical evaluation form to make sure the student is held accountable for their initiative, judgement, punctuality, dress code, etc. along with their skill performance.  </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013169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4D35D-C099-482F-96D2-5926F343ACC4}" type="slidenum">
              <a:rPr lang="en-US" altLang="en-US"/>
              <a:pPr/>
              <a:t>24</a:t>
            </a:fld>
            <a:endParaRPr lang="en-US" altLang="en-US"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altLang="en-US" dirty="0"/>
              <a:t>As the program coordinator, you are responsible for creating a skill performance checklist for each skill.   Identify critical steps by using bold lettering.   </a:t>
            </a:r>
          </a:p>
          <a:p>
            <a:endParaRPr lang="en-US" altLang="en-US" dirty="0"/>
          </a:p>
          <a:p>
            <a:r>
              <a:rPr lang="en-US" dirty="0"/>
              <a:t>The instructor uses the appropriate skill checklist, observes a student’s performance of the skill and then actively checks-off each skill step on the sheet. The instructor does not prompt, cue, or assist the student. Based on the program’s definition of proficiency, the student either passes the skill and is found proficient or does not pass the skill. Students who pass the skill must continue to independently practice the skill correctly over-and-over in order to achieve long-term retention of skill performance. Students who fail proficiency check-offs should repeat guided practice and independent practice, and then be checked-off again, per program policy. Per federal regulations, students may not perform a skill on a resident, in the clinical setting, </a:t>
            </a:r>
            <a:r>
              <a:rPr lang="en-US" b="1" dirty="0"/>
              <a:t>until </a:t>
            </a:r>
            <a:r>
              <a:rPr lang="en-US" dirty="0"/>
              <a:t>the student is found proficient in that specific skill. </a:t>
            </a:r>
          </a:p>
          <a:p>
            <a:endParaRPr lang="en-US" altLang="en-US" dirty="0"/>
          </a:p>
          <a:p>
            <a:pPr defTabSz="939637">
              <a:defRPr/>
            </a:pPr>
            <a:r>
              <a:rPr lang="en-US" altLang="en-US" dirty="0"/>
              <a:t>The goal is for the student to develop </a:t>
            </a:r>
            <a:r>
              <a:rPr lang="en-US" altLang="en-US" b="1" dirty="0"/>
              <a:t>muscle memory </a:t>
            </a:r>
            <a:r>
              <a:rPr lang="en-US" altLang="en-US" dirty="0"/>
              <a:t>for each skill set through guided practice, independent practice, and then repeat demonstration to the instructor.  </a:t>
            </a:r>
          </a:p>
          <a:p>
            <a:endParaRPr lang="en-US" altLang="en-US" dirty="0"/>
          </a:p>
        </p:txBody>
      </p:sp>
    </p:spTree>
    <p:extLst>
      <p:ext uri="{BB962C8B-B14F-4D97-AF65-F5344CB8AC3E}">
        <p14:creationId xmlns:p14="http://schemas.microsoft.com/office/powerpoint/2010/main" val="667078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3486F-5B6A-408E-B782-E3D00AAE66B6}" type="slidenum">
              <a:rPr lang="en-US" altLang="en-US"/>
              <a:pPr/>
              <a:t>25</a:t>
            </a:fld>
            <a:endParaRPr lang="en-US" altLang="en-US"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altLang="en-US" dirty="0"/>
              <a:t>At least two versions of each test are required. The version should be identified on the test.  Students should date the test using month, day and year.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t>Written testing materials should be stored onsite in a locked cabinet. The location of the locked cabinet will be approved by DHSR.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t>Have you checked security of your online tests?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dirty="0"/>
              <a:t>Is your browser locked down? </a:t>
            </a:r>
            <a:r>
              <a:rPr lang="en-US" sz="1200" kern="1200" dirty="0">
                <a:solidFill>
                  <a:schemeClr val="tx1"/>
                </a:solidFill>
                <a:effectLst/>
                <a:latin typeface="Arial" panose="020B0604020202020204" pitchFamily="34" charset="0"/>
                <a:ea typeface="+mn-ea"/>
                <a:cs typeface="+mn-cs"/>
              </a:rPr>
              <a:t>If the browser is locked down during a test, students will be unable to search the internet for their test questions and/or answers using a search engine such as Google.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t>Do you have a proctoring service while testing online? </a:t>
            </a:r>
          </a:p>
          <a:p>
            <a:endParaRPr lang="en-US" altLang="en-US" dirty="0"/>
          </a:p>
          <a:p>
            <a:endParaRPr lang="en-US" altLang="en-US" dirty="0"/>
          </a:p>
          <a:p>
            <a:r>
              <a:rPr lang="en-US" dirty="0"/>
              <a:t> </a:t>
            </a:r>
          </a:p>
          <a:p>
            <a:endParaRPr lang="en-US" altLang="en-US" dirty="0"/>
          </a:p>
        </p:txBody>
      </p:sp>
    </p:spTree>
    <p:extLst>
      <p:ext uri="{BB962C8B-B14F-4D97-AF65-F5344CB8AC3E}">
        <p14:creationId xmlns:p14="http://schemas.microsoft.com/office/powerpoint/2010/main" val="253823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11DA30-F180-4613-BA79-3C4967ADC73D}" type="slidenum">
              <a:rPr lang="en-US" altLang="en-US"/>
              <a:pPr/>
              <a:t>26</a:t>
            </a:fld>
            <a:endParaRPr lang="en-US" altLang="en-US" dirty="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ltLang="en-US" dirty="0"/>
              <a:t>Later, when students are ready for competency testing, they will be required to show two forms of identification such as: </a:t>
            </a:r>
          </a:p>
          <a:p>
            <a:pPr marL="176182" indent="-176182">
              <a:buFont typeface="Arial" panose="020B0604020202020204" pitchFamily="34" charset="0"/>
              <a:buChar char="•"/>
            </a:pPr>
            <a:r>
              <a:rPr lang="en-US" altLang="en-US" dirty="0"/>
              <a:t>A current, government issued signature-bearing, picture identification card, such as a driver’s license, passport, DMV identification card, or military ID; and,</a:t>
            </a:r>
          </a:p>
          <a:p>
            <a:pPr marL="176182" indent="-176182">
              <a:buFont typeface="Arial" panose="020B0604020202020204" pitchFamily="34" charset="0"/>
              <a:buChar char="•"/>
            </a:pPr>
            <a:r>
              <a:rPr lang="en-US" altLang="en-US" dirty="0"/>
              <a:t>A signed, non-laminated US government-issued social security card	</a:t>
            </a:r>
          </a:p>
          <a:p>
            <a:pPr marL="176182" indent="-176182">
              <a:buFont typeface="Arial" panose="020B0604020202020204" pitchFamily="34" charset="0"/>
              <a:buChar char="•"/>
            </a:pPr>
            <a:r>
              <a:rPr lang="en-US" altLang="en-US" dirty="0">
                <a:highlight>
                  <a:srgbClr val="FFFF00"/>
                </a:highlight>
              </a:rPr>
              <a:t>The IDs required for competency testing may be different from the IDs requested prior to starting the class</a:t>
            </a:r>
            <a:r>
              <a:rPr lang="en-US" altLang="en-US" dirty="0"/>
              <a:t>	</a:t>
            </a:r>
          </a:p>
          <a:p>
            <a:pPr marL="176182" indent="-176182">
              <a:buFont typeface="Arial" panose="020B0604020202020204" pitchFamily="34" charset="0"/>
              <a:buChar char="•"/>
            </a:pPr>
            <a:endParaRPr lang="en-US" altLang="en-US" dirty="0"/>
          </a:p>
        </p:txBody>
      </p:sp>
    </p:spTree>
    <p:extLst>
      <p:ext uri="{BB962C8B-B14F-4D97-AF65-F5344CB8AC3E}">
        <p14:creationId xmlns:p14="http://schemas.microsoft.com/office/powerpoint/2010/main" val="1105351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9887E-9383-41DA-A088-E2E36DB78A1D}" type="slidenum">
              <a:rPr lang="en-US" altLang="en-US"/>
              <a:pPr/>
              <a:t>27</a:t>
            </a:fld>
            <a:endParaRPr lang="en-US" altLang="en-US" dirty="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marL="176182" indent="-176182">
              <a:buFont typeface="Arial" panose="020B0604020202020204" pitchFamily="34" charset="0"/>
              <a:buChar char="•"/>
            </a:pPr>
            <a:r>
              <a:rPr lang="en-US" dirty="0"/>
              <a:t>Documents maintained in the student record allow the regional consultant to confirm that a program meets federal regulations and state requirements; the adage, if it’s not documented, it’s not done applies, to student records</a:t>
            </a:r>
          </a:p>
          <a:p>
            <a:endParaRPr lang="en-US" dirty="0"/>
          </a:p>
          <a:p>
            <a:pPr marL="176182" indent="-176182" defTabSz="939637">
              <a:buFont typeface="Arial" panose="020B0604020202020204" pitchFamily="34" charset="0"/>
              <a:buChar char="•"/>
              <a:defRPr/>
            </a:pPr>
            <a:r>
              <a:rPr lang="en-US" altLang="en-US" dirty="0"/>
              <a:t>Consider having a checklist of the required items at the front of each student record to make sure these items are in the student file. </a:t>
            </a:r>
          </a:p>
          <a:p>
            <a:endParaRPr lang="en-US" dirty="0"/>
          </a:p>
          <a:p>
            <a:r>
              <a:rPr lang="en-US" dirty="0"/>
              <a:t>At a minimum, the following documents must be retained in the student record :</a:t>
            </a:r>
          </a:p>
          <a:p>
            <a:pPr marL="176182" indent="-176182">
              <a:buFont typeface="Arial" panose="020B0604020202020204" pitchFamily="34" charset="0"/>
              <a:buChar char="•"/>
            </a:pPr>
            <a:r>
              <a:rPr lang="en-US" dirty="0"/>
              <a:t>Completed Appendix A Instructional Objectives &amp; Skill Performance Checklist Summary</a:t>
            </a:r>
          </a:p>
          <a:p>
            <a:pPr marL="176182" indent="-176182">
              <a:buFont typeface="Arial" panose="020B0604020202020204" pitchFamily="34" charset="0"/>
              <a:buChar char="•"/>
            </a:pPr>
            <a:r>
              <a:rPr lang="en-US" dirty="0"/>
              <a:t>For students who drop or withdraw from the program, Appendix A should be completed up to the date of the drop or withdrawal </a:t>
            </a:r>
          </a:p>
          <a:p>
            <a:pPr marL="176182" indent="-176182">
              <a:buFont typeface="Arial" panose="020B0604020202020204" pitchFamily="34" charset="0"/>
              <a:buChar char="•"/>
            </a:pPr>
            <a:r>
              <a:rPr lang="en-US" dirty="0"/>
              <a:t>Scored answer sheets or tests, only if test answers are documented on a test, and labeled with test version (date)</a:t>
            </a:r>
          </a:p>
          <a:p>
            <a:pPr marL="176182" indent="-176182">
              <a:buFont typeface="Arial" panose="020B0604020202020204" pitchFamily="34" charset="0"/>
              <a:buChar char="•"/>
            </a:pPr>
            <a:r>
              <a:rPr lang="en-US" dirty="0"/>
              <a:t>Test scores documented on an answer sheet or test and calculated correctly</a:t>
            </a:r>
          </a:p>
          <a:p>
            <a:pPr marL="176182" indent="-176182">
              <a:buFont typeface="Arial" panose="020B0604020202020204" pitchFamily="34" charset="0"/>
              <a:buChar char="•"/>
            </a:pPr>
            <a:r>
              <a:rPr lang="en-US" dirty="0"/>
              <a:t>If you wish to keep social security numbers out of the student records, you may contact your regional consultant who can provide you with a sample verification of a student identity form</a:t>
            </a:r>
          </a:p>
          <a:p>
            <a:pPr marL="176182" indent="-176182">
              <a:buFont typeface="Arial" panose="020B0604020202020204" pitchFamily="34" charset="0"/>
              <a:buChar char="•"/>
            </a:pPr>
            <a:r>
              <a:rPr lang="en-US" dirty="0"/>
              <a:t>Maintain a class file to keep with the student records for each course completed that includes class schedule and master attendance roster with the beginning and ending dates,</a:t>
            </a:r>
            <a:r>
              <a:rPr lang="en-US" altLang="en-US" dirty="0"/>
              <a:t> instructor name, student names, and hours for each day.</a:t>
            </a:r>
          </a:p>
          <a:p>
            <a:endParaRPr lang="en-US" altLang="en-US" b="1" dirty="0"/>
          </a:p>
          <a:p>
            <a:pPr marL="176182" indent="-176182">
              <a:buFont typeface="Arial" panose="020B0604020202020204" pitchFamily="34" charset="0"/>
              <a:buChar char="•"/>
            </a:pPr>
            <a:endParaRPr lang="en-US" altLang="en-US" b="1" dirty="0"/>
          </a:p>
          <a:p>
            <a:pPr marL="176182" indent="-176182">
              <a:buFont typeface="Arial" panose="020B0604020202020204" pitchFamily="34" charset="0"/>
              <a:buChar char="•"/>
            </a:pPr>
            <a:endParaRPr lang="en-US" altLang="en-US" b="1" dirty="0"/>
          </a:p>
        </p:txBody>
      </p:sp>
    </p:spTree>
    <p:extLst>
      <p:ext uri="{BB962C8B-B14F-4D97-AF65-F5344CB8AC3E}">
        <p14:creationId xmlns:p14="http://schemas.microsoft.com/office/powerpoint/2010/main" val="3302020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7C10C7-4582-4BF8-8634-4EAE6B26A340}" type="slidenum">
              <a:rPr lang="en-US" altLang="en-US"/>
              <a:pPr/>
              <a:t>28</a:t>
            </a:fld>
            <a:endParaRPr lang="en-US" altLang="en-US" dirty="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176182" indent="-176182" defTabSz="939637">
              <a:buFont typeface="Arial" panose="020B0604020202020204" pitchFamily="34" charset="0"/>
              <a:buChar char="•"/>
              <a:defRPr/>
            </a:pPr>
            <a:r>
              <a:rPr lang="en-US" altLang="en-US" dirty="0"/>
              <a:t>The minimum clock hours are determined by each program upon initial approval and any subsequent approved modifications. </a:t>
            </a:r>
          </a:p>
          <a:p>
            <a:pPr defTabSz="939637">
              <a:defRPr/>
            </a:pPr>
            <a:endParaRPr lang="en-US" altLang="en-US" dirty="0"/>
          </a:p>
          <a:p>
            <a:pPr marL="176182" indent="-176182" defTabSz="939637">
              <a:buFont typeface="Arial" panose="020B0604020202020204" pitchFamily="34" charset="0"/>
              <a:buChar char="•"/>
              <a:defRPr/>
            </a:pPr>
            <a:r>
              <a:rPr lang="en-US" dirty="0"/>
              <a:t>All missed classroom, laboratory and clinical experiences must be made up for students to complete the Nurse Aide I training program.  </a:t>
            </a:r>
          </a:p>
          <a:p>
            <a:pPr marL="176182" indent="-176182" defTabSz="939637">
              <a:buFont typeface="Arial" panose="020B0604020202020204" pitchFamily="34" charset="0"/>
              <a:buChar char="•"/>
              <a:defRPr/>
            </a:pPr>
            <a:endParaRPr lang="en-US" dirty="0"/>
          </a:p>
          <a:p>
            <a:pPr marL="176182" indent="-176182" defTabSz="939637">
              <a:buFont typeface="Arial" panose="020B0604020202020204" pitchFamily="34" charset="0"/>
              <a:buChar char="•"/>
              <a:defRPr/>
            </a:pPr>
            <a:r>
              <a:rPr lang="en-US" dirty="0"/>
              <a:t>If a student missed a test, they should be given a different test version than the rest of the class took.</a:t>
            </a:r>
          </a:p>
          <a:p>
            <a:pPr defTabSz="939637">
              <a:defRPr/>
            </a:pPr>
            <a:endParaRPr lang="en-US" altLang="en-US" dirty="0"/>
          </a:p>
          <a:p>
            <a:pPr marL="176182" indent="-176182">
              <a:buFont typeface="Arial" panose="020B0604020202020204" pitchFamily="34" charset="0"/>
              <a:buChar char="•"/>
            </a:pPr>
            <a:r>
              <a:rPr lang="en-US" dirty="0"/>
              <a:t>When considering the number of hours a student may be absent from a nurse aide training program, take into account that the nurse aide in a nursing home may perform up to 90% of the hands-on care provided to a resident, depending on the study you read. Providing safe care for residents is critical to the role of the nurse aide. Being a nurse aide creates stress on the nurse aide because of what is at risk for both them and their own residents if they fail. Hours of absence should be kept to a minimum so the nurse aide student has the opportunity to learn how to provide safe and competent care for residents.</a:t>
            </a:r>
          </a:p>
          <a:p>
            <a:endParaRPr lang="en-US" dirty="0"/>
          </a:p>
          <a:p>
            <a:endParaRPr lang="en-US" altLang="en-US" dirty="0"/>
          </a:p>
        </p:txBody>
      </p:sp>
    </p:spTree>
    <p:extLst>
      <p:ext uri="{BB962C8B-B14F-4D97-AF65-F5344CB8AC3E}">
        <p14:creationId xmlns:p14="http://schemas.microsoft.com/office/powerpoint/2010/main" val="1068322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83B68-90F2-4743-AF97-18AB9DD9D192}" type="slidenum">
              <a:rPr lang="en-US" altLang="en-US"/>
              <a:pPr/>
              <a:t>29</a:t>
            </a:fld>
            <a:endParaRPr lang="en-US" altLang="en-US" dirty="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ltLang="en-US" dirty="0"/>
              <a:t>When an absence occurs, the following must be documented and placed in the student record:</a:t>
            </a:r>
          </a:p>
          <a:p>
            <a:pPr marL="176182" indent="-176182">
              <a:buFont typeface="Arial" panose="020B0604020202020204" pitchFamily="34" charset="0"/>
              <a:buChar char="•"/>
            </a:pPr>
            <a:r>
              <a:rPr lang="en-US" altLang="en-US" dirty="0"/>
              <a:t>Date absence occurred</a:t>
            </a:r>
          </a:p>
          <a:p>
            <a:pPr marL="176182" indent="-176182">
              <a:buFont typeface="Arial" panose="020B0604020202020204" pitchFamily="34" charset="0"/>
              <a:buChar char="•"/>
            </a:pPr>
            <a:r>
              <a:rPr lang="en-US" altLang="en-US" dirty="0"/>
              <a:t>Content in class/lab/clinical that was missed</a:t>
            </a:r>
          </a:p>
          <a:p>
            <a:pPr marL="176182" indent="-176182">
              <a:buFont typeface="Arial" panose="020B0604020202020204" pitchFamily="34" charset="0"/>
              <a:buChar char="•"/>
            </a:pPr>
            <a:r>
              <a:rPr lang="en-US" altLang="en-US" dirty="0"/>
              <a:t>Date content was made up or completed </a:t>
            </a:r>
          </a:p>
          <a:p>
            <a:endParaRPr lang="en-US" altLang="en-US" dirty="0"/>
          </a:p>
          <a:p>
            <a:r>
              <a:rPr lang="en-US" altLang="en-US" dirty="0"/>
              <a:t>Note: The makeup work of a student does not need to be hour for hour since teaching a single student may take less time than teaching a group of students.. </a:t>
            </a:r>
          </a:p>
          <a:p>
            <a:pPr marL="176182" indent="-176182">
              <a:buFont typeface="Arial" panose="020B0604020202020204" pitchFamily="34" charset="0"/>
              <a:buChar char="•"/>
            </a:pPr>
            <a:endParaRPr lang="en-US" altLang="en-US" dirty="0">
              <a:solidFill>
                <a:srgbClr val="0033CC"/>
              </a:solidFill>
              <a:latin typeface="Arial" panose="020B0604020202020204" pitchFamily="34" charset="0"/>
              <a:cs typeface="Arial" panose="020B0604020202020204" pitchFamily="34" charset="0"/>
            </a:endParaRPr>
          </a:p>
          <a:p>
            <a:pPr marL="176182" indent="-176182">
              <a:buFont typeface="Arial" panose="020B0604020202020204" pitchFamily="34" charset="0"/>
              <a:buChar char="•"/>
            </a:pPr>
            <a:r>
              <a:rPr lang="en-US" altLang="en-US" b="1" dirty="0">
                <a:solidFill>
                  <a:srgbClr val="0033CC"/>
                </a:solidFill>
                <a:latin typeface="Arial" panose="020B0604020202020204" pitchFamily="34" charset="0"/>
                <a:cs typeface="Arial" panose="020B0604020202020204" pitchFamily="34" charset="0"/>
              </a:rPr>
              <a:t>HOWEVER, absences that occur during the defined instruction (16 hours Modules A-G) must be made up hour-for-hour prior to resident contact &amp; documented.</a:t>
            </a:r>
            <a:r>
              <a:rPr lang="en-US" altLang="en-US" dirty="0">
                <a:solidFill>
                  <a:srgbClr val="0033CC"/>
                </a:solidFill>
                <a:latin typeface="Arial" panose="020B0604020202020204" pitchFamily="34" charset="0"/>
                <a:cs typeface="Arial" panose="020B0604020202020204" pitchFamily="34" charset="0"/>
              </a:rPr>
              <a:t> (referenced on slide 16)</a:t>
            </a:r>
          </a:p>
          <a:p>
            <a:pPr marL="939637" lvl="2">
              <a:lnSpc>
                <a:spcPct val="90000"/>
              </a:lnSpc>
            </a:pPr>
            <a:r>
              <a:rPr lang="en-US" altLang="en-US" dirty="0">
                <a:solidFill>
                  <a:srgbClr val="0033CC"/>
                </a:solidFill>
                <a:latin typeface="Arial" panose="020B0604020202020204" pitchFamily="34" charset="0"/>
                <a:cs typeface="Arial" panose="020B0604020202020204" pitchFamily="34" charset="0"/>
              </a:rPr>
              <a:t>- communication &amp; interpersonal skills</a:t>
            </a:r>
          </a:p>
          <a:p>
            <a:pPr>
              <a:lnSpc>
                <a:spcPct val="90000"/>
              </a:lnSpc>
            </a:pPr>
            <a:r>
              <a:rPr lang="en-US" altLang="en-US" dirty="0">
                <a:solidFill>
                  <a:srgbClr val="0033CC"/>
                </a:solidFill>
                <a:latin typeface="Arial" panose="020B0604020202020204" pitchFamily="34" charset="0"/>
                <a:cs typeface="Arial" panose="020B0604020202020204" pitchFamily="34" charset="0"/>
              </a:rPr>
              <a:t>	- infection control</a:t>
            </a:r>
          </a:p>
          <a:p>
            <a:pPr>
              <a:lnSpc>
                <a:spcPct val="90000"/>
              </a:lnSpc>
            </a:pPr>
            <a:r>
              <a:rPr lang="en-US" altLang="en-US" dirty="0">
                <a:solidFill>
                  <a:srgbClr val="0033CC"/>
                </a:solidFill>
                <a:latin typeface="Arial" panose="020B0604020202020204" pitchFamily="34" charset="0"/>
                <a:cs typeface="Arial" panose="020B0604020202020204" pitchFamily="34" charset="0"/>
              </a:rPr>
              <a:t>	- safety/emergency (including relief of choking) </a:t>
            </a:r>
          </a:p>
          <a:p>
            <a:pPr>
              <a:lnSpc>
                <a:spcPct val="90000"/>
              </a:lnSpc>
            </a:pPr>
            <a:r>
              <a:rPr lang="en-US" altLang="en-US" dirty="0">
                <a:solidFill>
                  <a:srgbClr val="0033CC"/>
                </a:solidFill>
                <a:latin typeface="Arial" panose="020B0604020202020204" pitchFamily="34" charset="0"/>
                <a:cs typeface="Arial" panose="020B0604020202020204" pitchFamily="34" charset="0"/>
              </a:rPr>
              <a:t>	- promoting residents’ independence</a:t>
            </a:r>
          </a:p>
          <a:p>
            <a:pPr>
              <a:lnSpc>
                <a:spcPct val="90000"/>
              </a:lnSpc>
            </a:pPr>
            <a:r>
              <a:rPr lang="en-US" altLang="en-US" dirty="0">
                <a:solidFill>
                  <a:srgbClr val="0033CC"/>
                </a:solidFill>
                <a:latin typeface="Arial" panose="020B0604020202020204" pitchFamily="34" charset="0"/>
                <a:cs typeface="Arial" panose="020B0604020202020204" pitchFamily="34" charset="0"/>
              </a:rPr>
              <a:t>	- respecting residents’ rights</a:t>
            </a:r>
          </a:p>
          <a:p>
            <a:pPr>
              <a:lnSpc>
                <a:spcPct val="90000"/>
              </a:lnSpc>
            </a:pPr>
            <a:endParaRPr lang="en-US" altLang="en-US" dirty="0">
              <a:solidFill>
                <a:srgbClr val="0033CC"/>
              </a:solidFill>
              <a:latin typeface="Arial" panose="020B0604020202020204" pitchFamily="34" charset="0"/>
              <a:cs typeface="Arial" panose="020B0604020202020204" pitchFamily="34" charset="0"/>
            </a:endParaRPr>
          </a:p>
          <a:p>
            <a:pPr>
              <a:lnSpc>
                <a:spcPct val="90000"/>
              </a:lnSpc>
            </a:pPr>
            <a:endParaRPr lang="en-US" altLang="en-US" dirty="0">
              <a:solidFill>
                <a:srgbClr val="0033CC"/>
              </a:solidFill>
              <a:latin typeface="Arial" panose="020B0604020202020204" pitchFamily="34" charset="0"/>
              <a:cs typeface="Arial" panose="020B0604020202020204" pitchFamily="34" charset="0"/>
            </a:endParaRPr>
          </a:p>
          <a:p>
            <a:pPr>
              <a:lnSpc>
                <a:spcPct val="90000"/>
              </a:lnSpc>
            </a:pPr>
            <a:endParaRPr lang="en-US" altLang="en-US"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45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82" indent="-176182">
              <a:buFont typeface="Arial" panose="020B0604020202020204" pitchFamily="34" charset="0"/>
              <a:buChar char="•"/>
            </a:pPr>
            <a:r>
              <a:rPr lang="en-US" dirty="0"/>
              <a:t>When a nurse aide training program is approved, the policies and procedures approved by DHSR are expected to be followed as the PC administers the program. If DHSR policies and procedures seem to conflict with directives from an employer or other regulatory entity, contact your regional consultant to assist in resolving any issues.</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Federal regulations refer to the regulations for operating a nurse aide training program covered earlier in this presentation.</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State standards, sometimes referred to as state guidelines or state requirements, assist all programs to meet the federal regulations in a consistent format. </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Programs are expected to adhere to standards of educational practice such as a classroom being conducive to adult learning, providing an equitable course schedule for students, writing tests that are reliable and valid, applying the same grading standards to all students’ tests/assessments and adjusting teaching methods based on our changing environment, practices and requirements.</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a:t>
            </a:fld>
            <a:endParaRPr lang="en-US" altLang="en-US" dirty="0"/>
          </a:p>
        </p:txBody>
      </p:sp>
    </p:spTree>
    <p:extLst>
      <p:ext uri="{BB962C8B-B14F-4D97-AF65-F5344CB8AC3E}">
        <p14:creationId xmlns:p14="http://schemas.microsoft.com/office/powerpoint/2010/main" val="3366046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3486F-5B6A-408E-B782-E3D00AAE66B6}" type="slidenum">
              <a:rPr lang="en-US" altLang="en-US"/>
              <a:pPr/>
              <a:t>30</a:t>
            </a:fld>
            <a:endParaRPr lang="en-US" altLang="en-US"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ltLang="en-US" dirty="0"/>
              <a:t>Instructors should not “throw out” test questions. If there are issues with the test questions (i.e., students repeatedly missing the same question) it is the responsibility of the PC to investigate and revise as appropriate.</a:t>
            </a:r>
          </a:p>
          <a:p>
            <a:endParaRPr lang="en-US" altLang="en-US" dirty="0"/>
          </a:p>
          <a:p>
            <a:endParaRPr lang="en-US" altLang="en-US" dirty="0"/>
          </a:p>
        </p:txBody>
      </p:sp>
    </p:spTree>
    <p:extLst>
      <p:ext uri="{BB962C8B-B14F-4D97-AF65-F5344CB8AC3E}">
        <p14:creationId xmlns:p14="http://schemas.microsoft.com/office/powerpoint/2010/main" val="254721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defRPr/>
            </a:pPr>
            <a:r>
              <a:rPr lang="en-US" dirty="0"/>
              <a:t>The theory grade must be approved by DHSR during the approval process.  Each component must include a weighted percentage and when totaled, the percentage must equal 100%.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31</a:t>
            </a:fld>
            <a:endParaRPr lang="en-US" altLang="en-US" dirty="0"/>
          </a:p>
        </p:txBody>
      </p:sp>
    </p:spTree>
    <p:extLst>
      <p:ext uri="{BB962C8B-B14F-4D97-AF65-F5344CB8AC3E}">
        <p14:creationId xmlns:p14="http://schemas.microsoft.com/office/powerpoint/2010/main" val="2325486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we calculate each student’s grade correctly.   Let’s do an example.</a:t>
            </a:r>
          </a:p>
          <a:p>
            <a:endParaRPr lang="en-US" dirty="0"/>
          </a:p>
          <a:p>
            <a:r>
              <a:rPr lang="en-US" dirty="0"/>
              <a:t>Based on an initial approval, you’ve requested 7 quizzes to be 70% of the total grade, 1 project to be 10% of the total grade, and the Final Exam to be 20% of the total grade.  The student will achieve a minimum score of 80.  If your policy states for your instructors to round up, round down or don’t round at all, don’t forget to double check calculation of final theory grade.  </a:t>
            </a:r>
          </a:p>
          <a:p>
            <a:r>
              <a:rPr lang="en-US" dirty="0"/>
              <a:t>First step:  Quizzes grades (90, 80, 75, 100, 90, 65, 100)= 85.7 x 0.70=59.99</a:t>
            </a:r>
          </a:p>
          <a:p>
            <a:r>
              <a:rPr lang="en-US" dirty="0"/>
              <a:t>Second step: Project grade 100 x 0.10= 10</a:t>
            </a:r>
          </a:p>
          <a:p>
            <a:r>
              <a:rPr lang="en-US" dirty="0"/>
              <a:t>Third step: Final Exam grade 84 x 0.20=16.8</a:t>
            </a:r>
          </a:p>
          <a:p>
            <a:r>
              <a:rPr lang="en-US" dirty="0"/>
              <a:t>Final step: Add 59.99+10+16.8= 86.79</a:t>
            </a:r>
          </a:p>
          <a:p>
            <a:r>
              <a:rPr lang="en-US" dirty="0"/>
              <a:t>FINAL GRADE: 87</a:t>
            </a:r>
          </a:p>
          <a:p>
            <a:endParaRPr lang="en-US" dirty="0"/>
          </a:p>
          <a:p>
            <a:pPr marL="176182" indent="-176182">
              <a:buFont typeface="Arial" panose="020B0604020202020204" pitchFamily="34" charset="0"/>
              <a:buChar char="•"/>
            </a:pPr>
            <a:r>
              <a:rPr lang="en-US" dirty="0"/>
              <a:t>It is important to check, recheck, and check again student grades.  You would hate for a student not to pass because of a math error.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32</a:t>
            </a:fld>
            <a:endParaRPr lang="en-US" altLang="en-US" dirty="0"/>
          </a:p>
        </p:txBody>
      </p:sp>
    </p:spTree>
    <p:extLst>
      <p:ext uri="{BB962C8B-B14F-4D97-AF65-F5344CB8AC3E}">
        <p14:creationId xmlns:p14="http://schemas.microsoft.com/office/powerpoint/2010/main" val="3854978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defRPr/>
            </a:pPr>
            <a:r>
              <a:rPr lang="en-US" dirty="0"/>
              <a:t>The defined proficiency statement in your DHSR approved application must be followed.   </a:t>
            </a:r>
          </a:p>
          <a:p>
            <a:pPr defTabSz="939637">
              <a:defRPr/>
            </a:pPr>
            <a:endParaRPr lang="en-US" dirty="0"/>
          </a:p>
          <a:p>
            <a:pPr defTabSz="939637">
              <a:defRPr/>
            </a:pPr>
            <a:r>
              <a:rPr lang="en-US" dirty="0"/>
              <a:t>Students cannot perform any services to residents for which they have not been trained and found proficient by the instructor per </a:t>
            </a:r>
            <a:r>
              <a:rPr lang="en-US" b="1" dirty="0"/>
              <a:t>42 CFR §483.152.  </a:t>
            </a:r>
          </a:p>
          <a:p>
            <a:r>
              <a:rPr lang="en-US" dirty="0"/>
              <a:t>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33</a:t>
            </a:fld>
            <a:endParaRPr lang="en-US" altLang="en-US" dirty="0"/>
          </a:p>
        </p:txBody>
      </p:sp>
    </p:spTree>
    <p:extLst>
      <p:ext uri="{BB962C8B-B14F-4D97-AF65-F5344CB8AC3E}">
        <p14:creationId xmlns:p14="http://schemas.microsoft.com/office/powerpoint/2010/main" val="1199480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defRPr/>
            </a:pPr>
            <a:r>
              <a:rPr lang="en-US" dirty="0"/>
              <a:t>For example, if your proficiency statement says the student will perform 100% of ALL critical steps and 80% of the noncritical steps, then you must follow that proficiency statement for ALL skills.   </a:t>
            </a:r>
          </a:p>
          <a:p>
            <a:pPr defTabSz="939637">
              <a:defRPr/>
            </a:pPr>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34</a:t>
            </a:fld>
            <a:endParaRPr lang="en-US" altLang="en-US" dirty="0"/>
          </a:p>
        </p:txBody>
      </p:sp>
    </p:spTree>
    <p:extLst>
      <p:ext uri="{BB962C8B-B14F-4D97-AF65-F5344CB8AC3E}">
        <p14:creationId xmlns:p14="http://schemas.microsoft.com/office/powerpoint/2010/main" val="2485128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Handwashing.  If there are 10 total steps for this skill and 3 critical steps, then the student must perform 80% of the 7 noncritical steps and all the critical steps to be proficient for this skill.   So, to figure 80% of 7 steps, you would multiple 100 x 80%= 0.8 x 7 steps = 6 (5.6 rounded up) steps must be performed perfectly.  Based on this, the student must pass all critical steps and miss only 1 noncritical step for the entire skill.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35</a:t>
            </a:fld>
            <a:endParaRPr lang="en-US" altLang="en-US" dirty="0"/>
          </a:p>
        </p:txBody>
      </p:sp>
    </p:spTree>
    <p:extLst>
      <p:ext uri="{BB962C8B-B14F-4D97-AF65-F5344CB8AC3E}">
        <p14:creationId xmlns:p14="http://schemas.microsoft.com/office/powerpoint/2010/main" val="1929103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E9F86F-631A-4317-8487-0EF3FE496BD4}" type="slidenum">
              <a:rPr lang="en-US" altLang="en-US"/>
              <a:pPr/>
              <a:t>36</a:t>
            </a:fld>
            <a:endParaRPr lang="en-US" altLang="en-US" dirty="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altLang="en-US" dirty="0"/>
              <a:t>The student records should be monitored for accuracy assuring inclusion of the Skill Performance Checklist Summary (Appendix A), attendance records (including dates of absences, material/clinical missed, and dates of make-up), answer sheets labeled with test version or tests only if the tests include the scored answers, test scores correctly calculated and verification of student identity, </a:t>
            </a:r>
          </a:p>
          <a:p>
            <a:endParaRPr lang="en-US" altLang="en-US" dirty="0"/>
          </a:p>
          <a:p>
            <a:r>
              <a:rPr lang="en-US" dirty="0"/>
              <a:t>The Program Coordinator is required to monitor (audit) student records for accuracy. </a:t>
            </a:r>
            <a:r>
              <a:rPr lang="en-US" sz="800" b="1" dirty="0"/>
              <a:t> </a:t>
            </a:r>
            <a:endParaRPr lang="en-US" sz="1600" dirty="0"/>
          </a:p>
          <a:p>
            <a:r>
              <a:rPr lang="en-US" altLang="en-US" dirty="0"/>
              <a:t>How do you monitor the records for accuracy?   The use of an audit sheet that is consistently used by all instructors will make sure the requirements are in student files.  Keep the audit sheet.  Be able to share with your consultant to show you are monitoring. </a:t>
            </a:r>
          </a:p>
          <a:p>
            <a:br>
              <a:rPr lang="en-US" altLang="en-US" dirty="0"/>
            </a:br>
            <a:r>
              <a:rPr lang="en-US" altLang="en-US" dirty="0"/>
              <a:t>The following items should be monitored: </a:t>
            </a:r>
          </a:p>
          <a:p>
            <a:pPr marL="234909" indent="-234909">
              <a:buAutoNum type="arabicPeriod"/>
            </a:pPr>
            <a:r>
              <a:rPr lang="en-US" altLang="en-US" dirty="0"/>
              <a:t>Accuracy- Are all instructors being consistent following your approved program requirements?</a:t>
            </a:r>
          </a:p>
          <a:p>
            <a:pPr marL="234909" indent="-234909">
              <a:buAutoNum type="arabicPeriod"/>
            </a:pPr>
            <a:r>
              <a:rPr lang="en-US" altLang="en-US" dirty="0"/>
              <a:t>Is Appendix A in the file?  Is Column A complete for all skills?   Is Column B complete for the required laboratory proficiency?  Is Column C complete with at least 15 starred skills?   Remember if there are several components for the starred skills, only one skill will count towards the 15.   </a:t>
            </a:r>
          </a:p>
          <a:p>
            <a:pPr marL="234909" indent="-234909">
              <a:buAutoNum type="arabicPeriod"/>
            </a:pPr>
            <a:r>
              <a:rPr lang="en-US" altLang="en-US" dirty="0"/>
              <a:t>The attendance records should include dates of absences, material/clinical missed, and dates of make-up.</a:t>
            </a:r>
          </a:p>
          <a:p>
            <a:pPr marL="234909" indent="-234909">
              <a:buAutoNum type="arabicPeriod"/>
            </a:pPr>
            <a:r>
              <a:rPr lang="en-US" altLang="en-US" dirty="0"/>
              <a:t>All tests and answer sheets are noted with the test version and date the test was taken.  The point of the version is to be able to tell if a student who missed a test is given the same test or a different test the class was given.  </a:t>
            </a:r>
          </a:p>
          <a:p>
            <a:pPr marL="234909" indent="-234909">
              <a:buAutoNum type="arabicPeriod"/>
            </a:pPr>
            <a:r>
              <a:rPr lang="en-US" altLang="en-US" dirty="0"/>
              <a:t>Test scores are calculated correctly</a:t>
            </a:r>
          </a:p>
          <a:p>
            <a:pPr marL="234909" indent="-234909">
              <a:buAutoNum type="arabicPeriod"/>
            </a:pPr>
            <a:r>
              <a:rPr lang="en-US" altLang="en-US" dirty="0"/>
              <a:t>Verification of student identity (D.L, SS, Govt issued Passport, etc.) will be documented based on your program’s DHSR approved policy.</a:t>
            </a:r>
          </a:p>
          <a:p>
            <a:endParaRPr lang="en-US" altLang="en-US" dirty="0"/>
          </a:p>
          <a:p>
            <a:pPr lvl="0"/>
            <a:r>
              <a:rPr lang="en-US" dirty="0"/>
              <a:t>Program Coordinator will continuously monitor, or audit, student records for accuracy</a:t>
            </a:r>
          </a:p>
          <a:p>
            <a:pPr lvl="0"/>
            <a:r>
              <a:rPr lang="en-US" dirty="0"/>
              <a:t>Monitoring and changes based on monitoring will be documented</a:t>
            </a:r>
          </a:p>
          <a:p>
            <a:pPr lvl="0"/>
            <a:r>
              <a:rPr lang="en-US" dirty="0"/>
              <a:t>Programs will develop forms for monitoring student records</a:t>
            </a:r>
          </a:p>
          <a:p>
            <a:pPr lvl="0"/>
            <a:r>
              <a:rPr lang="en-US" dirty="0"/>
              <a:t>Documentation of monitoring student records for accuracy will be available to the State upon request</a:t>
            </a:r>
          </a:p>
          <a:p>
            <a:r>
              <a:rPr lang="en-US" dirty="0"/>
              <a:t> </a:t>
            </a:r>
          </a:p>
          <a:p>
            <a:endParaRPr lang="en-US" altLang="en-US" dirty="0"/>
          </a:p>
        </p:txBody>
      </p:sp>
    </p:spTree>
    <p:extLst>
      <p:ext uri="{BB962C8B-B14F-4D97-AF65-F5344CB8AC3E}">
        <p14:creationId xmlns:p14="http://schemas.microsoft.com/office/powerpoint/2010/main" val="3114329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65A8A-47CE-4485-9F96-9B51B3881E80}" type="slidenum">
              <a:rPr lang="en-US" altLang="en-US"/>
              <a:pPr/>
              <a:t>37</a:t>
            </a:fld>
            <a:endParaRPr lang="en-US" altLang="en-US" dirty="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pPr defTabSz="939637">
              <a:defRPr/>
            </a:pPr>
            <a:r>
              <a:rPr lang="en-US" dirty="0"/>
              <a:t>Nurse Aide I training programs must maintain student records for a minimum of 3 years in a locked file cabinet in a locked area on site.  Documentation must be made available for review by the DHSR upon request.   </a:t>
            </a:r>
          </a:p>
          <a:p>
            <a:endParaRPr lang="en-US" altLang="en-US" dirty="0"/>
          </a:p>
          <a:p>
            <a:r>
              <a:rPr lang="en-US" altLang="en-US" dirty="0"/>
              <a:t>Locked filing cabinet is in the location that was approved by DHSR as noted in your application.   If the location changes, you must request approval for the change of location.</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817322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BD43C0-5194-4146-9E5A-E707AF78C4BC}" type="slidenum">
              <a:rPr lang="en-US" altLang="en-US"/>
              <a:pPr/>
              <a:t>38</a:t>
            </a:fld>
            <a:endParaRPr lang="en-US" altLang="en-US" dirty="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pPr marL="176182" indent="-176182">
              <a:buFont typeface="Arial" panose="020B0604020202020204" pitchFamily="34" charset="0"/>
              <a:buChar char="•"/>
            </a:pPr>
            <a:r>
              <a:rPr lang="en-US" dirty="0"/>
              <a:t>Reapproval application - A reapproval application must be completed and submitted to DHSR for each program number every two years.  </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College/facility demographics include name of training program, program number, program type, mailing and site address, administrative authority, program coordinator.   For proprietary schools, submit a copy of your latest proprietary school license and the accompanying letter for the current year or if your program continues to operate under an exemption based on current NC General Statute 115D-87 (Program charges tuition for instruction)</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Hours of instruction - The DHSR class schedule reflects each State Curriculum module letter and name with corresponding class hours, lab hours, and clinical hours. Totals for class hours, lab hours, and clinical hours are included and equal to State-approved totals. The schedule for each corresponding class roster is maintained. </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Clinical sites - Current clinical sites are DHSR-approved.  Students are under the direct supervision of a DHSR-approved Registered Nurse while providing services to residents.  Students perform only the services for which they have been trained and been found proficient by a DHSR-approved Registered Nurse instructor.</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Signatures - The Program Coordinator and the administrative authority must sign the reapproval application. DHSR will review forms only if the appropriate signature(s) are included.</a:t>
            </a:r>
            <a:endParaRPr lang="en-US" b="1" dirty="0"/>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Observations of Instruction &amp; Proficiency checkoff - Classroom and lab space and layout are State-approved.  DHSR-approved equipment, materials and supplies are available and in working order.  The DHSR-approved minimum instructor/student ratios are maintained.</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Student records - Documentation of student records monitoring is available to DHSR upon request. Student records include the minimum required documents. The DHSR-approved method for determining theory, lab and clinical grades is followed including the proficiency policy.  Student absences do not exceed program policy. Absences that occur during the defined areas of instruction are made up prior to resident contact. Student records are retained for at least three years.</a:t>
            </a:r>
          </a:p>
          <a:p>
            <a:r>
              <a:rPr lang="en-US" dirty="0"/>
              <a:t> </a:t>
            </a:r>
          </a:p>
          <a:p>
            <a:pPr lvl="0"/>
            <a:endParaRPr lang="en-US" dirty="0"/>
          </a:p>
        </p:txBody>
      </p:sp>
    </p:spTree>
    <p:extLst>
      <p:ext uri="{BB962C8B-B14F-4D97-AF65-F5344CB8AC3E}">
        <p14:creationId xmlns:p14="http://schemas.microsoft.com/office/powerpoint/2010/main" val="2412247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picture:  https://credentia.com/test-takers/ncna </a:t>
            </a:r>
          </a:p>
          <a:p>
            <a:endParaRPr lang="en-US" dirty="0"/>
          </a:p>
          <a:p>
            <a:r>
              <a:rPr lang="en-US" dirty="0"/>
              <a:t>The successful passing of the National Nurse Aide Assessment Program (NNAAP®) competency examination will lead to listing on the NC Nurse Aide Registry-  www.ncnar.org</a:t>
            </a:r>
          </a:p>
          <a:p>
            <a:r>
              <a:rPr lang="en-US" dirty="0"/>
              <a:t>Strategies to improve testing outcomes include mock testing, referring to the vendor’s website for practice exams, the Candidate Handbook, and reviewing historical program score reports.  More information is located on the vendor’s website (Candidate handbook, practice exam, etc.).</a:t>
            </a:r>
          </a:p>
          <a:p>
            <a:endParaRPr lang="en-US" dirty="0"/>
          </a:p>
          <a:p>
            <a:pPr defTabSz="939637">
              <a:defRPr/>
            </a:pPr>
            <a:r>
              <a:rPr lang="en-US" dirty="0"/>
              <a:t>If a student has multiple accounts with Credentia or the testing vendor, the student will not be able to register until they are merged, or their identification information is updated, after this is completed, they can register for their state exam.  To assure that a student has only one account with the testing vendor, ask each student if he or she has been listed on the NAI registry before then check the registry to validate their response. Using the social security number to search for the student on the Registry tends to be more successful than using a student’s name. The student’s name may have changed, but it’s not been updated on the registry by the student. Be sure that the student demographics required by the vendor are correct. A mistake in just one letter or number can delay the test date for a student.  </a:t>
            </a:r>
          </a:p>
          <a:p>
            <a:pPr defTabSz="939637">
              <a:defRPr/>
            </a:pPr>
            <a:endParaRPr lang="en-US" dirty="0"/>
          </a:p>
          <a:p>
            <a:pPr defTabSz="939637">
              <a:defRPr/>
            </a:pPr>
            <a:r>
              <a:rPr lang="en-US" dirty="0"/>
              <a:t>You will also have contact information for the vendor. If don’t get your questions answered by the vendor, contact your regional education consultant for questions need additional help with or that you have about the state competency exam. </a:t>
            </a:r>
          </a:p>
          <a:p>
            <a:pPr defTabSz="939637">
              <a:defRPr/>
            </a:pPr>
            <a:endParaRPr lang="en-US" dirty="0"/>
          </a:p>
          <a:p>
            <a:r>
              <a:rPr lang="en-US" dirty="0"/>
              <a:t>All candidates applying to take the National Nurse Aide Assessment Program (NNAAP) exam in North Carolina MUST complete an Application for registration by Competency Examination online.  Currently, the site is North Carolina – Nurse Aide I Credentia  </a:t>
            </a:r>
            <a:r>
              <a:rPr lang="en-US" dirty="0">
                <a:hlinkClick r:id="rId3"/>
              </a:rPr>
              <a:t>North Carolina - Nurse Aide | Credentia</a:t>
            </a:r>
            <a:r>
              <a:rPr lang="en-US" dirty="0"/>
              <a:t>.   Program coordinators must submit the candidate’s course completion information to Credentia before creating an online account and registering students for testing.  Program coordinators electronically upload candidate’s course completion details to Credentia.   Candidates may have more than one account; therefore, accounts must be merged before testing.  A demographic change form is available via the candidate record.  Name changes must be made no less than 9 calendar days prior to scheduled examination.</a:t>
            </a:r>
          </a:p>
          <a:p>
            <a:endParaRPr lang="en-US" dirty="0"/>
          </a:p>
          <a:p>
            <a:r>
              <a:rPr lang="en-US" dirty="0"/>
              <a:t>Program coordinators should assure candidates have the required two forms of current, not expired, official signature bearing identification (one must be photo bearing) to present at the test site.  One form of identification must be a US government issued Social Security care, signed and non-laminated.  Name and SSN must match what is on the registration card.  </a:t>
            </a:r>
          </a:p>
          <a:p>
            <a:endParaRPr lang="en-US" dirty="0"/>
          </a:p>
          <a:p>
            <a:r>
              <a:rPr lang="en-US" dirty="0"/>
              <a:t>Program coordinators are encouraged to contact their regional education consultant regarding questions or concerns about state competency testing.  Education consultants serve as liaisons for the testing vendor.  The vendor also provides a program coordinator for the state of NC, a call center/customer service and email addresses for specific concerns on the website.</a:t>
            </a:r>
          </a:p>
          <a:p>
            <a:endParaRPr lang="en-US" dirty="0"/>
          </a:p>
          <a:p>
            <a:pPr lvl="0"/>
            <a:r>
              <a:rPr lang="en-US" dirty="0"/>
              <a:t>Program coordinators should monitor state competency examination pass rates on a routine basis.  Pass rates identify percentage of pass/fail, skills, as well as steps in skills.  Routine monitoring enables program coordinators to share with instructors missed steps with higher percentage rates.  As the program coordinator, you should receive reports on the 15</a:t>
            </a:r>
            <a:r>
              <a:rPr lang="en-US" baseline="30000" dirty="0"/>
              <a:t>th</a:t>
            </a:r>
            <a:r>
              <a:rPr lang="en-US" dirty="0"/>
              <a:t> of each month with your programs’ pass rates from the vendor. If you are not receiving any pass rate reports, contact your regional consultant. </a:t>
            </a:r>
          </a:p>
          <a:p>
            <a:pPr marL="176182" indent="-176182">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39</a:t>
            </a:fld>
            <a:endParaRPr lang="en-US" altLang="en-US" dirty="0"/>
          </a:p>
        </p:txBody>
      </p:sp>
    </p:spTree>
    <p:extLst>
      <p:ext uri="{BB962C8B-B14F-4D97-AF65-F5344CB8AC3E}">
        <p14:creationId xmlns:p14="http://schemas.microsoft.com/office/powerpoint/2010/main" val="72854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93297C-6E36-4469-9C06-8F0A19EA6335}" type="slidenum">
              <a:rPr lang="en-US" altLang="en-US"/>
              <a:pPr/>
              <a:t>4</a:t>
            </a:fld>
            <a:endParaRPr lang="en-US" altLang="en-US" dirty="0"/>
          </a:p>
        </p:txBody>
      </p:sp>
      <p:sp>
        <p:nvSpPr>
          <p:cNvPr id="12290" name="Rectangle 2"/>
          <p:cNvSpPr>
            <a:spLocks noGrp="1" noChangeArrowheads="1"/>
          </p:cNvSpPr>
          <p:nvPr>
            <p:ph type="body" idx="1"/>
          </p:nvPr>
        </p:nvSpPr>
        <p:spPr>
          <a:xfrm>
            <a:off x="974705" y="4561017"/>
            <a:ext cx="5365793" cy="4318997"/>
          </a:xfrm>
          <a:ln/>
          <a:extLst>
            <a:ext uri="{91240B29-F687-4F45-9708-019B960494DF}">
              <a14:hiddenLine xmlns:a14="http://schemas.microsoft.com/office/drawing/2010/main" w="12700">
                <a:solidFill>
                  <a:schemeClr val="tx1"/>
                </a:solidFill>
                <a:miter lim="800000"/>
                <a:headEnd/>
                <a:tailEnd/>
              </a14:hiddenLine>
            </a:ext>
          </a:extLst>
        </p:spPr>
        <p:txBody>
          <a:bodyPr lIns="95645" tIns="46983" rIns="95645" bIns="46983"/>
          <a:lstStyle/>
          <a:p>
            <a:pPr marL="176182" indent="-176182">
              <a:buFont typeface="Arial" panose="020B0604020202020204" pitchFamily="34" charset="0"/>
              <a:buChar char="•"/>
            </a:pPr>
            <a:r>
              <a:rPr lang="en-US" altLang="en-US" dirty="0"/>
              <a:t>The Health Care Personnel Education and Credentialing Section (HCPEC) operates under state and federal regulations for unlicensed health care workers and their employers. The regulatory responsibilities include Nurse Aide I registry, training, and competency evaluation programs. </a:t>
            </a:r>
          </a:p>
          <a:p>
            <a:pPr marL="176182" indent="-176182">
              <a:buFont typeface="Arial" panose="020B0604020202020204" pitchFamily="34" charset="0"/>
              <a:buChar char="•"/>
            </a:pPr>
            <a:endParaRPr lang="en-US" altLang="en-US" dirty="0"/>
          </a:p>
          <a:p>
            <a:pPr marL="176182" indent="-176182" defTabSz="939637">
              <a:buFont typeface="Arial" panose="020B0604020202020204" pitchFamily="34" charset="0"/>
              <a:buChar char="•"/>
              <a:defRPr/>
            </a:pPr>
            <a:r>
              <a:rPr lang="en-US" dirty="0"/>
              <a:t>This map shows the different nurse aide training regions and their consultants. You may find this map on our web site (www.ncnar.gov) under the Education Office. </a:t>
            </a:r>
          </a:p>
          <a:p>
            <a:pPr marL="176182" indent="-176182" defTabSz="939637">
              <a:buFont typeface="Arial" panose="020B0604020202020204" pitchFamily="34" charset="0"/>
              <a:buChar char="•"/>
              <a:defRPr/>
            </a:pPr>
            <a:endParaRPr lang="en-US" dirty="0"/>
          </a:p>
        </p:txBody>
      </p:sp>
      <p:sp>
        <p:nvSpPr>
          <p:cNvPr id="12291" name="Rectangle 3"/>
          <p:cNvSpPr>
            <a:spLocks noGrp="1" noRot="1" noChangeAspect="1" noChangeArrowheads="1" noTextEdit="1"/>
          </p:cNvSpPr>
          <p:nvPr>
            <p:ph type="sldImg"/>
          </p:nvPr>
        </p:nvSpPr>
        <p:spPr>
          <a:xfrm>
            <a:off x="1268413" y="727075"/>
            <a:ext cx="4783137" cy="3587750"/>
          </a:xfrm>
          <a:ln w="12700" cap="flat">
            <a:solidFill>
              <a:schemeClr val="tx1"/>
            </a:solidFill>
          </a:ln>
          <a:extLst>
            <a:ext uri="{909E8E84-426E-40DD-AFC4-6F175D3DCCD1}">
              <a14:hiddenFill xmlns:a14="http://schemas.microsoft.com/office/drawing/2010/main">
                <a:noFill/>
              </a14:hiddenFill>
            </a:ext>
          </a:extLst>
        </p:spPr>
      </p:sp>
    </p:spTree>
    <p:extLst>
      <p:ext uri="{BB962C8B-B14F-4D97-AF65-F5344CB8AC3E}">
        <p14:creationId xmlns:p14="http://schemas.microsoft.com/office/powerpoint/2010/main" val="2380948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A6B35991-B7FA-48DA-ACA1-C163F397F320}" type="slidenum">
              <a:rPr lang="en-US" altLang="en-US">
                <a:solidFill>
                  <a:srgbClr val="000000"/>
                </a:solidFill>
                <a:latin typeface="Calibri" panose="020F0502020204030204"/>
              </a:rPr>
              <a:pPr>
                <a:defRPr/>
              </a:pPr>
              <a:t>40</a:t>
            </a:fld>
            <a:endParaRPr lang="en-US" altLang="en-US" dirty="0">
              <a:solidFill>
                <a:srgbClr val="000000"/>
              </a:solidFill>
              <a:latin typeface="Calibri" panose="020F0502020204030204"/>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dirty="0"/>
              <a:t>Be sure to contact your regional consultant with follow-up questions.  Our goal is to support you in your role as Program Coordinator. So, let’s do this together!</a:t>
            </a:r>
          </a:p>
        </p:txBody>
      </p:sp>
    </p:spTree>
    <p:extLst>
      <p:ext uri="{BB962C8B-B14F-4D97-AF65-F5344CB8AC3E}">
        <p14:creationId xmlns:p14="http://schemas.microsoft.com/office/powerpoint/2010/main" val="314378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5AC23-0598-4A24-8C4D-1541843166BA}" type="slidenum">
              <a:rPr lang="en-US" altLang="en-US"/>
              <a:pPr/>
              <a:t>5</a:t>
            </a:fld>
            <a:endParaRPr lang="en-US" altLang="en-US" dirty="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en-US" dirty="0"/>
              <a:t>Web resources include the 5 websites listed.</a:t>
            </a:r>
          </a:p>
          <a:p>
            <a:endParaRPr lang="en-US" dirty="0"/>
          </a:p>
          <a:p>
            <a:pPr lvl="0"/>
            <a:r>
              <a:rPr lang="en-US" b="1" u="sng" dirty="0">
                <a:solidFill>
                  <a:schemeClr val="tx1"/>
                </a:solidFill>
              </a:rPr>
              <a:t>https://info.ncdhhs.gov/dhsr/hcpr/nat.html</a:t>
            </a:r>
            <a:r>
              <a:rPr lang="en-US" dirty="0"/>
              <a:t>is a direct link to the </a:t>
            </a:r>
            <a:r>
              <a:rPr lang="en-US" b="1" dirty="0"/>
              <a:t>nurse aide training web page</a:t>
            </a:r>
          </a:p>
          <a:p>
            <a:pPr lvl="0"/>
            <a:endParaRPr lang="en-US" dirty="0"/>
          </a:p>
          <a:p>
            <a:pPr lvl="0"/>
            <a:r>
              <a:rPr lang="en-US" b="1" u="sng" dirty="0">
                <a:solidFill>
                  <a:srgbClr val="009999"/>
                </a:solidFill>
                <a:hlinkClick r:id="rId3">
                  <a:extLst>
                    <a:ext uri="{A12FA001-AC4F-418D-AE19-62706E023703}">
                      <ahyp:hlinkClr xmlns:ahyp="http://schemas.microsoft.com/office/drawing/2018/hyperlinkcolor" val="tx"/>
                    </a:ext>
                  </a:extLst>
                </a:hlinkClick>
              </a:rPr>
              <a:t>https://www.nccommunitycolleges.edu</a:t>
            </a:r>
            <a:r>
              <a:rPr lang="en-US" b="1" u="sng" dirty="0">
                <a:solidFill>
                  <a:schemeClr val="tx1"/>
                </a:solidFill>
                <a:hlinkClick r:id="rId3">
                  <a:extLst>
                    <a:ext uri="{A12FA001-AC4F-418D-AE19-62706E023703}">
                      <ahyp:hlinkClr xmlns:ahyp="http://schemas.microsoft.com/office/drawing/2018/hyperlinkcolor" val="tx"/>
                    </a:ext>
                  </a:extLst>
                </a:hlinkClick>
              </a:rPr>
              <a:t>/</a:t>
            </a:r>
            <a:r>
              <a:rPr lang="en-US" b="1" dirty="0">
                <a:solidFill>
                  <a:schemeClr val="tx1"/>
                </a:solidFill>
              </a:rPr>
              <a:t> </a:t>
            </a:r>
            <a:r>
              <a:rPr lang="en-US" dirty="0"/>
              <a:t>the web site for the </a:t>
            </a:r>
            <a:r>
              <a:rPr lang="en-US" b="1" dirty="0"/>
              <a:t>NC Community College System Office</a:t>
            </a:r>
          </a:p>
          <a:p>
            <a:pPr lvl="0"/>
            <a:endParaRPr lang="en-US" u="sng" dirty="0">
              <a:hlinkClick r:id="rId4"/>
            </a:endParaRPr>
          </a:p>
          <a:p>
            <a:pPr defTabSz="939637"/>
            <a:r>
              <a:rPr lang="en-US" b="1" u="sng" dirty="0">
                <a:solidFill>
                  <a:schemeClr val="tx1"/>
                </a:solidFill>
                <a:hlinkClick r:id="rId3">
                  <a:extLst>
                    <a:ext uri="{A12FA001-AC4F-418D-AE19-62706E023703}">
                      <ahyp:hlinkClr xmlns:ahyp="http://schemas.microsoft.com/office/drawing/2018/hyperlinkcolor" val="tx"/>
                    </a:ext>
                  </a:extLst>
                </a:hlinkClick>
              </a:rPr>
              <a:t>https://www.nccommunitycolleges.edu/</a:t>
            </a:r>
            <a:r>
              <a:rPr lang="en-US" b="1" u="sng" dirty="0">
                <a:solidFill>
                  <a:schemeClr val="tx1"/>
                </a:solidFill>
              </a:rPr>
              <a:t>proprietary-office </a:t>
            </a:r>
            <a:r>
              <a:rPr lang="en-US" dirty="0"/>
              <a:t>the web page for the </a:t>
            </a:r>
            <a:r>
              <a:rPr lang="en-US" b="1" dirty="0"/>
              <a:t>NC Community College System Office of Proprietary Schools</a:t>
            </a:r>
          </a:p>
          <a:p>
            <a:pPr lvl="0"/>
            <a:endParaRPr lang="en-US" u="sng" dirty="0">
              <a:solidFill>
                <a:srgbClr val="009999"/>
              </a:solidFill>
              <a:hlinkClick r:id="rId4">
                <a:extLst>
                  <a:ext uri="{A12FA001-AC4F-418D-AE19-62706E023703}">
                    <ahyp:hlinkClr xmlns:ahyp="http://schemas.microsoft.com/office/drawing/2018/hyperlinkcolor" val="tx"/>
                  </a:ext>
                </a:extLst>
              </a:hlinkClick>
            </a:endParaRPr>
          </a:p>
          <a:p>
            <a:pPr lvl="0"/>
            <a:r>
              <a:rPr lang="en-US" b="1" u="sng" dirty="0">
                <a:solidFill>
                  <a:schemeClr val="tx1"/>
                </a:solidFill>
                <a:hlinkClick r:id="rId4">
                  <a:extLst>
                    <a:ext uri="{A12FA001-AC4F-418D-AE19-62706E023703}">
                      <ahyp:hlinkClr xmlns:ahyp="http://schemas.microsoft.com/office/drawing/2018/hyperlinkcolor" val="tx"/>
                    </a:ext>
                  </a:extLst>
                </a:hlinkClick>
              </a:rPr>
              <a:t>https://www.ncbon.com/</a:t>
            </a:r>
            <a:r>
              <a:rPr lang="en-US" b="1" dirty="0">
                <a:solidFill>
                  <a:schemeClr val="tx1"/>
                </a:solidFill>
              </a:rPr>
              <a:t> </a:t>
            </a:r>
            <a:r>
              <a:rPr lang="en-US" dirty="0"/>
              <a:t>web site for the </a:t>
            </a:r>
            <a:r>
              <a:rPr lang="en-US" b="1" dirty="0"/>
              <a:t>NC Board of Nursing; </a:t>
            </a:r>
            <a:r>
              <a:rPr lang="en-US" dirty="0"/>
              <a:t>search for nurse aide </a:t>
            </a:r>
          </a:p>
          <a:p>
            <a:pPr lvl="0"/>
            <a:endParaRPr lang="en-US" b="1" u="sng" dirty="0">
              <a:solidFill>
                <a:schemeClr val="tx1"/>
              </a:solidFill>
              <a:hlinkClick r:id="rId5">
                <a:extLst>
                  <a:ext uri="{A12FA001-AC4F-418D-AE19-62706E023703}">
                    <ahyp:hlinkClr xmlns:ahyp="http://schemas.microsoft.com/office/drawing/2018/hyperlinkcolor" val="tx"/>
                  </a:ext>
                </a:extLst>
              </a:hlinkClick>
            </a:endParaRPr>
          </a:p>
          <a:p>
            <a:pPr lvl="0"/>
            <a:r>
              <a:rPr lang="en-US" b="1" u="sng" dirty="0">
                <a:solidFill>
                  <a:schemeClr val="tx1"/>
                </a:solidFill>
                <a:hlinkClick r:id="rId5">
                  <a:extLst>
                    <a:ext uri="{A12FA001-AC4F-418D-AE19-62706E023703}">
                      <ahyp:hlinkClr xmlns:ahyp="http://schemas.microsoft.com/office/drawing/2018/hyperlinkcolor" val="tx"/>
                    </a:ext>
                  </a:extLst>
                </a:hlinkClick>
              </a:rPr>
              <a:t>https://</a:t>
            </a:r>
            <a:r>
              <a:rPr lang="en-US" b="1" u="sng" dirty="0">
                <a:solidFill>
                  <a:schemeClr val="tx1"/>
                </a:solidFill>
              </a:rPr>
              <a:t>credentia.com/test-takers/ncna</a:t>
            </a:r>
            <a:r>
              <a:rPr lang="en-US" b="1" dirty="0">
                <a:solidFill>
                  <a:schemeClr val="tx1"/>
                </a:solidFill>
              </a:rPr>
              <a:t> </a:t>
            </a:r>
            <a:r>
              <a:rPr lang="en-US" dirty="0"/>
              <a:t>web site for </a:t>
            </a:r>
            <a:r>
              <a:rPr lang="en-US" b="1" dirty="0"/>
              <a:t>the vendor for the State competency evaluation exam</a:t>
            </a:r>
          </a:p>
          <a:p>
            <a:r>
              <a:rPr lang="en-US" dirty="0"/>
              <a:t> </a:t>
            </a:r>
          </a:p>
          <a:p>
            <a:endParaRPr lang="en-US" altLang="en-US" b="1" i="1" dirty="0">
              <a:solidFill>
                <a:srgbClr val="FF0000"/>
              </a:solidFill>
            </a:endParaRPr>
          </a:p>
        </p:txBody>
      </p:sp>
    </p:spTree>
    <p:extLst>
      <p:ext uri="{BB962C8B-B14F-4D97-AF65-F5344CB8AC3E}">
        <p14:creationId xmlns:p14="http://schemas.microsoft.com/office/powerpoint/2010/main" val="151992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088E0-3C73-42E7-AB55-77E3D1DD7324}" type="slidenum">
              <a:rPr lang="en-US" altLang="en-US"/>
              <a:pPr/>
              <a:t>6</a:t>
            </a:fld>
            <a:endParaRPr lang="en-US" altLang="en-US" dirty="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marL="176182" indent="-176182">
              <a:buFont typeface="Arial" panose="020B0604020202020204" pitchFamily="34" charset="0"/>
              <a:buChar char="•"/>
            </a:pPr>
            <a:r>
              <a:rPr lang="en-US" altLang="en-US" dirty="0"/>
              <a:t>The education consultant for your region is your main resource. Do not hesitate to contact them with any questions. </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Other program coordinators, your peers, may serve as valuable resources to each other.</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The main written resource for nurse aide training is the state-approved Nurse Aide I curriculum which includes module scripts, handouts, PowerPoint presentations and references. Be sure to read the Nurse Aide I Training Requirements and Directions for Use of the Nurse Aide Curriculum found in the Introduction.</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DHSR-approved forms may be found on our web site under the Education Office. Using these forms will assist you in meeting federal regulations and state requirements.</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Another item in your tool kit to assist you in meeting federal regulations and state requirements are program-developed forms and documentation. </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The Nurse Aide I new program proposal, submitted by each program and approved by DHSR, is your guide for policies and procedures to be implemented when offering a program.</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The DHSR Basic Equipment and Supplies List includes items required for the classroom and practice lab.</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DHSR manages the State contract with the company (vendor) that administers the state competency exam that leads to listing on the Nurse Aide I Registry. The vendor provides a candidate handbook to help the student prepare for the State competency exam. More information about the vendor and contact information for the vendor will be addressed later in this presentation. </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401893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r>
              <a:rPr lang="en-US" dirty="0">
                <a:solidFill>
                  <a:srgbClr val="000000"/>
                </a:solidFill>
              </a:rPr>
              <a:t>New program approval documents are submitted to DHSR by a new program offered by an established entity, or a school without an established program such as a proprietary school awaiting licensure through the Office of Proprietary Schools and wants to offer nurse aide training or a nursing home without an established training program. Be sure to submit a completed form on the latest version of the form. If an incomplete or outdated form is received by DHSR, it will be denied approval.</a:t>
            </a:r>
          </a:p>
          <a:p>
            <a:endParaRPr lang="en-US" b="1" dirty="0"/>
          </a:p>
          <a:p>
            <a:r>
              <a:rPr lang="en-US" b="1" dirty="0"/>
              <a:t>Reapproval occurs every 2 years. </a:t>
            </a:r>
            <a:r>
              <a:rPr lang="en-US" dirty="0"/>
              <a:t>The education consultant will contact Program Coordinator via email with links to required documents and instructions for reapproval.  Reapproval forms are available on our web site.  PCs are responsible for submitting or preparing student records for reapproval; your regional consultant will conduct observations of classroom/online instruction and proficiency checkoffs and inspect the equipment and supplies in the lab during the reapproval process.</a:t>
            </a:r>
          </a:p>
          <a:p>
            <a:endParaRPr lang="en-US" b="1" dirty="0"/>
          </a:p>
          <a:p>
            <a:r>
              <a:rPr lang="en-US" dirty="0"/>
              <a:t>Program Coordinators are required to request approval from a regional education consultant prior to implementing program modifications.  The program modification form is available on the website.  Complete the form if you wish to modify </a:t>
            </a:r>
            <a:r>
              <a:rPr lang="en-US" u="sng" dirty="0"/>
              <a:t>an existing state-approved Nurse Aide I Training Program</a:t>
            </a:r>
            <a:r>
              <a:rPr lang="en-US" dirty="0"/>
              <a:t>.  Complete the required supportive documentation with the program modification form.  Sign the document and submit for review and approval by the education consultant.</a:t>
            </a:r>
          </a:p>
          <a:p>
            <a:pPr lvl="0"/>
            <a:r>
              <a:rPr lang="en-US" dirty="0"/>
              <a:t>It is </a:t>
            </a:r>
            <a:r>
              <a:rPr lang="en-US" u="sng" dirty="0"/>
              <a:t>not</a:t>
            </a:r>
            <a:r>
              <a:rPr lang="en-US" dirty="0"/>
              <a:t> necessary to submit the program modification form for the following: Existing Training Program Forms for Faculty Approval and Removal, Clinical Site Approval, and Course Schedule and Supplemental Teaching Methodologies.   If you are making temporary program modifications due to COVID-19, it is </a:t>
            </a:r>
            <a:r>
              <a:rPr lang="en-US" u="sng" dirty="0"/>
              <a:t>not</a:t>
            </a:r>
            <a:r>
              <a:rPr lang="en-US" dirty="0"/>
              <a:t> necessary to submit the program modification form. Submit the COVID-19 forms instead..</a:t>
            </a:r>
          </a:p>
          <a:p>
            <a:pPr lvl="0"/>
            <a:endParaRPr lang="en-US" dirty="0"/>
          </a:p>
          <a:p>
            <a:pPr lvl="0"/>
            <a:r>
              <a:rPr lang="en-US" dirty="0"/>
              <a:t>Regional education consultants may be contacted by cellular phone, dhhs.nc.gov corresponding email address, DHSR.EducationConsultant@dhhs.nc.gov, or by FAX at 919-733-9764.  Program coordinators who </a:t>
            </a:r>
            <a:r>
              <a:rPr lang="en-US" b="1" dirty="0"/>
              <a:t>maintain regular contact and respond promptly </a:t>
            </a:r>
            <a:r>
              <a:rPr lang="en-US" dirty="0"/>
              <a:t>when contacted by their region’s education consultant are more informed about updates by state and federal regulations as well as </a:t>
            </a:r>
            <a:r>
              <a:rPr lang="en-US" b="1" dirty="0"/>
              <a:t>r</a:t>
            </a:r>
            <a:r>
              <a:rPr lang="en-US" b="1" u="sng" dirty="0"/>
              <a:t>equests from vendors to improve outcomes for programs</a:t>
            </a:r>
            <a:r>
              <a:rPr lang="en-US" dirty="0"/>
              <a:t>.</a:t>
            </a:r>
          </a:p>
          <a:p>
            <a:pPr lvl="0"/>
            <a:endParaRPr lang="en-US" dirty="0"/>
          </a:p>
          <a:p>
            <a:pPr lvl="0"/>
            <a:r>
              <a:rPr lang="en-US" dirty="0"/>
              <a:t>Regional Nurse Aide Training Program Meetings will resume in 2022.  Program coordinators have an opportunity to attend and participate in select training opportunities conducted by the regional education consultant(s) either virtually or in person. </a:t>
            </a:r>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7</a:t>
            </a:fld>
            <a:endParaRPr lang="en-US" altLang="en-US" dirty="0"/>
          </a:p>
        </p:txBody>
      </p:sp>
    </p:spTree>
    <p:extLst>
      <p:ext uri="{BB962C8B-B14F-4D97-AF65-F5344CB8AC3E}">
        <p14:creationId xmlns:p14="http://schemas.microsoft.com/office/powerpoint/2010/main" val="1519512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Applicable Sections for Program Coordinators:</a:t>
            </a:r>
          </a:p>
          <a:p>
            <a:pPr marL="176182" indent="-176182">
              <a:buFont typeface="Arial" panose="020B0604020202020204" pitchFamily="34" charset="0"/>
              <a:buChar char="•"/>
            </a:pPr>
            <a:r>
              <a:rPr lang="en-US" b="1" dirty="0"/>
              <a:t>Announcements </a:t>
            </a:r>
          </a:p>
          <a:p>
            <a:pPr marL="176182" indent="-176182">
              <a:buFont typeface="Arial" panose="020B0604020202020204" pitchFamily="34" charset="0"/>
              <a:buChar char="•"/>
            </a:pPr>
            <a:r>
              <a:rPr lang="en-US" b="1" dirty="0"/>
              <a:t>Nurse Aide I </a:t>
            </a:r>
            <a:r>
              <a:rPr lang="en-US" dirty="0"/>
              <a:t>(Curriculum, Credentia links, Power Point, and Federal Regulations)  </a:t>
            </a:r>
          </a:p>
          <a:p>
            <a:pPr marL="176182" indent="-176182">
              <a:buFont typeface="Arial" panose="020B0604020202020204" pitchFamily="34" charset="0"/>
              <a:buChar char="•"/>
            </a:pPr>
            <a:r>
              <a:rPr lang="en-US" b="1" dirty="0"/>
              <a:t>Documents for Training Programs  </a:t>
            </a:r>
            <a:r>
              <a:rPr lang="en-US" b="1" dirty="0">
                <a:solidFill>
                  <a:srgbClr val="FF0000"/>
                </a:solidFill>
                <a:highlight>
                  <a:srgbClr val="FFFF00"/>
                </a:highlight>
              </a:rPr>
              <a:t>*</a:t>
            </a:r>
            <a:r>
              <a:rPr lang="en-US" dirty="0">
                <a:solidFill>
                  <a:srgbClr val="FF0000"/>
                </a:solidFill>
                <a:highlight>
                  <a:srgbClr val="FFFF00"/>
                </a:highlight>
              </a:rPr>
              <a:t>Forms were last updated in October 2021. </a:t>
            </a:r>
            <a:r>
              <a:rPr lang="en-US" u="sng" dirty="0">
                <a:solidFill>
                  <a:srgbClr val="FF0000"/>
                </a:solidFill>
                <a:highlight>
                  <a:srgbClr val="FFFF00"/>
                </a:highlight>
              </a:rPr>
              <a:t>Please check the footer of the document to determine effective date</a:t>
            </a:r>
            <a:r>
              <a:rPr lang="en-US" dirty="0">
                <a:solidFill>
                  <a:srgbClr val="FF0000"/>
                </a:solidFill>
                <a:highlight>
                  <a:srgbClr val="FFFF00"/>
                </a:highlight>
              </a:rPr>
              <a:t>*</a:t>
            </a:r>
          </a:p>
          <a:p>
            <a:pPr marL="176182" indent="-176182">
              <a:buFont typeface="Arial" panose="020B0604020202020204" pitchFamily="34" charset="0"/>
              <a:buChar char="•"/>
            </a:pPr>
            <a:r>
              <a:rPr lang="en-US" b="1" dirty="0"/>
              <a:t>New Training Program </a:t>
            </a:r>
            <a:r>
              <a:rPr lang="en-US" dirty="0"/>
              <a:t>(Forms to be completed by NEW program applicants)</a:t>
            </a:r>
            <a:r>
              <a:rPr lang="en-US" b="1" dirty="0"/>
              <a:t>*</a:t>
            </a:r>
          </a:p>
          <a:p>
            <a:pPr marL="176182" indent="-176182">
              <a:buFont typeface="Arial" panose="020B0604020202020204" pitchFamily="34" charset="0"/>
              <a:buChar char="•"/>
            </a:pPr>
            <a:r>
              <a:rPr lang="en-US" b="1" dirty="0"/>
              <a:t>Existing Training Program </a:t>
            </a:r>
            <a:r>
              <a:rPr lang="en-US" dirty="0"/>
              <a:t>(Forms to be completed by EXISTING programs by program coordinators)</a:t>
            </a:r>
            <a:r>
              <a:rPr lang="en-US" b="1" dirty="0"/>
              <a:t>*</a:t>
            </a:r>
          </a:p>
          <a:p>
            <a:pPr marL="176182" indent="-176182">
              <a:buFont typeface="Arial" panose="020B0604020202020204" pitchFamily="34" charset="0"/>
              <a:buChar char="•"/>
            </a:pPr>
            <a:r>
              <a:rPr lang="en-US" b="1" dirty="0"/>
              <a:t>Resources </a:t>
            </a:r>
            <a:r>
              <a:rPr lang="en-US" dirty="0"/>
              <a:t>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8</a:t>
            </a:fld>
            <a:endParaRPr lang="en-US" altLang="en-US" dirty="0"/>
          </a:p>
        </p:txBody>
      </p:sp>
    </p:spTree>
    <p:extLst>
      <p:ext uri="{BB962C8B-B14F-4D97-AF65-F5344CB8AC3E}">
        <p14:creationId xmlns:p14="http://schemas.microsoft.com/office/powerpoint/2010/main" val="346576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82" indent="-176182">
              <a:buFont typeface="Arial" panose="020B0604020202020204" pitchFamily="34" charset="0"/>
              <a:buChar char="•"/>
            </a:pPr>
            <a:r>
              <a:rPr lang="en-US" dirty="0"/>
              <a:t>It is the responsibility of the Program Coordinator to ensure all Faculty maintain an active/unencumbered Registered Nurse license approved for practice in North Carolina. </a:t>
            </a:r>
          </a:p>
          <a:p>
            <a:pPr marL="176182" indent="-176182" defTabSz="939637">
              <a:buFont typeface="Arial" panose="020B0604020202020204" pitchFamily="34" charset="0"/>
              <a:buChar char="•"/>
              <a:defRPr/>
            </a:pPr>
            <a:r>
              <a:rPr lang="en-US" dirty="0"/>
              <a:t>Nurse aide students must be under the direct supervision of a State-approved registered nurse per </a:t>
            </a:r>
            <a:r>
              <a:rPr lang="en-US" b="1" dirty="0"/>
              <a:t>42 CFR §483.152</a:t>
            </a:r>
            <a:r>
              <a:rPr lang="en-US" dirty="0"/>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9</a:t>
            </a:fld>
            <a:endParaRPr lang="en-US" altLang="en-US" dirty="0"/>
          </a:p>
        </p:txBody>
      </p:sp>
    </p:spTree>
    <p:extLst>
      <p:ext uri="{BB962C8B-B14F-4D97-AF65-F5344CB8AC3E}">
        <p14:creationId xmlns:p14="http://schemas.microsoft.com/office/powerpoint/2010/main" val="63476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4487-1C91-412D-B85B-E1F1B14CDFC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7E4ECB-4849-43D1-ADFE-80F0F9C408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9F30186-0DB3-4DE9-853C-9EF4516643B7}"/>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235B9C42-0FA8-4548-BDF9-C0DAB47AB4EB}"/>
              </a:ext>
            </a:extLst>
          </p:cNvPr>
          <p:cNvSpPr>
            <a:spLocks noGrp="1"/>
          </p:cNvSpPr>
          <p:nvPr>
            <p:ph type="sldNum" sz="quarter" idx="12"/>
          </p:nvPr>
        </p:nvSpPr>
        <p:spPr/>
        <p:txBody>
          <a:bodyPr/>
          <a:lstStyle/>
          <a:p>
            <a:fld id="{94BBCC96-EA91-4B24-A716-755B1FBD4841}" type="slidenum">
              <a:rPr lang="en-US" altLang="en-US" smtClean="0"/>
              <a:pPr/>
              <a:t>‹#›</a:t>
            </a:fld>
            <a:endParaRPr lang="en-US" altLang="en-US" dirty="0"/>
          </a:p>
        </p:txBody>
      </p:sp>
    </p:spTree>
    <p:extLst>
      <p:ext uri="{BB962C8B-B14F-4D97-AF65-F5344CB8AC3E}">
        <p14:creationId xmlns:p14="http://schemas.microsoft.com/office/powerpoint/2010/main" val="3242440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75BE-C458-4D98-962B-62C4FDDD1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5B91A-37CE-4428-BC24-D75E91D432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E2B17-9870-492D-8420-F89C0349DEB6}"/>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D9DF57B8-DD51-4C4B-8824-63F95574716C}"/>
              </a:ext>
            </a:extLst>
          </p:cNvPr>
          <p:cNvSpPr>
            <a:spLocks noGrp="1"/>
          </p:cNvSpPr>
          <p:nvPr>
            <p:ph type="sldNum" sz="quarter" idx="12"/>
          </p:nvPr>
        </p:nvSpPr>
        <p:spPr/>
        <p:txBody>
          <a:bodyPr/>
          <a:lstStyle/>
          <a:p>
            <a:fld id="{FD817C15-F0C9-49EA-8128-E4672F72CE0D}" type="slidenum">
              <a:rPr lang="en-US" altLang="en-US" smtClean="0"/>
              <a:pPr/>
              <a:t>‹#›</a:t>
            </a:fld>
            <a:endParaRPr lang="en-US" altLang="en-US" dirty="0"/>
          </a:p>
        </p:txBody>
      </p:sp>
    </p:spTree>
    <p:extLst>
      <p:ext uri="{BB962C8B-B14F-4D97-AF65-F5344CB8AC3E}">
        <p14:creationId xmlns:p14="http://schemas.microsoft.com/office/powerpoint/2010/main" val="2497975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4B2FC-809F-4B18-BACA-080FADADFB6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D30C80-AE51-414B-BA79-9B76EB339C1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7FA59-2E20-435D-83DE-4EB3AB29D1B3}"/>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63F9B7B9-F179-4198-AB49-C76FEBA2238A}"/>
              </a:ext>
            </a:extLst>
          </p:cNvPr>
          <p:cNvSpPr>
            <a:spLocks noGrp="1"/>
          </p:cNvSpPr>
          <p:nvPr>
            <p:ph type="sldNum" sz="quarter" idx="12"/>
          </p:nvPr>
        </p:nvSpPr>
        <p:spPr/>
        <p:txBody>
          <a:bodyPr/>
          <a:lstStyle/>
          <a:p>
            <a:fld id="{9185025E-4545-4442-B81A-C70AC26BDDFC}" type="slidenum">
              <a:rPr lang="en-US" altLang="en-US" smtClean="0"/>
              <a:pPr/>
              <a:t>‹#›</a:t>
            </a:fld>
            <a:endParaRPr lang="en-US" altLang="en-US" dirty="0"/>
          </a:p>
        </p:txBody>
      </p:sp>
    </p:spTree>
    <p:extLst>
      <p:ext uri="{BB962C8B-B14F-4D97-AF65-F5344CB8AC3E}">
        <p14:creationId xmlns:p14="http://schemas.microsoft.com/office/powerpoint/2010/main" val="1797991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73DDFE9-6F00-4221-A0E4-1A948AFC7D09}" type="slidenum">
              <a:rPr lang="en-US" altLang="en-US"/>
              <a:pPr/>
              <a:t>‹#›</a:t>
            </a:fld>
            <a:endParaRPr lang="en-US" altLang="en-US" dirty="0"/>
          </a:p>
        </p:txBody>
      </p:sp>
    </p:spTree>
    <p:extLst>
      <p:ext uri="{BB962C8B-B14F-4D97-AF65-F5344CB8AC3E}">
        <p14:creationId xmlns:p14="http://schemas.microsoft.com/office/powerpoint/2010/main" val="770940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A5248A6-CB80-4DEE-90F7-7C1268A59A58}" type="slidenum">
              <a:rPr lang="en-US" altLang="en-US"/>
              <a:pPr/>
              <a:t>‹#›</a:t>
            </a:fld>
            <a:endParaRPr lang="en-US" altLang="en-US" dirty="0"/>
          </a:p>
        </p:txBody>
      </p:sp>
    </p:spTree>
    <p:extLst>
      <p:ext uri="{BB962C8B-B14F-4D97-AF65-F5344CB8AC3E}">
        <p14:creationId xmlns:p14="http://schemas.microsoft.com/office/powerpoint/2010/main" val="2229034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F7D3CAE-1793-4FCD-8014-8390DF3C6043}" type="slidenum">
              <a:rPr lang="en-US" altLang="en-US"/>
              <a:pPr/>
              <a:t>‹#›</a:t>
            </a:fld>
            <a:endParaRPr lang="en-US" altLang="en-US" dirty="0"/>
          </a:p>
        </p:txBody>
      </p:sp>
    </p:spTree>
    <p:extLst>
      <p:ext uri="{BB962C8B-B14F-4D97-AF65-F5344CB8AC3E}">
        <p14:creationId xmlns:p14="http://schemas.microsoft.com/office/powerpoint/2010/main" val="833541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457200" y="1600200"/>
            <a:ext cx="4038600" cy="4525963"/>
          </a:xfrm>
        </p:spPr>
        <p:txBody>
          <a:bodyPr/>
          <a:lstStyle/>
          <a:p>
            <a:endParaRPr lang="en-US"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1D195E6-E78F-4645-A671-B1082AB135DC}" type="slidenum">
              <a:rPr lang="en-US" altLang="en-US"/>
              <a:pPr/>
              <a:t>‹#›</a:t>
            </a:fld>
            <a:endParaRPr lang="en-US" altLang="en-US" dirty="0"/>
          </a:p>
        </p:txBody>
      </p:sp>
    </p:spTree>
    <p:extLst>
      <p:ext uri="{BB962C8B-B14F-4D97-AF65-F5344CB8AC3E}">
        <p14:creationId xmlns:p14="http://schemas.microsoft.com/office/powerpoint/2010/main" val="2440816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2F6AF9-A6C2-42FA-8D41-EDDF9EE78802}" type="slidenum">
              <a:rPr lang="en-US" altLang="en-US"/>
              <a:pPr/>
              <a:t>‹#›</a:t>
            </a:fld>
            <a:endParaRPr lang="en-US" altLang="en-US" dirty="0"/>
          </a:p>
        </p:txBody>
      </p:sp>
    </p:spTree>
    <p:extLst>
      <p:ext uri="{BB962C8B-B14F-4D97-AF65-F5344CB8AC3E}">
        <p14:creationId xmlns:p14="http://schemas.microsoft.com/office/powerpoint/2010/main" val="2083866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65DA-18FD-4F42-9076-60DEE66448C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C80549-A042-48EE-90E2-2866E809931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41708F-FB50-4693-BA79-BB8A6791969E}"/>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3ADEB3BD-60FF-4B73-AD60-05F33C0098D6}"/>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endParaRPr lang="en-US" dirty="0"/>
          </a:p>
        </p:txBody>
      </p:sp>
      <p:sp>
        <p:nvSpPr>
          <p:cNvPr id="6" name="Slide Number Placeholder 5">
            <a:extLst>
              <a:ext uri="{FF2B5EF4-FFF2-40B4-BE49-F238E27FC236}">
                <a16:creationId xmlns:a16="http://schemas.microsoft.com/office/drawing/2014/main" id="{6966DCF9-5DA8-4C22-91B5-FB53A9810831}"/>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323043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8EDA7-14BB-44AE-827E-26E932E0A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C98AA-E61B-4F4B-BD8B-6B52C61B43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537FA-469E-46DB-96F8-59603E2F1FB4}"/>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01F4F03E-38B1-4244-9FA3-22414D24D790}"/>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A8E1AB6B-8A3A-4770-9281-54449BAF2C49}"/>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83325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2962A-6384-4570-8E0E-ADB63EA390E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68CEC5-3B6E-417C-9FE1-B2AC7C4484D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32A27F-7156-442B-9056-9ACBF85F77AC}"/>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B55CF37D-537F-4EFA-A6B7-239DF8825070}"/>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C67F33B6-EA22-43E3-818E-D05F2C4C7231}"/>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32361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B1260-D1E8-42E2-A71B-15ECD5F1D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2B949-E0B7-467E-A00F-63030885E04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A9DA9E-C686-4570-B4D5-0192D768C05D}"/>
              </a:ext>
            </a:extLst>
          </p:cNvPr>
          <p:cNvSpPr>
            <a:spLocks noGrp="1"/>
          </p:cNvSpPr>
          <p:nvPr>
            <p:ph type="dt" sz="half" idx="10"/>
          </p:nvPr>
        </p:nvSpPr>
        <p:spPr>
          <a:xfrm>
            <a:off x="489165" y="6531836"/>
            <a:ext cx="6043371" cy="295276"/>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A4D99FB7-4DDA-4025-8D8F-1B44E7463E08}"/>
              </a:ext>
            </a:extLst>
          </p:cNvPr>
          <p:cNvSpPr>
            <a:spLocks noGrp="1"/>
          </p:cNvSpPr>
          <p:nvPr>
            <p:ph type="sldNum" sz="quarter" idx="12"/>
          </p:nvPr>
        </p:nvSpPr>
        <p:spPr>
          <a:xfrm>
            <a:off x="6597435" y="6531836"/>
            <a:ext cx="2057400" cy="295276"/>
          </a:xfrm>
        </p:spPr>
        <p:txBody>
          <a:bodyPr/>
          <a:lstStyle/>
          <a:p>
            <a:fld id="{577E7E40-45CD-47BB-8DF2-7B0438CFCDF3}" type="slidenum">
              <a:rPr lang="en-US" altLang="en-US" smtClean="0"/>
              <a:pPr/>
              <a:t>‹#›</a:t>
            </a:fld>
            <a:endParaRPr lang="en-US" altLang="en-US" dirty="0"/>
          </a:p>
        </p:txBody>
      </p:sp>
    </p:spTree>
    <p:extLst>
      <p:ext uri="{BB962C8B-B14F-4D97-AF65-F5344CB8AC3E}">
        <p14:creationId xmlns:p14="http://schemas.microsoft.com/office/powerpoint/2010/main" val="4051267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3DB7B-CDF1-438B-A92B-5A34A7EB84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2ACF68-E23A-4EA3-94A8-3041A4BC16B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3138B3-147B-49C7-91D1-025E282807F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B53C30-2A1A-4F02-B552-CAA385F41A31}"/>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6" name="Footer Placeholder 5">
            <a:extLst>
              <a:ext uri="{FF2B5EF4-FFF2-40B4-BE49-F238E27FC236}">
                <a16:creationId xmlns:a16="http://schemas.microsoft.com/office/drawing/2014/main" id="{FEB2468C-3643-457D-889A-EB2FE7498947}"/>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7" name="Slide Number Placeholder 6">
            <a:extLst>
              <a:ext uri="{FF2B5EF4-FFF2-40B4-BE49-F238E27FC236}">
                <a16:creationId xmlns:a16="http://schemas.microsoft.com/office/drawing/2014/main" id="{F67040C3-34C1-4438-884F-C47ED5E4DC0F}"/>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464832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E2C4-917A-47B8-BB5D-11AD4351188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E5C081-5223-40EA-B598-38E123B1E2B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BF409B-D0FA-4B59-9EB9-767804FE4C9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B228D-3ACC-4BC4-8E10-2B94E0EAAD6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57A660-244C-4ACC-8901-FD04A9204E6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06FE85-03ED-47EC-AD3D-028A008B17CD}"/>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8" name="Footer Placeholder 7">
            <a:extLst>
              <a:ext uri="{FF2B5EF4-FFF2-40B4-BE49-F238E27FC236}">
                <a16:creationId xmlns:a16="http://schemas.microsoft.com/office/drawing/2014/main" id="{85225279-364C-4E11-BE5B-3BD71BB70FF3}"/>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9" name="Slide Number Placeholder 8">
            <a:extLst>
              <a:ext uri="{FF2B5EF4-FFF2-40B4-BE49-F238E27FC236}">
                <a16:creationId xmlns:a16="http://schemas.microsoft.com/office/drawing/2014/main" id="{01C5E521-2AED-4045-9FD9-BE31F7D9FF4C}"/>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67962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713DB-2F9A-4C01-BC29-338ED157EE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600C4D-A3EA-4FB2-99C9-DC965771DA6F}"/>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4" name="Footer Placeholder 3">
            <a:extLst>
              <a:ext uri="{FF2B5EF4-FFF2-40B4-BE49-F238E27FC236}">
                <a16:creationId xmlns:a16="http://schemas.microsoft.com/office/drawing/2014/main" id="{EB7BD728-C6BF-4899-937A-D02582697CA7}"/>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5" name="Slide Number Placeholder 4">
            <a:extLst>
              <a:ext uri="{FF2B5EF4-FFF2-40B4-BE49-F238E27FC236}">
                <a16:creationId xmlns:a16="http://schemas.microsoft.com/office/drawing/2014/main" id="{F80DAE18-2FC7-413C-B07A-D9BBC66F7E8A}"/>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062070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888E2-F19D-40E2-B804-FECDE4E499F2}"/>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3" name="Footer Placeholder 2">
            <a:extLst>
              <a:ext uri="{FF2B5EF4-FFF2-40B4-BE49-F238E27FC236}">
                <a16:creationId xmlns:a16="http://schemas.microsoft.com/office/drawing/2014/main" id="{87F88289-8A62-40F1-BE2C-0BA9C99A5A45}"/>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4" name="Slide Number Placeholder 3">
            <a:extLst>
              <a:ext uri="{FF2B5EF4-FFF2-40B4-BE49-F238E27FC236}">
                <a16:creationId xmlns:a16="http://schemas.microsoft.com/office/drawing/2014/main" id="{668541D1-AE08-4001-AC99-1E8EA20C5544}"/>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846282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8EFA-5C46-449E-80AF-8D70B6881B4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C278E-4B38-478C-A72B-857CF386785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832D8-5A06-464A-BBB8-211F8808A29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C9A79-77D7-4C69-8D57-376A17E291CB}"/>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6" name="Footer Placeholder 5">
            <a:extLst>
              <a:ext uri="{FF2B5EF4-FFF2-40B4-BE49-F238E27FC236}">
                <a16:creationId xmlns:a16="http://schemas.microsoft.com/office/drawing/2014/main" id="{6C3450E5-F1B1-43FA-84C9-0E1B5DED3DC5}"/>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7" name="Slide Number Placeholder 6">
            <a:extLst>
              <a:ext uri="{FF2B5EF4-FFF2-40B4-BE49-F238E27FC236}">
                <a16:creationId xmlns:a16="http://schemas.microsoft.com/office/drawing/2014/main" id="{BD723FA8-52FC-44A3-91B8-5FC43E18EDA2}"/>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083711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9D78-B3A4-4C33-9B42-7D8DD835B3D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3DF303-A769-4F8F-B0D6-AA525BA5133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ED63C-71D6-49BF-BD4E-DD0143CE71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5842AC-A8F4-4C7F-A253-094F6F5B526D}"/>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6" name="Footer Placeholder 5">
            <a:extLst>
              <a:ext uri="{FF2B5EF4-FFF2-40B4-BE49-F238E27FC236}">
                <a16:creationId xmlns:a16="http://schemas.microsoft.com/office/drawing/2014/main" id="{90FF16DC-596B-4D70-A833-B13C16EA5112}"/>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7" name="Slide Number Placeholder 6">
            <a:extLst>
              <a:ext uri="{FF2B5EF4-FFF2-40B4-BE49-F238E27FC236}">
                <a16:creationId xmlns:a16="http://schemas.microsoft.com/office/drawing/2014/main" id="{F446C2A8-F9ED-4B1F-8AF2-42660A3A3E99}"/>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211557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FF159-89A3-468C-A091-0D2CF4F1E8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854DEA-937C-42D4-8D73-AB9F076C3A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8A11C-E3A2-4913-9D09-3441B549D92C}"/>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FD99086E-C149-42D1-AB89-10E3CA58D277}"/>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FA366647-B545-4449-9B6D-83653892DBA5}"/>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59226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4E48A4-8347-4C92-940B-BCDE70017CD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687A4-0DF9-44B0-9E7D-8E39A66928C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2B60C-50A8-40C0-AB77-642D44A90A68}"/>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6F93A579-B005-4F29-9B28-35D57904E238}"/>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DABD448F-E4ED-4F0F-B597-E70AE94379AA}"/>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78891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5CBD-F381-49AC-8868-0CCB5697725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E5F38A0-3735-413B-86A8-445802A20A0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B5954A-D9B5-4F0D-8CF7-C5B3A72E7520}"/>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732CE5A7-085A-4EC8-9E9B-DC583CE692BB}"/>
              </a:ext>
            </a:extLst>
          </p:cNvPr>
          <p:cNvSpPr>
            <a:spLocks noGrp="1"/>
          </p:cNvSpPr>
          <p:nvPr>
            <p:ph type="sldNum" sz="quarter" idx="12"/>
          </p:nvPr>
        </p:nvSpPr>
        <p:spPr/>
        <p:txBody>
          <a:bodyPr/>
          <a:lstStyle/>
          <a:p>
            <a:fld id="{615E6754-7C1F-4979-890A-E5DC9D864807}" type="slidenum">
              <a:rPr lang="en-US" altLang="en-US" smtClean="0"/>
              <a:pPr/>
              <a:t>‹#›</a:t>
            </a:fld>
            <a:endParaRPr lang="en-US" altLang="en-US" dirty="0"/>
          </a:p>
        </p:txBody>
      </p:sp>
    </p:spTree>
    <p:extLst>
      <p:ext uri="{BB962C8B-B14F-4D97-AF65-F5344CB8AC3E}">
        <p14:creationId xmlns:p14="http://schemas.microsoft.com/office/powerpoint/2010/main" val="670404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913A-2C1B-4660-8E32-A66209368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27AEDF-C408-4A2E-940A-E7F95B1B0AC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6AF768-3BB3-4C7B-9426-3F5AD2CCB9F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3C5AC5-173F-4303-9827-729FD174164D}"/>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7" name="Slide Number Placeholder 6">
            <a:extLst>
              <a:ext uri="{FF2B5EF4-FFF2-40B4-BE49-F238E27FC236}">
                <a16:creationId xmlns:a16="http://schemas.microsoft.com/office/drawing/2014/main" id="{C25F40A5-D8FC-4B70-9D4A-492FF749B036}"/>
              </a:ext>
            </a:extLst>
          </p:cNvPr>
          <p:cNvSpPr>
            <a:spLocks noGrp="1"/>
          </p:cNvSpPr>
          <p:nvPr>
            <p:ph type="sldNum" sz="quarter" idx="12"/>
          </p:nvPr>
        </p:nvSpPr>
        <p:spPr/>
        <p:txBody>
          <a:bodyPr/>
          <a:lstStyle/>
          <a:p>
            <a:fld id="{4BF7AF5C-19C4-48B6-9E65-7488B562AD8B}" type="slidenum">
              <a:rPr lang="en-US" altLang="en-US" smtClean="0"/>
              <a:pPr/>
              <a:t>‹#›</a:t>
            </a:fld>
            <a:endParaRPr lang="en-US" altLang="en-US" dirty="0"/>
          </a:p>
        </p:txBody>
      </p:sp>
    </p:spTree>
    <p:extLst>
      <p:ext uri="{BB962C8B-B14F-4D97-AF65-F5344CB8AC3E}">
        <p14:creationId xmlns:p14="http://schemas.microsoft.com/office/powerpoint/2010/main" val="1255743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6F57-99D2-42A4-ABA9-AC830173D3F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008EF6-AFC1-44AD-B083-C979C8FCC53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913267-D214-4CB3-BF0C-548B5605ED5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11CD10-9396-478C-BF91-D4A63AA803F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0B411-FDBE-40FD-9BD2-90C1D19B599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BE76C-35CD-41DA-928D-C8C479526FAD}"/>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9" name="Slide Number Placeholder 8">
            <a:extLst>
              <a:ext uri="{FF2B5EF4-FFF2-40B4-BE49-F238E27FC236}">
                <a16:creationId xmlns:a16="http://schemas.microsoft.com/office/drawing/2014/main" id="{C72A0C32-AC51-4978-9FEC-718B6C1532AB}"/>
              </a:ext>
            </a:extLst>
          </p:cNvPr>
          <p:cNvSpPr>
            <a:spLocks noGrp="1"/>
          </p:cNvSpPr>
          <p:nvPr>
            <p:ph type="sldNum" sz="quarter" idx="12"/>
          </p:nvPr>
        </p:nvSpPr>
        <p:spPr/>
        <p:txBody>
          <a:bodyPr/>
          <a:lstStyle/>
          <a:p>
            <a:fld id="{9D7C2C3C-83BB-4EC1-85E7-3E3E8615326F}" type="slidenum">
              <a:rPr lang="en-US" altLang="en-US" smtClean="0"/>
              <a:pPr/>
              <a:t>‹#›</a:t>
            </a:fld>
            <a:endParaRPr lang="en-US" altLang="en-US" dirty="0"/>
          </a:p>
        </p:txBody>
      </p:sp>
    </p:spTree>
    <p:extLst>
      <p:ext uri="{BB962C8B-B14F-4D97-AF65-F5344CB8AC3E}">
        <p14:creationId xmlns:p14="http://schemas.microsoft.com/office/powerpoint/2010/main" val="1558552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D916-D62D-49F3-9AEF-3067291D4A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36B92-8DB5-47D1-B99B-686E4B27FB10}"/>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5" name="Slide Number Placeholder 4">
            <a:extLst>
              <a:ext uri="{FF2B5EF4-FFF2-40B4-BE49-F238E27FC236}">
                <a16:creationId xmlns:a16="http://schemas.microsoft.com/office/drawing/2014/main" id="{CE52E2F2-6DBC-405F-8276-4D13A4F40BA3}"/>
              </a:ext>
            </a:extLst>
          </p:cNvPr>
          <p:cNvSpPr>
            <a:spLocks noGrp="1"/>
          </p:cNvSpPr>
          <p:nvPr>
            <p:ph type="sldNum" sz="quarter" idx="12"/>
          </p:nvPr>
        </p:nvSpPr>
        <p:spPr/>
        <p:txBody>
          <a:bodyPr/>
          <a:lstStyle/>
          <a:p>
            <a:fld id="{73E8736C-64D8-43E0-97E2-62DF9B0BEB96}" type="slidenum">
              <a:rPr lang="en-US" altLang="en-US" smtClean="0"/>
              <a:pPr/>
              <a:t>‹#›</a:t>
            </a:fld>
            <a:endParaRPr lang="en-US" altLang="en-US" dirty="0"/>
          </a:p>
        </p:txBody>
      </p:sp>
    </p:spTree>
    <p:extLst>
      <p:ext uri="{BB962C8B-B14F-4D97-AF65-F5344CB8AC3E}">
        <p14:creationId xmlns:p14="http://schemas.microsoft.com/office/powerpoint/2010/main" val="2570959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410B8-0AD9-4608-ACE2-BB408791F97F}"/>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4" name="Slide Number Placeholder 3">
            <a:extLst>
              <a:ext uri="{FF2B5EF4-FFF2-40B4-BE49-F238E27FC236}">
                <a16:creationId xmlns:a16="http://schemas.microsoft.com/office/drawing/2014/main" id="{B58E1886-2FAD-4C1A-9459-A30E0D250FC7}"/>
              </a:ext>
            </a:extLst>
          </p:cNvPr>
          <p:cNvSpPr>
            <a:spLocks noGrp="1"/>
          </p:cNvSpPr>
          <p:nvPr>
            <p:ph type="sldNum" sz="quarter" idx="12"/>
          </p:nvPr>
        </p:nvSpPr>
        <p:spPr/>
        <p:txBody>
          <a:bodyPr/>
          <a:lstStyle/>
          <a:p>
            <a:fld id="{F11DD456-C6FA-4384-90A5-5E0A728F4FAA}" type="slidenum">
              <a:rPr lang="en-US" altLang="en-US" smtClean="0"/>
              <a:pPr/>
              <a:t>‹#›</a:t>
            </a:fld>
            <a:endParaRPr lang="en-US" altLang="en-US" dirty="0"/>
          </a:p>
        </p:txBody>
      </p:sp>
    </p:spTree>
    <p:extLst>
      <p:ext uri="{BB962C8B-B14F-4D97-AF65-F5344CB8AC3E}">
        <p14:creationId xmlns:p14="http://schemas.microsoft.com/office/powerpoint/2010/main" val="3481085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581B-697D-4654-8674-05E9EB68357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BBD0030-7657-4D68-9871-8C95A9354EE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4AC2E2-79C2-40A9-9281-8647FE2984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40C8E61-7897-492E-B896-0714E0930A92}"/>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7" name="Slide Number Placeholder 6">
            <a:extLst>
              <a:ext uri="{FF2B5EF4-FFF2-40B4-BE49-F238E27FC236}">
                <a16:creationId xmlns:a16="http://schemas.microsoft.com/office/drawing/2014/main" id="{BF714C22-D717-4E33-996A-AAE20AEFA475}"/>
              </a:ext>
            </a:extLst>
          </p:cNvPr>
          <p:cNvSpPr>
            <a:spLocks noGrp="1"/>
          </p:cNvSpPr>
          <p:nvPr>
            <p:ph type="sldNum" sz="quarter" idx="12"/>
          </p:nvPr>
        </p:nvSpPr>
        <p:spPr/>
        <p:txBody>
          <a:bodyPr/>
          <a:lstStyle/>
          <a:p>
            <a:fld id="{7AB4E2CB-F6C3-473E-856F-D5372BDCC6CD}" type="slidenum">
              <a:rPr lang="en-US" altLang="en-US" smtClean="0"/>
              <a:pPr/>
              <a:t>‹#›</a:t>
            </a:fld>
            <a:endParaRPr lang="en-US" altLang="en-US" dirty="0"/>
          </a:p>
        </p:txBody>
      </p:sp>
    </p:spTree>
    <p:extLst>
      <p:ext uri="{BB962C8B-B14F-4D97-AF65-F5344CB8AC3E}">
        <p14:creationId xmlns:p14="http://schemas.microsoft.com/office/powerpoint/2010/main" val="3527525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9ED8-32F7-4B01-A130-DCAB1F0D3BA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C3F932D-8277-4B70-9683-D0A3DDD355E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F5204F5-05F2-4695-B31A-0CA0AFE067E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7E6FB71-EC12-4788-AA91-CDFDDE43A2F1}"/>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7" name="Slide Number Placeholder 6">
            <a:extLst>
              <a:ext uri="{FF2B5EF4-FFF2-40B4-BE49-F238E27FC236}">
                <a16:creationId xmlns:a16="http://schemas.microsoft.com/office/drawing/2014/main" id="{7240C901-8C5B-48AB-9184-21776D936B59}"/>
              </a:ext>
            </a:extLst>
          </p:cNvPr>
          <p:cNvSpPr>
            <a:spLocks noGrp="1"/>
          </p:cNvSpPr>
          <p:nvPr>
            <p:ph type="sldNum" sz="quarter" idx="12"/>
          </p:nvPr>
        </p:nvSpPr>
        <p:spPr/>
        <p:txBody>
          <a:bodyPr/>
          <a:lstStyle/>
          <a:p>
            <a:fld id="{020C97DB-6CF4-4D06-B1E3-32B90F46497B}" type="slidenum">
              <a:rPr lang="en-US" altLang="en-US" smtClean="0"/>
              <a:pPr/>
              <a:t>‹#›</a:t>
            </a:fld>
            <a:endParaRPr lang="en-US" altLang="en-US" dirty="0"/>
          </a:p>
        </p:txBody>
      </p:sp>
    </p:spTree>
    <p:extLst>
      <p:ext uri="{BB962C8B-B14F-4D97-AF65-F5344CB8AC3E}">
        <p14:creationId xmlns:p14="http://schemas.microsoft.com/office/powerpoint/2010/main" val="3868162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0DD5E1-E919-4F58-8C32-6B45015254B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10260-E449-4956-842D-E53D43CFACF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4D35DD-5CB4-474C-A200-E89415353306}"/>
              </a:ext>
            </a:extLst>
          </p:cNvPr>
          <p:cNvSpPr>
            <a:spLocks noGrp="1"/>
          </p:cNvSpPr>
          <p:nvPr>
            <p:ph type="sldNum" sz="quarter" idx="4"/>
          </p:nvPr>
        </p:nvSpPr>
        <p:spPr>
          <a:xfrm>
            <a:off x="6597435" y="6598510"/>
            <a:ext cx="2057400" cy="228602"/>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C6250D1-D8CB-4979-BBE0-52644274FC5E}" type="slidenum">
              <a:rPr lang="en-US" altLang="en-US" smtClean="0"/>
              <a:pPr/>
              <a:t>‹#›</a:t>
            </a:fld>
            <a:endParaRPr lang="en-US" altLang="en-US" dirty="0"/>
          </a:p>
        </p:txBody>
      </p:sp>
      <p:sp>
        <p:nvSpPr>
          <p:cNvPr id="8" name="Footer Placeholder 7">
            <a:extLst>
              <a:ext uri="{FF2B5EF4-FFF2-40B4-BE49-F238E27FC236}">
                <a16:creationId xmlns:a16="http://schemas.microsoft.com/office/drawing/2014/main" id="{550DA836-74B1-453A-9C3D-6FC56499535B}"/>
              </a:ext>
            </a:extLst>
          </p:cNvPr>
          <p:cNvSpPr>
            <a:spLocks noGrp="1"/>
          </p:cNvSpPr>
          <p:nvPr>
            <p:ph type="ftr" sz="quarter" idx="3"/>
          </p:nvPr>
        </p:nvSpPr>
        <p:spPr>
          <a:xfrm>
            <a:off x="272498" y="6629398"/>
            <a:ext cx="5577459" cy="197714"/>
          </a:xfrm>
          <a:prstGeom prst="rect">
            <a:avLst/>
          </a:prstGeom>
        </p:spPr>
        <p:txBody>
          <a:bodyPr vert="horz" lIns="91440" tIns="45720" rIns="91440" bIns="45720" rtlCol="0" anchor="t" anchorCtr="0"/>
          <a:lstStyle>
            <a:lvl1pPr algn="ctr">
              <a:defRPr sz="1100">
                <a:solidFill>
                  <a:schemeClr val="tx1">
                    <a:tint val="75000"/>
                  </a:schemeClr>
                </a:solidFill>
                <a:latin typeface="Arial" panose="020B0604020202020204" pitchFamily="34" charset="0"/>
                <a:cs typeface="Arial" panose="020B0604020202020204" pitchFamily="34" charset="0"/>
              </a:defRPr>
            </a:lvl1pPr>
          </a:lstStyle>
          <a:p>
            <a:pPr algn="l"/>
            <a:r>
              <a:rPr lang="en-US"/>
              <a:t>NCDHHS/DHSR/HCPEC | Nurse Aide I Program Coordinator Orientation | December 2021</a:t>
            </a:r>
            <a:endParaRPr lang="en-US" dirty="0"/>
          </a:p>
        </p:txBody>
      </p:sp>
    </p:spTree>
    <p:extLst>
      <p:ext uri="{BB962C8B-B14F-4D97-AF65-F5344CB8AC3E}">
        <p14:creationId xmlns:p14="http://schemas.microsoft.com/office/powerpoint/2010/main" val="4141771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BC335E-14C0-418C-B5B0-58AA463B14E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5DE854-8DE9-4096-AED0-1097ACF409B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5AFF6-FB86-4A09-BA6E-CEBA917AB9D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NCDHHS/DHSR/HCPEC | Nurse Aide I Training Program Coordinator Orientation | December 2021</a:t>
            </a:r>
          </a:p>
        </p:txBody>
      </p:sp>
      <p:sp>
        <p:nvSpPr>
          <p:cNvPr id="6" name="Slide Number Placeholder 5">
            <a:extLst>
              <a:ext uri="{FF2B5EF4-FFF2-40B4-BE49-F238E27FC236}">
                <a16:creationId xmlns:a16="http://schemas.microsoft.com/office/drawing/2014/main" id="{3A75DF50-7FAC-4608-B4B2-89B8D3E94CF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7532D-CCC6-4358-84A4-E66802288A2D}" type="slidenum">
              <a:rPr lang="en-US" smtClean="0"/>
              <a:t>‹#›</a:t>
            </a:fld>
            <a:endParaRPr lang="en-US"/>
          </a:p>
        </p:txBody>
      </p:sp>
    </p:spTree>
    <p:extLst>
      <p:ext uri="{BB962C8B-B14F-4D97-AF65-F5344CB8AC3E}">
        <p14:creationId xmlns:p14="http://schemas.microsoft.com/office/powerpoint/2010/main" val="154607172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info.ncdhhs.gov/dhsr/hcpr/curriculum/index.html"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eg"/><Relationship Id="rId5" Type="http://schemas.openxmlformats.org/officeDocument/2006/relationships/hyperlink" Target="http://images.google.com/imgres?imgurl=http://www.governor.state.nc.us/Highlights/NCkids/sealcbb.gif&amp;imgrefurl=http://www.governor.state.nc.us/Highlights/NCkids/sealpage.html&amp;h=610&amp;w=600&amp;sz=19&amp;tbnid=dLXRGvN4pZPwRM:&amp;tbnh=133&amp;tbnw=130&amp;hl=en&amp;start=2&amp;prev=/images?q%3Dnc%2Bstate%2Bseal%26svnum%3D10%26hl%3Den%26lr%3D"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museion.ku.dk/2009/01/board-gaming-for-medical-and-public-health-education/" TargetMode="External"/><Relationship Id="rId3" Type="http://schemas.openxmlformats.org/officeDocument/2006/relationships/slideLayout" Target="../slideLayouts/slideLayout13.xml"/><Relationship Id="rId7" Type="http://schemas.openxmlformats.org/officeDocument/2006/relationships/image" Target="../media/image22.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14.xml"/><Relationship Id="rId7" Type="http://schemas.openxmlformats.org/officeDocument/2006/relationships/hyperlink" Target="https://puloh.com/product/a-set-of-good-quality-towels" TargetMode="External"/><Relationship Id="rId12"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jpg"/><Relationship Id="rId11" Type="http://schemas.openxmlformats.org/officeDocument/2006/relationships/hyperlink" Target="https://pngimg.com/download/17874" TargetMode="External"/><Relationship Id="rId5" Type="http://schemas.openxmlformats.org/officeDocument/2006/relationships/hyperlink" Target="https://ncnar.ncdhhs.gov/saappforms.html" TargetMode="External"/><Relationship Id="rId10" Type="http://schemas.openxmlformats.org/officeDocument/2006/relationships/image" Target="../media/image26.png"/><Relationship Id="rId4" Type="http://schemas.openxmlformats.org/officeDocument/2006/relationships/notesSlide" Target="../notesSlides/notesSlide19.xml"/><Relationship Id="rId9" Type="http://schemas.openxmlformats.org/officeDocument/2006/relationships/hyperlink" Target="https://www.flickr.com/photos/pandora_6666/5059709868/"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s://ncnar.ncdhhs.gov/naregulations.html"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hyperlink" Target="https://info.ncdhhs.gov/dhsr/hcpr/curriculum/index.html"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transgriot.blogspot.com/2011/09/social-security-adminstration-to-stop.html" TargetMode="External"/><Relationship Id="rId3" Type="http://schemas.openxmlformats.org/officeDocument/2006/relationships/slideLayout" Target="../slideLayouts/slideLayout2.xml"/><Relationship Id="rId7" Type="http://schemas.openxmlformats.org/officeDocument/2006/relationships/image" Target="../media/image35.gif"/><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en.wikipedia.org/wiki/Dale_Folwell" TargetMode="External"/><Relationship Id="rId11" Type="http://schemas.openxmlformats.org/officeDocument/2006/relationships/image" Target="../media/image4.png"/><Relationship Id="rId5" Type="http://schemas.openxmlformats.org/officeDocument/2006/relationships/image" Target="../media/image34.png"/><Relationship Id="rId10" Type="http://schemas.openxmlformats.org/officeDocument/2006/relationships/hyperlink" Target="http://en.wikipedia.org/wiki/File:Us-passport.jpg" TargetMode="External"/><Relationship Id="rId4" Type="http://schemas.openxmlformats.org/officeDocument/2006/relationships/notesSlide" Target="../notesSlides/notesSlide26.xml"/><Relationship Id="rId9"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fpf.org/2017/09/25/law-enforcement-access-to-student-records/" TargetMode="External"/><Relationship Id="rId5" Type="http://schemas.openxmlformats.org/officeDocument/2006/relationships/image" Target="../media/image37.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39.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40.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41.wmf"/><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5.xml"/><Relationship Id="rId9" Type="http://schemas.microsoft.com/office/2007/relationships/diagramDrawing" Target="../diagrams/drawing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en.wikipedia.org/wiki/Legal_clinic" TargetMode="External"/><Relationship Id="rId5" Type="http://schemas.openxmlformats.org/officeDocument/2006/relationships/image" Target="../media/image43.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6.png"/><Relationship Id="rId5" Type="http://schemas.openxmlformats.org/officeDocument/2006/relationships/hyperlink" Target="https://credentia.com/test-takers/ncna"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8" Type="http://schemas.openxmlformats.org/officeDocument/2006/relationships/hyperlink" Target="https://www.ncbon.com/" TargetMode="External"/><Relationship Id="rId3" Type="http://schemas.openxmlformats.org/officeDocument/2006/relationships/slideLayout" Target="../slideLayouts/slideLayout13.xml"/><Relationship Id="rId7" Type="http://schemas.openxmlformats.org/officeDocument/2006/relationships/hyperlink" Target="https://www.nccommunitycolleges.edu/proprietary-schools"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nccommunitycolleges.edu/" TargetMode="External"/><Relationship Id="rId11" Type="http://schemas.openxmlformats.org/officeDocument/2006/relationships/image" Target="../media/image4.png"/><Relationship Id="rId5" Type="http://schemas.openxmlformats.org/officeDocument/2006/relationships/hyperlink" Target="https://info.ncdhhs.gov/dhsr/hcpr/nat.html" TargetMode="External"/><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hyperlink" Target="https://credentia.com/test-takers/ncna"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ncnar.ncdhhs.gov/saresources.html" TargetMode="External"/><Relationship Id="rId5" Type="http://schemas.openxmlformats.org/officeDocument/2006/relationships/hyperlink" Target="https://ncnar.ncdhhs.gov/index1.jsp"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hyperlink" Target="https://ncnar.ncdhhs.gov/saappforms.html"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9F26692-F12A-4F9E-9C6D-FABE9A277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19"/>
            <a:ext cx="9144001" cy="684962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 name="Picture 22">
            <a:extLst>
              <a:ext uri="{FF2B5EF4-FFF2-40B4-BE49-F238E27FC236}">
                <a16:creationId xmlns:a16="http://schemas.microsoft.com/office/drawing/2014/main" id="{19BDF44E-531A-4177-A2D6-2D2310D058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24979"/>
          <a:stretch/>
        </p:blipFill>
        <p:spPr>
          <a:xfrm flipH="1">
            <a:off x="-1" y="1959"/>
            <a:ext cx="9143999" cy="6856041"/>
          </a:xfrm>
          <a:prstGeom prst="rect">
            <a:avLst/>
          </a:prstGeom>
        </p:spPr>
      </p:pic>
      <p:sp>
        <p:nvSpPr>
          <p:cNvPr id="25" name="Freeform: Shape 24">
            <a:extLst>
              <a:ext uri="{FF2B5EF4-FFF2-40B4-BE49-F238E27FC236}">
                <a16:creationId xmlns:a16="http://schemas.microsoft.com/office/drawing/2014/main" id="{6BFB173A-5EF2-43F4-B3BB-6EA1975FA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421" y="-12885"/>
            <a:ext cx="3728825" cy="2211002"/>
          </a:xfrm>
          <a:custGeom>
            <a:avLst/>
            <a:gdLst>
              <a:gd name="connsiteX0" fmla="*/ 34084 w 3801784"/>
              <a:gd name="connsiteY0" fmla="*/ 0 h 2254263"/>
              <a:gd name="connsiteX1" fmla="*/ 3767702 w 3801784"/>
              <a:gd name="connsiteY1" fmla="*/ 0 h 2254263"/>
              <a:gd name="connsiteX2" fmla="*/ 3791970 w 3801784"/>
              <a:gd name="connsiteY2" fmla="*/ 159016 h 2254263"/>
              <a:gd name="connsiteX3" fmla="*/ 3801784 w 3801784"/>
              <a:gd name="connsiteY3" fmla="*/ 353371 h 2254263"/>
              <a:gd name="connsiteX4" fmla="*/ 1900892 w 3801784"/>
              <a:gd name="connsiteY4" fmla="*/ 2254263 h 2254263"/>
              <a:gd name="connsiteX5" fmla="*/ 0 w 3801784"/>
              <a:gd name="connsiteY5" fmla="*/ 353371 h 2254263"/>
              <a:gd name="connsiteX6" fmla="*/ 9815 w 3801784"/>
              <a:gd name="connsiteY6" fmla="*/ 159016 h 22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784" h="2254263">
                <a:moveTo>
                  <a:pt x="34084" y="0"/>
                </a:moveTo>
                <a:lnTo>
                  <a:pt x="3767702" y="0"/>
                </a:lnTo>
                <a:lnTo>
                  <a:pt x="3791970" y="159016"/>
                </a:lnTo>
                <a:cubicBezTo>
                  <a:pt x="3798459" y="222918"/>
                  <a:pt x="3801784" y="287757"/>
                  <a:pt x="3801784" y="353371"/>
                </a:cubicBezTo>
                <a:cubicBezTo>
                  <a:pt x="3801784" y="1403205"/>
                  <a:pt x="2950726" y="2254263"/>
                  <a:pt x="1900892" y="2254263"/>
                </a:cubicBezTo>
                <a:cubicBezTo>
                  <a:pt x="851058" y="2254263"/>
                  <a:pt x="0" y="1403205"/>
                  <a:pt x="0" y="353371"/>
                </a:cubicBezTo>
                <a:cubicBezTo>
                  <a:pt x="0" y="287757"/>
                  <a:pt x="3325" y="222918"/>
                  <a:pt x="9815" y="15901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15" name="Picture 14" descr="North Carolina Department of Health and Human Services">
            <a:extLst>
              <a:ext uri="{FF2B5EF4-FFF2-40B4-BE49-F238E27FC236}">
                <a16:creationId xmlns:a16="http://schemas.microsoft.com/office/drawing/2014/main" id="{E3C48B31-706C-4995-AE5B-52EE48D98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4087" y="236638"/>
            <a:ext cx="3570418" cy="556047"/>
          </a:xfrm>
          <a:prstGeom prst="rect">
            <a:avLst/>
          </a:prstGeom>
        </p:spPr>
      </p:pic>
      <p:sp>
        <p:nvSpPr>
          <p:cNvPr id="27" name="Freeform 67">
            <a:extLst>
              <a:ext uri="{FF2B5EF4-FFF2-40B4-BE49-F238E27FC236}">
                <a16:creationId xmlns:a16="http://schemas.microsoft.com/office/drawing/2014/main" id="{726FC37F-1DE8-4A19-A1DE-0A2176ED8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3266" y="2599049"/>
            <a:ext cx="4890734" cy="4258951"/>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4" name="TextBox 3"/>
          <p:cNvSpPr txBox="1"/>
          <p:nvPr/>
        </p:nvSpPr>
        <p:spPr>
          <a:xfrm>
            <a:off x="130629" y="2212961"/>
            <a:ext cx="5260880" cy="1595380"/>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3600" b="1" kern="1200" dirty="0">
                <a:solidFill>
                  <a:srgbClr val="000000"/>
                </a:solidFill>
                <a:latin typeface="Arial" panose="020B0604020202020204" pitchFamily="34" charset="0"/>
                <a:ea typeface="+mj-ea"/>
                <a:cs typeface="Arial" panose="020B0604020202020204" pitchFamily="34" charset="0"/>
              </a:rPr>
              <a:t>Nurse Aide I Training Program Coordinator Orientation</a:t>
            </a:r>
          </a:p>
        </p:txBody>
      </p:sp>
      <p:pic>
        <p:nvPicPr>
          <p:cNvPr id="16" name="Picture 15" descr="Division of Health Service Regulation">
            <a:extLst>
              <a:ext uri="{FF2B5EF4-FFF2-40B4-BE49-F238E27FC236}">
                <a16:creationId xmlns:a16="http://schemas.microsoft.com/office/drawing/2014/main" id="{2A27771C-E4A6-4863-8CDB-02291307A887}"/>
              </a:ext>
            </a:extLst>
          </p:cNvPr>
          <p:cNvPicPr>
            <a:picLocks noChangeAspect="1"/>
          </p:cNvPicPr>
          <p:nvPr/>
        </p:nvPicPr>
        <p:blipFill>
          <a:blip r:embed="rId7"/>
          <a:stretch>
            <a:fillRect/>
          </a:stretch>
        </p:blipFill>
        <p:spPr>
          <a:xfrm>
            <a:off x="4982961" y="4246877"/>
            <a:ext cx="3983145" cy="1811543"/>
          </a:xfrm>
          <a:prstGeom prst="rect">
            <a:avLst/>
          </a:prstGeom>
        </p:spPr>
      </p:pic>
      <p:sp>
        <p:nvSpPr>
          <p:cNvPr id="2" name="Slide Number Placeholder 1">
            <a:extLst>
              <a:ext uri="{FF2B5EF4-FFF2-40B4-BE49-F238E27FC236}">
                <a16:creationId xmlns:a16="http://schemas.microsoft.com/office/drawing/2014/main" id="{6F3B1237-644E-4CFB-8213-37E6CC5DBA95}"/>
              </a:ext>
            </a:extLst>
          </p:cNvPr>
          <p:cNvSpPr>
            <a:spLocks noGrp="1"/>
          </p:cNvSpPr>
          <p:nvPr>
            <p:ph type="sldNum" sz="quarter" idx="12"/>
          </p:nvPr>
        </p:nvSpPr>
        <p:spPr>
          <a:xfrm>
            <a:off x="6607116" y="6506122"/>
            <a:ext cx="2057400" cy="295276"/>
          </a:xfrm>
        </p:spPr>
        <p:txBody>
          <a:bodyPr/>
          <a:lstStyle/>
          <a:p>
            <a:fld id="{577E7E40-45CD-47BB-8DF2-7B0438CFCDF3}" type="slidenum">
              <a:rPr lang="en-US" altLang="en-US" smtClean="0"/>
              <a:pPr/>
              <a:t>1</a:t>
            </a:fld>
            <a:endParaRPr lang="en-US" altLang="en-US" dirty="0"/>
          </a:p>
        </p:txBody>
      </p:sp>
      <p:sp>
        <p:nvSpPr>
          <p:cNvPr id="10" name="TextBox 9">
            <a:extLst>
              <a:ext uri="{FF2B5EF4-FFF2-40B4-BE49-F238E27FC236}">
                <a16:creationId xmlns:a16="http://schemas.microsoft.com/office/drawing/2014/main" id="{96001720-7D36-4340-8E18-2AA1C0507941}"/>
              </a:ext>
            </a:extLst>
          </p:cNvPr>
          <p:cNvSpPr txBox="1"/>
          <p:nvPr/>
        </p:nvSpPr>
        <p:spPr>
          <a:xfrm>
            <a:off x="280287" y="6496956"/>
            <a:ext cx="790474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NCDHHS/DHSR/HCPEC | Nurse Aide I Program Coordinator Orientation | October 2025</a:t>
            </a:r>
          </a:p>
        </p:txBody>
      </p:sp>
      <p:pic>
        <p:nvPicPr>
          <p:cNvPr id="8" name="Audio 7">
            <a:hlinkClick r:id="" action="ppaction://media"/>
            <a:extLst>
              <a:ext uri="{FF2B5EF4-FFF2-40B4-BE49-F238E27FC236}">
                <a16:creationId xmlns:a16="http://schemas.microsoft.com/office/drawing/2014/main" id="{1B82A2A6-C614-4E51-8727-8351248B09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5132"/>
    </mc:Choice>
    <mc:Fallback xmlns="">
      <p:transition advTm="35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5153-98E8-4C71-9324-96213582D078}"/>
              </a:ext>
            </a:extLst>
          </p:cNvPr>
          <p:cNvSpPr>
            <a:spLocks noGrp="1"/>
          </p:cNvSpPr>
          <p:nvPr>
            <p:ph type="title"/>
          </p:nvPr>
        </p:nvSpPr>
        <p:spPr>
          <a:xfrm>
            <a:off x="0" y="265112"/>
            <a:ext cx="9144000" cy="942976"/>
          </a:xfrm>
        </p:spPr>
        <p:txBody>
          <a:bodyPr>
            <a:normAutofit fontScale="90000"/>
          </a:bodyPr>
          <a:lstStyle/>
          <a:p>
            <a:pPr algn="ctr"/>
            <a:br>
              <a:rPr lang="en-US" dirty="0">
                <a:solidFill>
                  <a:srgbClr val="0033CC"/>
                </a:solidFill>
              </a:rPr>
            </a:br>
            <a:r>
              <a:rPr lang="en-US" sz="3600" b="1" dirty="0">
                <a:latin typeface="Arial" panose="020B0604020202020204" pitchFamily="34" charset="0"/>
                <a:cs typeface="Arial" panose="020B0604020202020204" pitchFamily="34" charset="0"/>
              </a:rPr>
              <a:t>Faculty Orientation &amp; Training</a:t>
            </a:r>
            <a:br>
              <a:rPr lang="en-US" b="1" dirty="0"/>
            </a:br>
            <a:endParaRPr lang="en-US" b="1" dirty="0"/>
          </a:p>
        </p:txBody>
      </p:sp>
      <p:sp>
        <p:nvSpPr>
          <p:cNvPr id="3" name="Content Placeholder 2">
            <a:extLst>
              <a:ext uri="{FF2B5EF4-FFF2-40B4-BE49-F238E27FC236}">
                <a16:creationId xmlns:a16="http://schemas.microsoft.com/office/drawing/2014/main" id="{266C16CD-C246-41DE-B037-E2656D5DFBA4}"/>
              </a:ext>
            </a:extLst>
          </p:cNvPr>
          <p:cNvSpPr>
            <a:spLocks noGrp="1"/>
          </p:cNvSpPr>
          <p:nvPr>
            <p:ph idx="1"/>
          </p:nvPr>
        </p:nvSpPr>
        <p:spPr>
          <a:xfrm>
            <a:off x="628650" y="1337493"/>
            <a:ext cx="7886700" cy="4675000"/>
          </a:xfrm>
        </p:spPr>
        <p:txBody>
          <a:bodyPr>
            <a:normAutofit lnSpcReduction="10000"/>
          </a:bodyPr>
          <a:lstStyle/>
          <a:p>
            <a:pPr marL="338138" indent="-338138">
              <a:lnSpc>
                <a:spcPct val="100000"/>
              </a:lnSpc>
              <a:spcBef>
                <a:spcPts val="0"/>
              </a:spcBef>
              <a:buFont typeface="Wingdings" panose="05000000000000000000" pitchFamily="2" charset="2"/>
              <a:buChar char="ü"/>
            </a:pPr>
            <a:r>
              <a:rPr lang="en-US" sz="2600" dirty="0">
                <a:latin typeface="Arial" panose="020B0604020202020204" pitchFamily="34" charset="0"/>
                <a:cs typeface="Arial" panose="020B0604020202020204" pitchFamily="34" charset="0"/>
              </a:rPr>
              <a:t>Faculty will be oriented to approved program policies; State curriculum &amp; total program hours required</a:t>
            </a:r>
          </a:p>
          <a:p>
            <a:pPr marL="338138" indent="-338138">
              <a:lnSpc>
                <a:spcPct val="100000"/>
              </a:lnSpc>
              <a:spcBef>
                <a:spcPts val="0"/>
              </a:spcBef>
              <a:buFont typeface="Wingdings" panose="05000000000000000000" pitchFamily="2" charset="2"/>
              <a:buChar char="ü"/>
            </a:pPr>
            <a:r>
              <a:rPr lang="en-US" sz="2600" dirty="0">
                <a:solidFill>
                  <a:schemeClr val="accent1">
                    <a:lumMod val="75000"/>
                  </a:schemeClr>
                </a:solidFill>
                <a:latin typeface="Arial" panose="020B0604020202020204" pitchFamily="34" charset="0"/>
                <a:cs typeface="Arial" panose="020B0604020202020204" pitchFamily="34" charset="0"/>
              </a:rPr>
              <a:t>Approved policies &amp; State curriculum will be reviewed upon hire, at least annually &amp; periodically thereafter as necessary</a:t>
            </a:r>
          </a:p>
          <a:p>
            <a:pPr marL="338138" indent="-338138">
              <a:lnSpc>
                <a:spcPct val="100000"/>
              </a:lnSpc>
              <a:spcBef>
                <a:spcPts val="0"/>
              </a:spcBef>
              <a:buFont typeface="Wingdings" panose="05000000000000000000" pitchFamily="2" charset="2"/>
              <a:buChar char="ü"/>
            </a:pPr>
            <a:r>
              <a:rPr lang="en-US" sz="2600" dirty="0">
                <a:latin typeface="Arial" panose="020B0604020202020204" pitchFamily="34" charset="0"/>
                <a:cs typeface="Arial" panose="020B0604020202020204" pitchFamily="34" charset="0"/>
              </a:rPr>
              <a:t>New directives &amp; program changes from DHSR will be immediately introduced to all by faculty trainings</a:t>
            </a:r>
          </a:p>
          <a:p>
            <a:pPr marL="338138" indent="-338138">
              <a:lnSpc>
                <a:spcPct val="100000"/>
              </a:lnSpc>
              <a:spcBef>
                <a:spcPts val="0"/>
              </a:spcBef>
              <a:buFont typeface="Wingdings" panose="05000000000000000000" pitchFamily="2" charset="2"/>
              <a:buChar char="ü"/>
            </a:pPr>
            <a:r>
              <a:rPr lang="en-US" sz="2600" dirty="0">
                <a:solidFill>
                  <a:schemeClr val="accent1">
                    <a:lumMod val="75000"/>
                  </a:schemeClr>
                </a:solidFill>
                <a:latin typeface="Arial" panose="020B0604020202020204" pitchFamily="34" charset="0"/>
                <a:cs typeface="Arial" panose="020B0604020202020204" pitchFamily="34" charset="0"/>
              </a:rPr>
              <a:t>Documentation of orientation &amp; training activities, including attendance, will be maintained &amp; available for review </a:t>
            </a:r>
            <a:r>
              <a:rPr lang="en-US" sz="2400" dirty="0">
                <a:solidFill>
                  <a:schemeClr val="accent1">
                    <a:lumMod val="75000"/>
                  </a:schemeClr>
                </a:solidFill>
                <a:latin typeface="Arial" panose="020B0604020202020204" pitchFamily="34" charset="0"/>
                <a:cs typeface="Arial" panose="020B0604020202020204" pitchFamily="34" charset="0"/>
              </a:rPr>
              <a:t>by the State</a:t>
            </a:r>
          </a:p>
        </p:txBody>
      </p:sp>
      <p:sp>
        <p:nvSpPr>
          <p:cNvPr id="4" name="Slide Number Placeholder 3">
            <a:extLst>
              <a:ext uri="{FF2B5EF4-FFF2-40B4-BE49-F238E27FC236}">
                <a16:creationId xmlns:a16="http://schemas.microsoft.com/office/drawing/2014/main" id="{AB60F92F-ACD4-4E75-8277-2EAEBC16D627}"/>
              </a:ext>
            </a:extLst>
          </p:cNvPr>
          <p:cNvSpPr>
            <a:spLocks noGrp="1"/>
          </p:cNvSpPr>
          <p:nvPr>
            <p:ph type="sldNum" sz="quarter" idx="12"/>
          </p:nvPr>
        </p:nvSpPr>
        <p:spPr>
          <a:xfrm>
            <a:off x="6725652" y="6562724"/>
            <a:ext cx="2057400" cy="295276"/>
          </a:xfrm>
        </p:spPr>
        <p:txBody>
          <a:bodyPr/>
          <a:lstStyle/>
          <a:p>
            <a:fld id="{577E7E40-45CD-47BB-8DF2-7B0438CFCDF3}" type="slidenum">
              <a:rPr lang="en-US" altLang="en-US" smtClean="0"/>
              <a:pPr/>
              <a:t>10</a:t>
            </a:fld>
            <a:endParaRPr lang="en-US" altLang="en-US" dirty="0"/>
          </a:p>
        </p:txBody>
      </p:sp>
      <p:sp>
        <p:nvSpPr>
          <p:cNvPr id="5" name="TextBox 4">
            <a:extLst>
              <a:ext uri="{FF2B5EF4-FFF2-40B4-BE49-F238E27FC236}">
                <a16:creationId xmlns:a16="http://schemas.microsoft.com/office/drawing/2014/main" id="{77737D96-6307-4808-99E1-50F702C423A9}"/>
              </a:ext>
            </a:extLst>
          </p:cNvPr>
          <p:cNvSpPr txBox="1"/>
          <p:nvPr/>
        </p:nvSpPr>
        <p:spPr>
          <a:xfrm>
            <a:off x="360948" y="6592888"/>
            <a:ext cx="72189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8" name="Audio 7">
            <a:hlinkClick r:id="" action="ppaction://media"/>
            <a:extLst>
              <a:ext uri="{FF2B5EF4-FFF2-40B4-BE49-F238E27FC236}">
                <a16:creationId xmlns:a16="http://schemas.microsoft.com/office/drawing/2014/main" id="{7EAB9C11-A359-46F7-9239-26EABB4A9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3382171161"/>
      </p:ext>
    </p:extLst>
  </p:cSld>
  <p:clrMapOvr>
    <a:masterClrMapping/>
  </p:clrMapOvr>
  <mc:AlternateContent xmlns:mc="http://schemas.openxmlformats.org/markup-compatibility/2006" xmlns:p14="http://schemas.microsoft.com/office/powerpoint/2010/main">
    <mc:Choice Requires="p14">
      <p:transition p14:dur="10" advTm="35318"/>
    </mc:Choice>
    <mc:Fallback xmlns="">
      <p:transition advTm="3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930234" y="3117899"/>
            <a:ext cx="72835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spcBef>
                <a:spcPct val="0"/>
              </a:spcBef>
            </a:pPr>
            <a:r>
              <a:rPr lang="en-US" altLang="en-US" sz="3200" dirty="0">
                <a:solidFill>
                  <a:schemeClr val="tx1"/>
                </a:solidFill>
                <a:latin typeface="Arial" panose="020B0604020202020204" pitchFamily="34" charset="0"/>
                <a:cs typeface="Arial" panose="020B0604020202020204" pitchFamily="34" charset="0"/>
              </a:rPr>
              <a:t>STATE-APPROVED CURRICULUM </a:t>
            </a:r>
            <a:endParaRPr lang="en-US" altLang="en-US" sz="3200" b="0" dirty="0">
              <a:solidFill>
                <a:schemeClr val="tx1"/>
              </a:solidFill>
              <a:latin typeface="Arial" panose="020B0604020202020204" pitchFamily="34" charset="0"/>
              <a:cs typeface="Arial" panose="020B0604020202020204" pitchFamily="34" charset="0"/>
            </a:endParaRPr>
          </a:p>
          <a:p>
            <a:pPr algn="l">
              <a:spcBef>
                <a:spcPct val="0"/>
              </a:spcBef>
            </a:pPr>
            <a:r>
              <a:rPr lang="en-US" altLang="en-US" sz="3200" dirty="0">
                <a:solidFill>
                  <a:schemeClr val="tx1"/>
                </a:solidFill>
                <a:latin typeface="Arial" panose="020B0604020202020204" pitchFamily="34" charset="0"/>
                <a:cs typeface="Arial" panose="020B0604020202020204" pitchFamily="34" charset="0"/>
              </a:rPr>
              <a:t>NURSE AIDE I TRAINING PROGRAM</a:t>
            </a:r>
          </a:p>
          <a:p>
            <a:pPr algn="l">
              <a:spcBef>
                <a:spcPct val="0"/>
              </a:spcBef>
            </a:pPr>
            <a:r>
              <a:rPr lang="en-US" altLang="en-US" sz="3200" dirty="0">
                <a:solidFill>
                  <a:srgbClr val="800000"/>
                </a:solidFill>
                <a:latin typeface="Arial" panose="020B0604020202020204" pitchFamily="34" charset="0"/>
                <a:cs typeface="Arial" panose="020B0604020202020204" pitchFamily="34" charset="0"/>
              </a:rPr>
              <a:t>July 2024 Revision</a:t>
            </a:r>
            <a:endParaRPr lang="en-US" altLang="en-US" sz="3200" b="0" dirty="0">
              <a:solidFill>
                <a:srgbClr val="800000"/>
              </a:solidFill>
              <a:latin typeface="Arial" panose="020B0604020202020204" pitchFamily="34" charset="0"/>
              <a:cs typeface="Arial" panose="020B0604020202020204" pitchFamily="34" charset="0"/>
            </a:endParaRPr>
          </a:p>
        </p:txBody>
      </p:sp>
      <p:sp>
        <p:nvSpPr>
          <p:cNvPr id="34819" name="Rectangle 3" descr="The image displays the title page of the NC Nurse Aide I Training Program Curriculum."/>
          <p:cNvSpPr>
            <a:spLocks noChangeArrowheads="1"/>
          </p:cNvSpPr>
          <p:nvPr/>
        </p:nvSpPr>
        <p:spPr bwMode="auto">
          <a:xfrm>
            <a:off x="0" y="1866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pic>
        <p:nvPicPr>
          <p:cNvPr id="34820" name="Picture 4" descr="sealcbb">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234" y="663199"/>
            <a:ext cx="1936750" cy="1981200"/>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p:cNvSpPr txBox="1">
            <a:spLocks noChangeArrowheads="1"/>
          </p:cNvSpPr>
          <p:nvPr/>
        </p:nvSpPr>
        <p:spPr bwMode="auto">
          <a:xfrm>
            <a:off x="2165498" y="5101983"/>
            <a:ext cx="6629400" cy="129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spcAft>
                <a:spcPts val="600"/>
              </a:spcAft>
            </a:pPr>
            <a:r>
              <a:rPr lang="en-US" altLang="en-US" sz="1800" dirty="0">
                <a:solidFill>
                  <a:schemeClr val="tx1"/>
                </a:solidFill>
                <a:latin typeface="Arial" panose="020B0604020202020204" pitchFamily="34" charset="0"/>
                <a:cs typeface="Arial" panose="020B0604020202020204" pitchFamily="34" charset="0"/>
              </a:rPr>
              <a:t>North Carolina Department of Health and Human Services</a:t>
            </a:r>
          </a:p>
          <a:p>
            <a:pPr algn="r">
              <a:spcBef>
                <a:spcPct val="0"/>
              </a:spcBef>
              <a:spcAft>
                <a:spcPts val="600"/>
              </a:spcAft>
            </a:pPr>
            <a:r>
              <a:rPr lang="en-US" altLang="en-US" sz="1800" dirty="0">
                <a:solidFill>
                  <a:schemeClr val="tx1"/>
                </a:solidFill>
                <a:latin typeface="Arial" panose="020B0604020202020204" pitchFamily="34" charset="0"/>
                <a:cs typeface="Arial" panose="020B0604020202020204" pitchFamily="34" charset="0"/>
              </a:rPr>
              <a:t>Division of Health Service Regulation</a:t>
            </a:r>
          </a:p>
          <a:p>
            <a:pPr algn="r">
              <a:lnSpc>
                <a:spcPct val="90000"/>
              </a:lnSpc>
              <a:spcBef>
                <a:spcPct val="0"/>
              </a:spcBef>
            </a:pPr>
            <a:r>
              <a:rPr lang="en-US" altLang="en-US" sz="1800" dirty="0">
                <a:solidFill>
                  <a:schemeClr val="tx1"/>
                </a:solidFill>
                <a:latin typeface="Arial" panose="020B0604020202020204" pitchFamily="34" charset="0"/>
                <a:cs typeface="Arial" panose="020B0604020202020204" pitchFamily="34" charset="0"/>
              </a:rPr>
              <a:t>Health Care Personnel Education </a:t>
            </a:r>
          </a:p>
          <a:p>
            <a:pPr algn="r">
              <a:lnSpc>
                <a:spcPct val="90000"/>
              </a:lnSpc>
              <a:spcBef>
                <a:spcPct val="0"/>
              </a:spcBef>
            </a:pPr>
            <a:r>
              <a:rPr lang="en-US" altLang="en-US" sz="1800" dirty="0">
                <a:solidFill>
                  <a:schemeClr val="tx1"/>
                </a:solidFill>
                <a:latin typeface="Arial" panose="020B0604020202020204" pitchFamily="34" charset="0"/>
                <a:cs typeface="Arial" panose="020B0604020202020204" pitchFamily="34" charset="0"/>
              </a:rPr>
              <a:t>and Credentialing Section</a:t>
            </a:r>
          </a:p>
        </p:txBody>
      </p:sp>
      <p:sp>
        <p:nvSpPr>
          <p:cNvPr id="34822" name="Text Box 6"/>
          <p:cNvSpPr txBox="1">
            <a:spLocks noChangeArrowheads="1"/>
          </p:cNvSpPr>
          <p:nvPr/>
        </p:nvSpPr>
        <p:spPr bwMode="auto">
          <a:xfrm>
            <a:off x="3312543" y="402571"/>
            <a:ext cx="5623496" cy="1323439"/>
          </a:xfrm>
          <a:prstGeom prst="rect">
            <a:avLst/>
          </a:prstGeom>
          <a:noFill/>
          <a:ln w="12700" algn="ctr">
            <a:solidFill>
              <a:srgbClr val="6666FF"/>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0066FF"/>
                </a:solidFill>
                <a:latin typeface="Arial" panose="020B0604020202020204" pitchFamily="34" charset="0"/>
                <a:cs typeface="Arial" panose="020B0604020202020204" pitchFamily="34" charset="0"/>
              </a:rPr>
              <a:t>The North Carolina State-approved Nurse Aide I Training Program Curriculum is located at: </a:t>
            </a:r>
            <a:r>
              <a:rPr lang="en-US" sz="2000" dirty="0">
                <a:latin typeface="Arial" panose="020B0604020202020204" pitchFamily="34" charset="0"/>
                <a:cs typeface="Arial" panose="020B0604020202020204" pitchFamily="34" charset="0"/>
                <a:hlinkClick r:id="rId7"/>
              </a:rPr>
              <a:t>NC DHSR HCPEC: State-Approved Nurse Aide I Curriculum</a:t>
            </a:r>
            <a:endParaRPr lang="en-US" altLang="en-US" sz="2000" dirty="0">
              <a:solidFill>
                <a:srgbClr val="0066FF"/>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2F86115-6A31-46D4-95D2-9B7E24C2674E}"/>
              </a:ext>
            </a:extLst>
          </p:cNvPr>
          <p:cNvSpPr>
            <a:spLocks noGrp="1"/>
          </p:cNvSpPr>
          <p:nvPr>
            <p:ph type="sldNum" sz="quarter" idx="12"/>
          </p:nvPr>
        </p:nvSpPr>
        <p:spPr>
          <a:xfrm>
            <a:off x="6597435" y="6527798"/>
            <a:ext cx="2057400" cy="228602"/>
          </a:xfrm>
        </p:spPr>
        <p:txBody>
          <a:bodyPr/>
          <a:lstStyle/>
          <a:p>
            <a:fld id="{F11DD456-C6FA-4384-90A5-5E0A728F4FAA}" type="slidenum">
              <a:rPr lang="en-US" altLang="en-US" smtClean="0"/>
              <a:pPr/>
              <a:t>11</a:t>
            </a:fld>
            <a:endParaRPr lang="en-US" altLang="en-US" dirty="0"/>
          </a:p>
        </p:txBody>
      </p:sp>
      <p:sp>
        <p:nvSpPr>
          <p:cNvPr id="8" name="TextBox 7">
            <a:extLst>
              <a:ext uri="{FF2B5EF4-FFF2-40B4-BE49-F238E27FC236}">
                <a16:creationId xmlns:a16="http://schemas.microsoft.com/office/drawing/2014/main" id="{3FF77C80-BD72-430E-87CD-135504572BA4}"/>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6" name="Audio 5">
            <a:hlinkClick r:id="" action="ppaction://media"/>
            <a:extLst>
              <a:ext uri="{FF2B5EF4-FFF2-40B4-BE49-F238E27FC236}">
                <a16:creationId xmlns:a16="http://schemas.microsoft.com/office/drawing/2014/main" id="{DF607F5D-C119-4D65-AE83-E45D423FDB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9276"/>
    </mc:Choice>
    <mc:Fallback xmlns="">
      <p:transition advTm="3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155370"/>
            <a:ext cx="8229600" cy="1007230"/>
          </a:xfrm>
        </p:spPr>
        <p:txBody>
          <a:bodyPr>
            <a:normAutofit/>
          </a:bodyPr>
          <a:lstStyle/>
          <a:p>
            <a:pPr algn="ctr"/>
            <a:r>
              <a:rPr lang="en-US" altLang="en-US" sz="3200" b="1" dirty="0">
                <a:latin typeface="Arial" panose="020B0604020202020204" pitchFamily="34" charset="0"/>
                <a:cs typeface="Arial" panose="020B0604020202020204" pitchFamily="34" charset="0"/>
              </a:rPr>
              <a:t>State-Approved NAI Curriculum</a:t>
            </a:r>
          </a:p>
        </p:txBody>
      </p:sp>
      <p:sp>
        <p:nvSpPr>
          <p:cNvPr id="65539" name="Rectangle 3"/>
          <p:cNvSpPr>
            <a:spLocks noGrp="1" noChangeArrowheads="1"/>
          </p:cNvSpPr>
          <p:nvPr>
            <p:ph idx="1"/>
          </p:nvPr>
        </p:nvSpPr>
        <p:spPr>
          <a:xfrm>
            <a:off x="307891" y="1007045"/>
            <a:ext cx="4759792" cy="5116831"/>
          </a:xfrm>
        </p:spPr>
        <p:txBody>
          <a:bodyPr/>
          <a:lstStyle/>
          <a:p>
            <a:pPr>
              <a:lnSpc>
                <a:spcPct val="90000"/>
              </a:lnSpc>
              <a:spcBef>
                <a:spcPct val="40000"/>
              </a:spcBef>
            </a:pPr>
            <a:r>
              <a:rPr lang="en-US" altLang="en-US" sz="2600" dirty="0">
                <a:latin typeface="Arial" panose="020B0604020202020204" pitchFamily="34" charset="0"/>
                <a:cs typeface="Arial" panose="020B0604020202020204" pitchFamily="34" charset="0"/>
              </a:rPr>
              <a:t>Training requirements &amp; directions for use in Preface</a:t>
            </a:r>
          </a:p>
          <a:p>
            <a:pPr>
              <a:lnSpc>
                <a:spcPct val="90000"/>
              </a:lnSpc>
              <a:spcBef>
                <a:spcPct val="40000"/>
              </a:spcBef>
            </a:pPr>
            <a:r>
              <a:rPr lang="en-US" altLang="en-US" sz="2600" dirty="0">
                <a:latin typeface="Arial" panose="020B0604020202020204" pitchFamily="34" charset="0"/>
                <a:cs typeface="Arial" panose="020B0604020202020204" pitchFamily="34" charset="0"/>
              </a:rPr>
              <a:t>Curriculum presented in Modules AA – W and Z                </a:t>
            </a:r>
          </a:p>
          <a:p>
            <a:pPr>
              <a:lnSpc>
                <a:spcPct val="90000"/>
              </a:lnSpc>
              <a:spcBef>
                <a:spcPct val="40000"/>
              </a:spcBef>
            </a:pPr>
            <a:r>
              <a:rPr lang="en-US" altLang="en-US" sz="2600" dirty="0">
                <a:latin typeface="Arial" panose="020B0604020202020204" pitchFamily="34" charset="0"/>
                <a:cs typeface="Arial" panose="020B0604020202020204" pitchFamily="34" charset="0"/>
              </a:rPr>
              <a:t>Curriculum pages include objectives, content, resource materials/teaching tips/activities/notes</a:t>
            </a:r>
          </a:p>
          <a:p>
            <a:pPr>
              <a:lnSpc>
                <a:spcPct val="90000"/>
              </a:lnSpc>
              <a:spcBef>
                <a:spcPct val="40000"/>
              </a:spcBef>
            </a:pPr>
            <a:r>
              <a:rPr lang="en-US" altLang="en-US" sz="2600" dirty="0">
                <a:latin typeface="Arial" panose="020B0604020202020204" pitchFamily="34" charset="0"/>
                <a:cs typeface="Arial" panose="020B0604020202020204" pitchFamily="34" charset="0"/>
              </a:rPr>
              <a:t>Appendix A Instructional Objectives &amp; Performance Checklist Summary</a:t>
            </a:r>
          </a:p>
          <a:p>
            <a:pPr>
              <a:lnSpc>
                <a:spcPct val="90000"/>
              </a:lnSpc>
              <a:spcBef>
                <a:spcPct val="40000"/>
              </a:spcBef>
            </a:pPr>
            <a:r>
              <a:rPr lang="en-US" altLang="en-US" sz="2600" dirty="0">
                <a:latin typeface="Arial" panose="020B0604020202020204" pitchFamily="34" charset="0"/>
                <a:cs typeface="Arial" panose="020B0604020202020204" pitchFamily="34" charset="0"/>
              </a:rPr>
              <a:t>Threads of Care</a:t>
            </a:r>
          </a:p>
        </p:txBody>
      </p:sp>
      <p:pic>
        <p:nvPicPr>
          <p:cNvPr id="2" name="Picture 1" descr="This is an image of the North Carolina flag flowing in the wind.">
            <a:extLst>
              <a:ext uri="{FF2B5EF4-FFF2-40B4-BE49-F238E27FC236}">
                <a16:creationId xmlns:a16="http://schemas.microsoft.com/office/drawing/2014/main" id="{0C7210C8-F3BC-49FD-9002-5B1C10849019}"/>
              </a:ext>
            </a:extLst>
          </p:cNvPr>
          <p:cNvPicPr>
            <a:picLocks noChangeAspect="1"/>
          </p:cNvPicPr>
          <p:nvPr/>
        </p:nvPicPr>
        <p:blipFill>
          <a:blip r:embed="rId5"/>
          <a:stretch>
            <a:fillRect/>
          </a:stretch>
        </p:blipFill>
        <p:spPr>
          <a:xfrm>
            <a:off x="5324509" y="2617634"/>
            <a:ext cx="3511600" cy="2633700"/>
          </a:xfrm>
          <a:prstGeom prst="rect">
            <a:avLst/>
          </a:prstGeom>
        </p:spPr>
      </p:pic>
      <p:sp>
        <p:nvSpPr>
          <p:cNvPr id="3" name="Slide Number Placeholder 2">
            <a:extLst>
              <a:ext uri="{FF2B5EF4-FFF2-40B4-BE49-F238E27FC236}">
                <a16:creationId xmlns:a16="http://schemas.microsoft.com/office/drawing/2014/main" id="{F5AFC821-233D-4EF5-9F58-E4D10EE980A5}"/>
              </a:ext>
            </a:extLst>
          </p:cNvPr>
          <p:cNvSpPr>
            <a:spLocks noGrp="1"/>
          </p:cNvSpPr>
          <p:nvPr>
            <p:ph type="sldNum" sz="quarter" idx="12"/>
          </p:nvPr>
        </p:nvSpPr>
        <p:spPr>
          <a:xfrm>
            <a:off x="6629400" y="6461124"/>
            <a:ext cx="2057400" cy="295276"/>
          </a:xfrm>
        </p:spPr>
        <p:txBody>
          <a:bodyPr/>
          <a:lstStyle/>
          <a:p>
            <a:fld id="{577E7E40-45CD-47BB-8DF2-7B0438CFCDF3}" type="slidenum">
              <a:rPr lang="en-US" altLang="en-US" smtClean="0"/>
              <a:pPr/>
              <a:t>12</a:t>
            </a:fld>
            <a:endParaRPr lang="en-US" altLang="en-US" dirty="0"/>
          </a:p>
        </p:txBody>
      </p:sp>
      <p:sp>
        <p:nvSpPr>
          <p:cNvPr id="6" name="TextBox 5">
            <a:extLst>
              <a:ext uri="{FF2B5EF4-FFF2-40B4-BE49-F238E27FC236}">
                <a16:creationId xmlns:a16="http://schemas.microsoft.com/office/drawing/2014/main" id="{93E6EDB2-2598-4447-97A5-EB06939E2F70}"/>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5" name="Audio 4">
            <a:hlinkClick r:id="" action="ppaction://media"/>
            <a:extLst>
              <a:ext uri="{FF2B5EF4-FFF2-40B4-BE49-F238E27FC236}">
                <a16:creationId xmlns:a16="http://schemas.microsoft.com/office/drawing/2014/main" id="{510544A7-4167-463A-A098-B48CD8D30F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4693"/>
    </mc:Choice>
    <mc:Fallback xmlns="">
      <p:transition advTm="10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A0494A-7BE1-4357-A2BD-4E9731C463E1}"/>
              </a:ext>
            </a:extLst>
          </p:cNvPr>
          <p:cNvSpPr/>
          <p:nvPr/>
        </p:nvSpPr>
        <p:spPr>
          <a:xfrm>
            <a:off x="335386" y="927464"/>
            <a:ext cx="4102566" cy="32166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Demographics page </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Statement of understanding</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Philosophy &amp; program objectives</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Class schedule </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Supplemental teaching methodologies/instructional resources in place (&amp; less than 5yrs old)</a:t>
            </a:r>
          </a:p>
        </p:txBody>
      </p:sp>
      <p:sp>
        <p:nvSpPr>
          <p:cNvPr id="5" name="Rectangle 4">
            <a:extLst>
              <a:ext uri="{FF2B5EF4-FFF2-40B4-BE49-F238E27FC236}">
                <a16:creationId xmlns:a16="http://schemas.microsoft.com/office/drawing/2014/main" id="{1E2DF463-B143-4631-A0F1-0F07229AD3BA}"/>
              </a:ext>
            </a:extLst>
          </p:cNvPr>
          <p:cNvSpPr/>
          <p:nvPr/>
        </p:nvSpPr>
        <p:spPr>
          <a:xfrm>
            <a:off x="4572000" y="2599509"/>
            <a:ext cx="4362450" cy="38009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List of equipment, materials, supplies (using DHSR Basic Equipment &amp; Supply List)</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Classroom, laboratory, clinical sites, total hours &amp; content</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Faculty applications (meets requirements) &amp; DHSR-approved list of faculty</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Faculty orientation &amp; annual in-service processes</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Set of policy statements</a:t>
            </a:r>
          </a:p>
        </p:txBody>
      </p:sp>
      <p:sp>
        <p:nvSpPr>
          <p:cNvPr id="6" name="Title 5">
            <a:extLst>
              <a:ext uri="{FF2B5EF4-FFF2-40B4-BE49-F238E27FC236}">
                <a16:creationId xmlns:a16="http://schemas.microsoft.com/office/drawing/2014/main" id="{6FBFD536-2F8A-4925-BCB7-46C1660491A9}"/>
              </a:ext>
            </a:extLst>
          </p:cNvPr>
          <p:cNvSpPr>
            <a:spLocks noGrp="1"/>
          </p:cNvSpPr>
          <p:nvPr>
            <p:ph type="title"/>
          </p:nvPr>
        </p:nvSpPr>
        <p:spPr>
          <a:xfrm>
            <a:off x="-15875" y="230188"/>
            <a:ext cx="9175750" cy="697276"/>
          </a:xfrm>
        </p:spPr>
        <p:txBody>
          <a:bodyPr>
            <a:normAutofit/>
          </a:bodyPr>
          <a:lstStyle/>
          <a:p>
            <a:pPr algn="ctr"/>
            <a:r>
              <a:rPr lang="en-US" sz="3200" b="1" dirty="0">
                <a:latin typeface="Arial" panose="020B0604020202020204" pitchFamily="34" charset="0"/>
                <a:cs typeface="Arial" panose="020B0604020202020204" pitchFamily="34" charset="0"/>
              </a:rPr>
              <a:t>DHSR-Approved NA I Program Application</a:t>
            </a:r>
          </a:p>
        </p:txBody>
      </p:sp>
      <p:grpSp>
        <p:nvGrpSpPr>
          <p:cNvPr id="8" name="Group 7" descr="There are images shown of a gradebook, evaluation form on a clipboard, and a course schedule.">
            <a:extLst>
              <a:ext uri="{FF2B5EF4-FFF2-40B4-BE49-F238E27FC236}">
                <a16:creationId xmlns:a16="http://schemas.microsoft.com/office/drawing/2014/main" id="{50B2CCAE-EF3F-45B8-A672-B478C64C09EE}"/>
              </a:ext>
            </a:extLst>
          </p:cNvPr>
          <p:cNvGrpSpPr/>
          <p:nvPr/>
        </p:nvGrpSpPr>
        <p:grpSpPr>
          <a:xfrm>
            <a:off x="335386" y="927464"/>
            <a:ext cx="7072104" cy="5261304"/>
            <a:chOff x="719675" y="893496"/>
            <a:chExt cx="7072104" cy="4770395"/>
          </a:xfrm>
        </p:grpSpPr>
        <p:pic>
          <p:nvPicPr>
            <p:cNvPr id="9" name="Picture 8">
              <a:extLst>
                <a:ext uri="{FF2B5EF4-FFF2-40B4-BE49-F238E27FC236}">
                  <a16:creationId xmlns:a16="http://schemas.microsoft.com/office/drawing/2014/main" id="{3D81EB86-3E77-44B0-A584-7585CD09B4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4576" y="3874968"/>
              <a:ext cx="1329793" cy="1066601"/>
            </a:xfrm>
            <a:prstGeom prst="rect">
              <a:avLst/>
            </a:prstGeom>
          </p:spPr>
        </p:pic>
        <p:pic>
          <p:nvPicPr>
            <p:cNvPr id="10" name="Picture 9">
              <a:extLst>
                <a:ext uri="{FF2B5EF4-FFF2-40B4-BE49-F238E27FC236}">
                  <a16:creationId xmlns:a16="http://schemas.microsoft.com/office/drawing/2014/main" id="{4FAF29F9-7356-4219-A32B-BD90FF7B81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3248" y="893496"/>
              <a:ext cx="1308531" cy="1363135"/>
            </a:xfrm>
            <a:prstGeom prst="rect">
              <a:avLst/>
            </a:prstGeom>
          </p:spPr>
        </p:pic>
        <p:pic>
          <p:nvPicPr>
            <p:cNvPr id="11" name="Picture 10">
              <a:extLst>
                <a:ext uri="{FF2B5EF4-FFF2-40B4-BE49-F238E27FC236}">
                  <a16:creationId xmlns:a16="http://schemas.microsoft.com/office/drawing/2014/main" id="{1780518A-7A8A-4AF0-8F15-60785E95D1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675" y="4367298"/>
              <a:ext cx="1596200" cy="1296593"/>
            </a:xfrm>
            <a:prstGeom prst="rect">
              <a:avLst/>
            </a:prstGeom>
          </p:spPr>
        </p:pic>
      </p:grpSp>
      <p:sp>
        <p:nvSpPr>
          <p:cNvPr id="2" name="Slide Number Placeholder 1">
            <a:extLst>
              <a:ext uri="{FF2B5EF4-FFF2-40B4-BE49-F238E27FC236}">
                <a16:creationId xmlns:a16="http://schemas.microsoft.com/office/drawing/2014/main" id="{973ECEA4-F6CE-4B13-9F07-4DE6915A55C5}"/>
              </a:ext>
            </a:extLst>
          </p:cNvPr>
          <p:cNvSpPr>
            <a:spLocks noGrp="1"/>
          </p:cNvSpPr>
          <p:nvPr>
            <p:ph type="sldNum" sz="quarter" idx="12"/>
          </p:nvPr>
        </p:nvSpPr>
        <p:spPr>
          <a:xfrm>
            <a:off x="6597435" y="6471025"/>
            <a:ext cx="2057400" cy="295276"/>
          </a:xfrm>
        </p:spPr>
        <p:txBody>
          <a:bodyPr/>
          <a:lstStyle/>
          <a:p>
            <a:fld id="{577E7E40-45CD-47BB-8DF2-7B0438CFCDF3}" type="slidenum">
              <a:rPr lang="en-US" altLang="en-US" smtClean="0"/>
              <a:pPr/>
              <a:t>13</a:t>
            </a:fld>
            <a:endParaRPr lang="en-US" altLang="en-US" dirty="0"/>
          </a:p>
        </p:txBody>
      </p:sp>
      <p:sp>
        <p:nvSpPr>
          <p:cNvPr id="12" name="TextBox 11">
            <a:extLst>
              <a:ext uri="{FF2B5EF4-FFF2-40B4-BE49-F238E27FC236}">
                <a16:creationId xmlns:a16="http://schemas.microsoft.com/office/drawing/2014/main" id="{E0B3641B-7462-4B35-934B-365E559905B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5" name="Audio 14">
            <a:hlinkClick r:id="" action="ppaction://media"/>
            <a:extLst>
              <a:ext uri="{FF2B5EF4-FFF2-40B4-BE49-F238E27FC236}">
                <a16:creationId xmlns:a16="http://schemas.microsoft.com/office/drawing/2014/main" id="{BDC7DBB7-014C-4FCD-8999-8BF2C4BA55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5011"/>
    </mc:Choice>
    <mc:Fallback xmlns="">
      <p:transition advTm="4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11016" y="353545"/>
            <a:ext cx="8721968" cy="1143000"/>
          </a:xfrm>
        </p:spPr>
        <p:txBody>
          <a:bodyPr>
            <a:normAutofit/>
          </a:bodyPr>
          <a:lstStyle/>
          <a:p>
            <a:pPr algn="ctr"/>
            <a:r>
              <a:rPr lang="en-US" altLang="en-US" sz="3200" b="1" dirty="0">
                <a:latin typeface="Arial" panose="020B0604020202020204" pitchFamily="34" charset="0"/>
                <a:cs typeface="Arial" panose="020B0604020202020204" pitchFamily="34" charset="0"/>
              </a:rPr>
              <a:t>Instructor Student Ratios</a:t>
            </a:r>
          </a:p>
        </p:txBody>
      </p:sp>
      <p:sp>
        <p:nvSpPr>
          <p:cNvPr id="109651" name="Text Box 83"/>
          <p:cNvSpPr txBox="1">
            <a:spLocks noChangeArrowheads="1"/>
          </p:cNvSpPr>
          <p:nvPr/>
        </p:nvSpPr>
        <p:spPr bwMode="auto">
          <a:xfrm>
            <a:off x="211016" y="1496545"/>
            <a:ext cx="8721968" cy="2708434"/>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000" dirty="0">
                <a:solidFill>
                  <a:srgbClr val="0033CC"/>
                </a:solidFill>
                <a:latin typeface="Arial" panose="020B0604020202020204" pitchFamily="34" charset="0"/>
                <a:cs typeface="Arial" panose="020B0604020202020204" pitchFamily="34" charset="0"/>
              </a:rPr>
              <a:t>      </a:t>
            </a:r>
            <a:r>
              <a:rPr lang="en-US" altLang="en-US" sz="3000" dirty="0">
                <a:latin typeface="Arial" panose="020B0604020202020204" pitchFamily="34" charset="0"/>
                <a:cs typeface="Arial" panose="020B0604020202020204" pitchFamily="34" charset="0"/>
              </a:rPr>
              <a:t>Classroom __  instructor(s): __ student</a:t>
            </a:r>
          </a:p>
          <a:p>
            <a:pPr algn="ctr">
              <a:tabLst>
                <a:tab pos="120650" algn="l"/>
              </a:tabLst>
            </a:pPr>
            <a:r>
              <a:rPr lang="en-US" altLang="en-US" sz="3000" dirty="0">
                <a:latin typeface="Arial" panose="020B0604020202020204" pitchFamily="34" charset="0"/>
                <a:cs typeface="Arial" panose="020B0604020202020204" pitchFamily="34" charset="0"/>
              </a:rPr>
              <a:t>Laboratory __  instructor(s): __ students</a:t>
            </a:r>
          </a:p>
          <a:p>
            <a:pPr algn="ctr">
              <a:tabLst>
                <a:tab pos="577850" algn="l"/>
              </a:tabLst>
            </a:pPr>
            <a:r>
              <a:rPr lang="en-US" altLang="en-US" sz="3000" dirty="0">
                <a:latin typeface="Arial" panose="020B0604020202020204" pitchFamily="34" charset="0"/>
                <a:cs typeface="Arial" panose="020B0604020202020204" pitchFamily="34" charset="0"/>
              </a:rPr>
              <a:t>Clinical _____  instructor(s): __ students</a:t>
            </a:r>
          </a:p>
          <a:p>
            <a:pPr algn="ctr">
              <a:tabLst>
                <a:tab pos="577850" algn="l"/>
              </a:tabLst>
            </a:pPr>
            <a:endParaRPr lang="en-US" altLang="en-US" sz="3000" dirty="0">
              <a:latin typeface="Arial" panose="020B0604020202020204" pitchFamily="34" charset="0"/>
              <a:cs typeface="Arial" panose="020B0604020202020204" pitchFamily="34" charset="0"/>
            </a:endParaRPr>
          </a:p>
          <a:p>
            <a:pPr algn="ctr">
              <a:tabLst>
                <a:tab pos="577850" algn="l"/>
              </a:tabLst>
            </a:pPr>
            <a:r>
              <a:rPr lang="en-US" altLang="en-US" sz="3000" dirty="0">
                <a:latin typeface="Arial" panose="020B0604020202020204" pitchFamily="34" charset="0"/>
                <a:cs typeface="Arial" panose="020B0604020202020204" pitchFamily="34" charset="0"/>
              </a:rPr>
              <a:t>(Maximum of 1:10 in clinical setting)</a:t>
            </a:r>
          </a:p>
          <a:p>
            <a:endParaRPr lang="en-US" altLang="en-US" sz="2000" dirty="0">
              <a:solidFill>
                <a:srgbClr val="FFFFCC"/>
              </a:solidFill>
            </a:endParaRPr>
          </a:p>
        </p:txBody>
      </p:sp>
      <p:pic>
        <p:nvPicPr>
          <p:cNvPr id="4" name="Picture 3" descr="This image displays individuals grouped together as an example of a class and instructor. "/>
          <p:cNvPicPr>
            <a:picLocks noChangeAspect="1"/>
          </p:cNvPicPr>
          <p:nvPr/>
        </p:nvPicPr>
        <p:blipFill rotWithShape="1">
          <a:blip r:embed="rId5" cstate="print">
            <a:extLst>
              <a:ext uri="{28A0092B-C50C-407E-A947-70E740481C1C}">
                <a14:useLocalDpi xmlns:a14="http://schemas.microsoft.com/office/drawing/2010/main" val="0"/>
              </a:ext>
            </a:extLst>
          </a:blip>
          <a:srcRect l="500" t="10235" r="1" b="61545"/>
          <a:stretch/>
        </p:blipFill>
        <p:spPr>
          <a:xfrm>
            <a:off x="0" y="4358868"/>
            <a:ext cx="9144000" cy="1886358"/>
          </a:xfrm>
          <a:prstGeom prst="rect">
            <a:avLst/>
          </a:prstGeom>
          <a:ln>
            <a:solidFill>
              <a:schemeClr val="tx1"/>
            </a:solidFill>
          </a:ln>
        </p:spPr>
      </p:pic>
      <p:sp>
        <p:nvSpPr>
          <p:cNvPr id="2" name="Slide Number Placeholder 1">
            <a:extLst>
              <a:ext uri="{FF2B5EF4-FFF2-40B4-BE49-F238E27FC236}">
                <a16:creationId xmlns:a16="http://schemas.microsoft.com/office/drawing/2014/main" id="{12CB7BB8-9650-4C43-9C17-D6828DF8EDFB}"/>
              </a:ext>
            </a:extLst>
          </p:cNvPr>
          <p:cNvSpPr>
            <a:spLocks noGrp="1"/>
          </p:cNvSpPr>
          <p:nvPr>
            <p:ph type="sldNum" sz="quarter" idx="12"/>
          </p:nvPr>
        </p:nvSpPr>
        <p:spPr>
          <a:xfrm>
            <a:off x="6529137" y="6379775"/>
            <a:ext cx="2133600" cy="476250"/>
          </a:xfrm>
        </p:spPr>
        <p:txBody>
          <a:bodyPr/>
          <a:lstStyle/>
          <a:p>
            <a:fld id="{CA5248A6-CB80-4DEE-90F7-7C1268A59A58}" type="slidenum">
              <a:rPr lang="en-US" altLang="en-US" smtClean="0"/>
              <a:pPr/>
              <a:t>14</a:t>
            </a:fld>
            <a:endParaRPr lang="en-US" altLang="en-US" dirty="0"/>
          </a:p>
        </p:txBody>
      </p:sp>
      <p:sp>
        <p:nvSpPr>
          <p:cNvPr id="6" name="TextBox 5">
            <a:extLst>
              <a:ext uri="{FF2B5EF4-FFF2-40B4-BE49-F238E27FC236}">
                <a16:creationId xmlns:a16="http://schemas.microsoft.com/office/drawing/2014/main" id="{4A230CF6-9BCC-4DAB-9C1E-36244F697FF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3" name="Audio 2">
            <a:hlinkClick r:id="" action="ppaction://media"/>
            <a:extLst>
              <a:ext uri="{FF2B5EF4-FFF2-40B4-BE49-F238E27FC236}">
                <a16:creationId xmlns:a16="http://schemas.microsoft.com/office/drawing/2014/main" id="{C9380412-8F68-465D-A2B0-6A3362432A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4363"/>
    </mc:Choice>
    <mc:Fallback xmlns="">
      <p:transition advTm="1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01E-2F33-4D33-A556-44ED706DA949}"/>
              </a:ext>
            </a:extLst>
          </p:cNvPr>
          <p:cNvSpPr>
            <a:spLocks noGrp="1"/>
          </p:cNvSpPr>
          <p:nvPr>
            <p:ph type="title"/>
          </p:nvPr>
        </p:nvSpPr>
        <p:spPr>
          <a:xfrm>
            <a:off x="3724072" y="1"/>
            <a:ext cx="4939868" cy="1018902"/>
          </a:xfrm>
        </p:spPr>
        <p:txBody>
          <a:bodyPr>
            <a:normAutofit fontScale="90000"/>
          </a:bodyPr>
          <a:lstStyle/>
          <a:p>
            <a:pPr algn="ctr">
              <a:lnSpc>
                <a:spcPct val="90000"/>
              </a:lnSpc>
            </a:pPr>
            <a:br>
              <a:rPr lang="en-US" altLang="en-US" sz="3600" b="1" dirty="0"/>
            </a:br>
            <a:r>
              <a:rPr lang="en-US" altLang="en-US" sz="3600" b="1" dirty="0">
                <a:latin typeface="Arial" panose="020B0604020202020204" pitchFamily="34" charset="0"/>
                <a:cs typeface="Arial" panose="020B0604020202020204" pitchFamily="34" charset="0"/>
              </a:rPr>
              <a:t>Class Schedule</a:t>
            </a:r>
            <a:br>
              <a:rPr lang="en-US" altLang="en-US" sz="4000" dirty="0"/>
            </a:br>
            <a:endParaRPr lang="en-US" sz="3600" dirty="0"/>
          </a:p>
        </p:txBody>
      </p:sp>
      <p:sp>
        <p:nvSpPr>
          <p:cNvPr id="3" name="Content Placeholder 2">
            <a:extLst>
              <a:ext uri="{FF2B5EF4-FFF2-40B4-BE49-F238E27FC236}">
                <a16:creationId xmlns:a16="http://schemas.microsoft.com/office/drawing/2014/main" id="{2D82A6B5-12C9-4EB1-94EC-B5BEF785251D}"/>
              </a:ext>
            </a:extLst>
          </p:cNvPr>
          <p:cNvSpPr>
            <a:spLocks noGrp="1"/>
          </p:cNvSpPr>
          <p:nvPr>
            <p:ph idx="1"/>
          </p:nvPr>
        </p:nvSpPr>
        <p:spPr>
          <a:xfrm>
            <a:off x="3357154" y="849086"/>
            <a:ext cx="5643155" cy="5370741"/>
          </a:xfrm>
        </p:spPr>
        <p:txBody>
          <a:bodyPr>
            <a:normAutofit fontScale="92500" lnSpcReduction="10000"/>
          </a:bodyPr>
          <a:lstStyle/>
          <a:p>
            <a:pPr defTabSz="282575">
              <a:lnSpc>
                <a:spcPct val="90000"/>
              </a:lnSpc>
              <a:spcBef>
                <a:spcPct val="50000"/>
              </a:spcBef>
            </a:pPr>
            <a:r>
              <a:rPr lang="en-US" altLang="en-US" sz="2400" dirty="0">
                <a:latin typeface="Arial" panose="020B0604020202020204" pitchFamily="34" charset="0"/>
                <a:cs typeface="Arial" panose="020B0604020202020204" pitchFamily="34" charset="0"/>
              </a:rPr>
              <a:t>Includes each State curriculum module letter, module name, skill name, and skill number with corresponding class hours, lab hours &amp; clinical hours to guide the learning process</a:t>
            </a:r>
          </a:p>
          <a:p>
            <a:pPr defTabSz="282575">
              <a:lnSpc>
                <a:spcPct val="90000"/>
              </a:lnSpc>
              <a:spcBef>
                <a:spcPct val="50000"/>
              </a:spcBef>
            </a:pPr>
            <a:r>
              <a:rPr lang="en-US" altLang="en-US" sz="2400" dirty="0">
                <a:solidFill>
                  <a:schemeClr val="accent1">
                    <a:lumMod val="75000"/>
                  </a:schemeClr>
                </a:solidFill>
                <a:latin typeface="Arial" panose="020B0604020202020204" pitchFamily="34" charset="0"/>
                <a:cs typeface="Arial" panose="020B0604020202020204" pitchFamily="34" charset="0"/>
              </a:rPr>
              <a:t>Assures students under direct RN supervision DHSR approved</a:t>
            </a:r>
          </a:p>
          <a:p>
            <a:pPr lvl="0"/>
            <a:r>
              <a:rPr lang="en-US" sz="2400" dirty="0">
                <a:latin typeface="Arial" panose="020B0604020202020204" pitchFamily="34" charset="0"/>
                <a:cs typeface="Arial" panose="020B0604020202020204" pitchFamily="34" charset="0"/>
              </a:rPr>
              <a:t>The hours for class, lab, clinical and total hours on the schedule must correspond to the hours on the approved application</a:t>
            </a:r>
          </a:p>
          <a:p>
            <a:pPr>
              <a:lnSpc>
                <a:spcPct val="90000"/>
              </a:lnSpc>
            </a:pPr>
            <a:r>
              <a:rPr lang="en-US" altLang="en-US" sz="2400" dirty="0">
                <a:solidFill>
                  <a:schemeClr val="accent1">
                    <a:lumMod val="75000"/>
                  </a:schemeClr>
                </a:solidFill>
                <a:latin typeface="Arial" panose="020B0604020202020204" pitchFamily="34" charset="0"/>
                <a:cs typeface="Arial" panose="020B0604020202020204" pitchFamily="34" charset="0"/>
              </a:rPr>
              <a:t>One class hour equals sixty minutes of instruction</a:t>
            </a:r>
          </a:p>
          <a:p>
            <a:pPr>
              <a:lnSpc>
                <a:spcPct val="90000"/>
              </a:lnSpc>
            </a:pPr>
            <a:r>
              <a:rPr lang="en-US" altLang="en-US" sz="2400" dirty="0">
                <a:latin typeface="Arial" panose="020B0604020202020204" pitchFamily="34" charset="0"/>
                <a:cs typeface="Arial" panose="020B0604020202020204" pitchFamily="34" charset="0"/>
              </a:rPr>
              <a:t>Class schedule and the corresponding class roster and attendance record will be maintained in a class file for each course</a:t>
            </a:r>
          </a:p>
          <a:p>
            <a:pPr>
              <a:lnSpc>
                <a:spcPct val="90000"/>
              </a:lnSpc>
            </a:pPr>
            <a:r>
              <a:rPr lang="en-US" altLang="en-US" sz="2400" dirty="0">
                <a:solidFill>
                  <a:schemeClr val="accent1">
                    <a:lumMod val="75000"/>
                  </a:schemeClr>
                </a:solidFill>
                <a:latin typeface="Arial" panose="020B0604020202020204" pitchFamily="34" charset="0"/>
                <a:cs typeface="Arial" panose="020B0604020202020204" pitchFamily="34" charset="0"/>
              </a:rPr>
              <a:t>Class schedules shall be available to the state for review upon request</a:t>
            </a:r>
          </a:p>
        </p:txBody>
      </p:sp>
      <p:pic>
        <p:nvPicPr>
          <p:cNvPr id="6" name="Picture 5" descr="A nurse is standing writing on a document on a clipboard.  She is wearing pink scrubs.">
            <a:extLst>
              <a:ext uri="{FF2B5EF4-FFF2-40B4-BE49-F238E27FC236}">
                <a16:creationId xmlns:a16="http://schemas.microsoft.com/office/drawing/2014/main" id="{3D3E9A80-0D3B-4AD3-94EC-E34326D37D50}"/>
              </a:ext>
            </a:extLst>
          </p:cNvPr>
          <p:cNvPicPr>
            <a:picLocks noChangeAspect="1"/>
          </p:cNvPicPr>
          <p:nvPr/>
        </p:nvPicPr>
        <p:blipFill rotWithShape="1">
          <a:blip r:embed="rId5"/>
          <a:srcRect r="-2" b="22575"/>
          <a:stretch/>
        </p:blipFill>
        <p:spPr>
          <a:xfrm>
            <a:off x="20" y="10"/>
            <a:ext cx="3476673" cy="6857990"/>
          </a:xfrm>
          <a:prstGeom prst="rect">
            <a:avLst/>
          </a:prstGeom>
          <a:effectLst/>
        </p:spPr>
      </p:pic>
      <p:sp>
        <p:nvSpPr>
          <p:cNvPr id="4" name="Slide Number Placeholder 3">
            <a:extLst>
              <a:ext uri="{FF2B5EF4-FFF2-40B4-BE49-F238E27FC236}">
                <a16:creationId xmlns:a16="http://schemas.microsoft.com/office/drawing/2014/main" id="{17987266-6B1A-45FA-8BFF-A938EF169EEE}"/>
              </a:ext>
            </a:extLst>
          </p:cNvPr>
          <p:cNvSpPr>
            <a:spLocks noGrp="1"/>
          </p:cNvSpPr>
          <p:nvPr>
            <p:ph type="sldNum" sz="quarter" idx="12"/>
          </p:nvPr>
        </p:nvSpPr>
        <p:spPr>
          <a:xfrm>
            <a:off x="6606540" y="6437686"/>
            <a:ext cx="2057400" cy="295276"/>
          </a:xfrm>
        </p:spPr>
        <p:txBody>
          <a:bodyPr/>
          <a:lstStyle/>
          <a:p>
            <a:fld id="{577E7E40-45CD-47BB-8DF2-7B0438CFCDF3}" type="slidenum">
              <a:rPr lang="en-US" altLang="en-US" smtClean="0"/>
              <a:pPr/>
              <a:t>15</a:t>
            </a:fld>
            <a:endParaRPr lang="en-US" altLang="en-US" dirty="0"/>
          </a:p>
        </p:txBody>
      </p:sp>
      <p:sp>
        <p:nvSpPr>
          <p:cNvPr id="7" name="TextBox 6">
            <a:extLst>
              <a:ext uri="{FF2B5EF4-FFF2-40B4-BE49-F238E27FC236}">
                <a16:creationId xmlns:a16="http://schemas.microsoft.com/office/drawing/2014/main" id="{8E8CAD23-8F86-4E06-8811-954CD1DBF275}"/>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2" name="Audio 11">
            <a:hlinkClick r:id="" action="ppaction://media"/>
            <a:extLst>
              <a:ext uri="{FF2B5EF4-FFF2-40B4-BE49-F238E27FC236}">
                <a16:creationId xmlns:a16="http://schemas.microsoft.com/office/drawing/2014/main" id="{A27B4EDB-479A-483E-A15E-D7F04AD7F3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245653180"/>
      </p:ext>
    </p:extLst>
  </p:cSld>
  <p:clrMapOvr>
    <a:masterClrMapping/>
  </p:clrMapOvr>
  <mc:AlternateContent xmlns:mc="http://schemas.openxmlformats.org/markup-compatibility/2006" xmlns:p14="http://schemas.microsoft.com/office/powerpoint/2010/main">
    <mc:Choice Requires="p14">
      <p:transition p14:dur="10" advTm="47802"/>
    </mc:Choice>
    <mc:Fallback xmlns="">
      <p:transition advTm="4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Box 3">
            <a:extLst>
              <a:ext uri="{FF2B5EF4-FFF2-40B4-BE49-F238E27FC236}">
                <a16:creationId xmlns:a16="http://schemas.microsoft.com/office/drawing/2014/main" id="{65C4FB9F-5BAF-4D95-8FC3-5F47B254E426}"/>
              </a:ext>
            </a:extLst>
          </p:cNvPr>
          <p:cNvSpPr txBox="1">
            <a:spLocks noGrp="1" noChangeArrowheads="1"/>
          </p:cNvSpPr>
          <p:nvPr>
            <p:ph type="title"/>
          </p:nvPr>
        </p:nvSpPr>
        <p:spPr bwMode="auto">
          <a:xfrm>
            <a:off x="628650" y="365125"/>
            <a:ext cx="7886700" cy="1325563"/>
          </a:xfrm>
          <a:prstGeom prst="rect">
            <a:avLst/>
          </a:prstGeom>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sz="3200" b="1" dirty="0">
                <a:latin typeface="Arial" panose="020B0604020202020204" pitchFamily="34" charset="0"/>
                <a:cs typeface="Arial" panose="020B0604020202020204" pitchFamily="34" charset="0"/>
              </a:rPr>
              <a:t>Class Schedule</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79703F9-FD0A-4165-8800-346F1028897B}"/>
              </a:ext>
            </a:extLst>
          </p:cNvPr>
          <p:cNvSpPr>
            <a:spLocks noGrp="1"/>
          </p:cNvSpPr>
          <p:nvPr>
            <p:ph idx="1"/>
          </p:nvPr>
        </p:nvSpPr>
        <p:spPr>
          <a:xfrm>
            <a:off x="501777" y="1782127"/>
            <a:ext cx="7886700" cy="4569250"/>
          </a:xfrm>
        </p:spPr>
        <p:txBody>
          <a:bodyPr>
            <a:normAutofit fontScale="92500"/>
          </a:bodyPr>
          <a:lstStyle/>
          <a:p>
            <a:pPr marL="290513" indent="-290513">
              <a:lnSpc>
                <a:spcPct val="100000"/>
              </a:lnSpc>
              <a:spcBef>
                <a:spcPts val="0"/>
              </a:spcBef>
            </a:pPr>
            <a:r>
              <a:rPr lang="en-US" altLang="en-US" sz="2800" dirty="0">
                <a:latin typeface="Arial" panose="020B0604020202020204" pitchFamily="34" charset="0"/>
                <a:cs typeface="Arial" panose="020B0604020202020204" pitchFamily="34" charset="0"/>
              </a:rPr>
              <a:t>A minimum of 16 clock hours of instruction in the following defined areas prior to resident contact are required (Modules A – G):</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communication &amp; interpersonal skills</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infection control</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safety/emergency (including relief of choking) </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promoting residents’ independence</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respecting residents’ rights</a:t>
            </a:r>
          </a:p>
          <a:p>
            <a:pPr marL="290513" indent="-290513">
              <a:lnSpc>
                <a:spcPct val="100000"/>
              </a:lnSpc>
              <a:spcBef>
                <a:spcPts val="0"/>
              </a:spcBef>
            </a:pPr>
            <a:r>
              <a:rPr lang="en-US" altLang="en-US" sz="2800" dirty="0">
                <a:latin typeface="Arial" panose="020B0604020202020204" pitchFamily="34" charset="0"/>
                <a:cs typeface="Arial" panose="020B0604020202020204" pitchFamily="34" charset="0"/>
              </a:rPr>
              <a:t>Absences that occur during this defined instruction must be made up hour-for-hour prior to resident contact &amp; documented</a:t>
            </a:r>
            <a:endParaRPr lang="en-US" sz="2800" dirty="0"/>
          </a:p>
        </p:txBody>
      </p:sp>
      <p:sp>
        <p:nvSpPr>
          <p:cNvPr id="2" name="Slide Number Placeholder 1">
            <a:extLst>
              <a:ext uri="{FF2B5EF4-FFF2-40B4-BE49-F238E27FC236}">
                <a16:creationId xmlns:a16="http://schemas.microsoft.com/office/drawing/2014/main" id="{305CECF4-0AA4-462F-B148-C55A34D54686}"/>
              </a:ext>
            </a:extLst>
          </p:cNvPr>
          <p:cNvSpPr>
            <a:spLocks noGrp="1"/>
          </p:cNvSpPr>
          <p:nvPr>
            <p:ph type="sldNum" sz="quarter" idx="12"/>
          </p:nvPr>
        </p:nvSpPr>
        <p:spPr>
          <a:xfrm>
            <a:off x="6584823" y="6458319"/>
            <a:ext cx="2057400" cy="295276"/>
          </a:xfrm>
        </p:spPr>
        <p:txBody>
          <a:bodyPr/>
          <a:lstStyle/>
          <a:p>
            <a:fld id="{577E7E40-45CD-47BB-8DF2-7B0438CFCDF3}" type="slidenum">
              <a:rPr lang="en-US" altLang="en-US" smtClean="0"/>
              <a:pPr/>
              <a:t>16</a:t>
            </a:fld>
            <a:endParaRPr lang="en-US" altLang="en-US" dirty="0"/>
          </a:p>
        </p:txBody>
      </p:sp>
      <p:sp>
        <p:nvSpPr>
          <p:cNvPr id="7" name="TextBox 6">
            <a:extLst>
              <a:ext uri="{FF2B5EF4-FFF2-40B4-BE49-F238E27FC236}">
                <a16:creationId xmlns:a16="http://schemas.microsoft.com/office/drawing/2014/main" id="{EA1A5C95-89D1-4A8F-8DC0-DC62F6D513B8}"/>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1" name="Audio 10">
            <a:hlinkClick r:id="" action="ppaction://media"/>
            <a:extLst>
              <a:ext uri="{FF2B5EF4-FFF2-40B4-BE49-F238E27FC236}">
                <a16:creationId xmlns:a16="http://schemas.microsoft.com/office/drawing/2014/main" id="{890EA059-F0E8-42CE-ABBD-81DC26767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692019119"/>
      </p:ext>
    </p:extLst>
  </p:cSld>
  <p:clrMapOvr>
    <a:masterClrMapping/>
  </p:clrMapOvr>
  <mc:AlternateContent xmlns:mc="http://schemas.openxmlformats.org/markup-compatibility/2006" xmlns:p14="http://schemas.microsoft.com/office/powerpoint/2010/main">
    <mc:Choice Requires="p14">
      <p:transition p14:dur="10" advTm="35734"/>
    </mc:Choice>
    <mc:Fallback xmlns="">
      <p:transition advTm="3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1" name="Rectangle 71">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378" name="Rectangle 2"/>
          <p:cNvSpPr>
            <a:spLocks noGrp="1" noChangeArrowheads="1"/>
          </p:cNvSpPr>
          <p:nvPr>
            <p:ph type="title"/>
          </p:nvPr>
        </p:nvSpPr>
        <p:spPr>
          <a:xfrm>
            <a:off x="4189446" y="365125"/>
            <a:ext cx="4954554" cy="1325563"/>
          </a:xfrm>
        </p:spPr>
        <p:txBody>
          <a:bodyPr vert="horz" lIns="91440" tIns="45720" rIns="91440" bIns="45720" rtlCol="0" anchor="ctr">
            <a:noAutofit/>
          </a:bodyPr>
          <a:lstStyle/>
          <a:p>
            <a:pPr algn="ctr" defTabSz="914400"/>
            <a:r>
              <a:rPr lang="en-US" altLang="en-US" sz="3200" b="1" dirty="0">
                <a:latin typeface="Arial" panose="020B0604020202020204" pitchFamily="34" charset="0"/>
                <a:cs typeface="Arial" panose="020B0604020202020204" pitchFamily="34" charset="0"/>
              </a:rPr>
              <a:t>Supplemental Teaching Methodologies</a:t>
            </a:r>
          </a:p>
        </p:txBody>
      </p:sp>
      <p:sp>
        <p:nvSpPr>
          <p:cNvPr id="101382" name="Freeform: Shape 7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028" y="0"/>
            <a:ext cx="631877"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This is an image of a medical terminology puzzle book.">
            <a:extLst>
              <a:ext uri="{FF2B5EF4-FFF2-40B4-BE49-F238E27FC236}">
                <a16:creationId xmlns:a16="http://schemas.microsoft.com/office/drawing/2014/main" id="{ED249AC1-DACE-4C61-9528-15FBCA1D6CEB}"/>
              </a:ext>
            </a:extLst>
          </p:cNvPr>
          <p:cNvPicPr>
            <a:picLocks noChangeAspect="1"/>
          </p:cNvPicPr>
          <p:nvPr/>
        </p:nvPicPr>
        <p:blipFill rotWithShape="1">
          <a:blip r:embed="rId5"/>
          <a:srcRect b="64083"/>
          <a:stretch/>
        </p:blipFill>
        <p:spPr>
          <a:xfrm>
            <a:off x="510517" y="819521"/>
            <a:ext cx="1900067" cy="187212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76" name="Oval 75">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8331" y="1327365"/>
            <a:ext cx="458142"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21132" y="0"/>
            <a:ext cx="1570497"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6" name="Picture 5" descr="This is an image of a student engaged in a learning activity wearing personal protective equipment and gloves using a stethoscope and blood pressure cuff on a mannequin.">
            <a:extLst>
              <a:ext uri="{FF2B5EF4-FFF2-40B4-BE49-F238E27FC236}">
                <a16:creationId xmlns:a16="http://schemas.microsoft.com/office/drawing/2014/main" id="{51847954-5BCF-4DB2-80FD-D5F9E7FD2306}"/>
              </a:ext>
            </a:extLst>
          </p:cNvPr>
          <p:cNvPicPr>
            <a:picLocks noChangeAspect="1"/>
          </p:cNvPicPr>
          <p:nvPr/>
        </p:nvPicPr>
        <p:blipFill>
          <a:blip r:embed="rId6"/>
          <a:stretch>
            <a:fillRect/>
          </a:stretch>
        </p:blipFill>
        <p:spPr>
          <a:xfrm>
            <a:off x="2210976" y="2162288"/>
            <a:ext cx="1900067"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01379" name="Rectangle 3"/>
          <p:cNvSpPr>
            <a:spLocks noGrp="1" noChangeArrowheads="1"/>
          </p:cNvSpPr>
          <p:nvPr>
            <p:ph type="body" sz="half" idx="1"/>
          </p:nvPr>
        </p:nvSpPr>
        <p:spPr>
          <a:xfrm>
            <a:off x="4652652" y="1690688"/>
            <a:ext cx="4045021" cy="4687112"/>
          </a:xfrm>
        </p:spPr>
        <p:txBody>
          <a:bodyPr vert="horz" lIns="91440" tIns="45720" rIns="91440" bIns="45720" rtlCol="0">
            <a:normAutofit/>
          </a:bodyPr>
          <a:lstStyle/>
          <a:p>
            <a:pPr marL="342900" indent="-342900" defTabSz="914400"/>
            <a:r>
              <a:rPr lang="en-US" altLang="en-US" sz="2800" dirty="0">
                <a:latin typeface="Arial" panose="020B0604020202020204" pitchFamily="34" charset="0"/>
                <a:cs typeface="Arial" panose="020B0604020202020204" pitchFamily="34" charset="0"/>
              </a:rPr>
              <a:t>Strategies used in the classroom or lab that go beyond traditional lecture</a:t>
            </a:r>
          </a:p>
          <a:p>
            <a:pPr marL="285750" indent="-342900" defTabSz="914400"/>
            <a:r>
              <a:rPr lang="en-US" altLang="en-US" sz="2800" dirty="0">
                <a:latin typeface="Arial" panose="020B0604020202020204" pitchFamily="34" charset="0"/>
                <a:cs typeface="Arial" panose="020B0604020202020204" pitchFamily="34" charset="0"/>
              </a:rPr>
              <a:t>Examples:</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Role-play</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Case studies</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Crossword puzzles</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Learning games and/or activities</a:t>
            </a:r>
          </a:p>
        </p:txBody>
      </p:sp>
      <p:sp>
        <p:nvSpPr>
          <p:cNvPr id="80" name="Arc 79">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74767" y="5509119"/>
            <a:ext cx="2954279"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3739"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descr="Map&#10;&#10;Description automatically generated">
            <a:extLst>
              <a:ext uri="{FF2B5EF4-FFF2-40B4-BE49-F238E27FC236}">
                <a16:creationId xmlns:a16="http://schemas.microsoft.com/office/drawing/2014/main" id="{1010D173-F1F3-425A-B26C-3A0B4A7E45E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46327" y="4446698"/>
            <a:ext cx="2264880" cy="1266825"/>
          </a:xfrm>
          <a:prstGeom prst="rect">
            <a:avLst/>
          </a:prstGeom>
        </p:spPr>
      </p:pic>
      <p:sp>
        <p:nvSpPr>
          <p:cNvPr id="2" name="Slide Number Placeholder 1">
            <a:extLst>
              <a:ext uri="{FF2B5EF4-FFF2-40B4-BE49-F238E27FC236}">
                <a16:creationId xmlns:a16="http://schemas.microsoft.com/office/drawing/2014/main" id="{C0AF6CF3-5E65-419F-8F80-B2B608302041}"/>
              </a:ext>
            </a:extLst>
          </p:cNvPr>
          <p:cNvSpPr>
            <a:spLocks noGrp="1"/>
          </p:cNvSpPr>
          <p:nvPr>
            <p:ph type="sldNum" sz="quarter" idx="12"/>
          </p:nvPr>
        </p:nvSpPr>
        <p:spPr>
          <a:xfrm>
            <a:off x="6553100" y="6379775"/>
            <a:ext cx="2133600" cy="476250"/>
          </a:xfrm>
        </p:spPr>
        <p:txBody>
          <a:bodyPr/>
          <a:lstStyle/>
          <a:p>
            <a:fld id="{CA5248A6-CB80-4DEE-90F7-7C1268A59A58}" type="slidenum">
              <a:rPr lang="en-US" altLang="en-US" smtClean="0"/>
              <a:pPr/>
              <a:t>17</a:t>
            </a:fld>
            <a:endParaRPr lang="en-US" altLang="en-US" dirty="0"/>
          </a:p>
        </p:txBody>
      </p:sp>
      <p:sp>
        <p:nvSpPr>
          <p:cNvPr id="14" name="TextBox 13">
            <a:extLst>
              <a:ext uri="{FF2B5EF4-FFF2-40B4-BE49-F238E27FC236}">
                <a16:creationId xmlns:a16="http://schemas.microsoft.com/office/drawing/2014/main" id="{37290FB4-1C36-4F17-A51C-5919E9B41ED2}"/>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3" name="Audio 2">
            <a:hlinkClick r:id="" action="ppaction://media"/>
            <a:extLst>
              <a:ext uri="{FF2B5EF4-FFF2-40B4-BE49-F238E27FC236}">
                <a16:creationId xmlns:a16="http://schemas.microsoft.com/office/drawing/2014/main" id="{6FC43E7B-E54C-4AAD-ADF8-56356CA400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2146"/>
    </mc:Choice>
    <mc:Fallback xmlns="">
      <p:transition advTm="4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927847" y="193956"/>
            <a:ext cx="7315200" cy="1143000"/>
          </a:xfrm>
        </p:spPr>
        <p:txBody>
          <a:bodyPr>
            <a:normAutofit/>
          </a:bodyPr>
          <a:lstStyle/>
          <a:p>
            <a:pPr algn="ctr"/>
            <a:r>
              <a:rPr lang="en-US" altLang="en-US" sz="3200" b="1" dirty="0">
                <a:latin typeface="Arial" panose="020B0604020202020204" pitchFamily="34" charset="0"/>
                <a:cs typeface="Arial" panose="020B0604020202020204" pitchFamily="34" charset="0"/>
              </a:rPr>
              <a:t>Instructional Resources</a:t>
            </a:r>
          </a:p>
        </p:txBody>
      </p:sp>
      <p:sp>
        <p:nvSpPr>
          <p:cNvPr id="99331" name="Rectangle 3"/>
          <p:cNvSpPr>
            <a:spLocks noGrp="1" noChangeArrowheads="1"/>
          </p:cNvSpPr>
          <p:nvPr>
            <p:ph idx="1"/>
          </p:nvPr>
        </p:nvSpPr>
        <p:spPr>
          <a:xfrm>
            <a:off x="666750" y="1160480"/>
            <a:ext cx="7848600" cy="3579796"/>
          </a:xfrm>
        </p:spPr>
        <p:txBody>
          <a:bodyPr>
            <a:normAutofit/>
          </a:bodyPr>
          <a:lstStyle/>
          <a:p>
            <a:pPr marL="231775" indent="-231775"/>
            <a:r>
              <a:rPr lang="en-US" altLang="en-US" sz="3200" dirty="0">
                <a:latin typeface="Arial" panose="020B0604020202020204" pitchFamily="34" charset="0"/>
                <a:cs typeface="Arial" panose="020B0604020202020204" pitchFamily="34" charset="0"/>
              </a:rPr>
              <a:t>Current (no older than 5 years)</a:t>
            </a:r>
          </a:p>
          <a:p>
            <a:pPr marL="231775" indent="-231775"/>
            <a:r>
              <a:rPr lang="en-US" altLang="en-US" sz="3200" dirty="0">
                <a:latin typeface="Arial" panose="020B0604020202020204" pitchFamily="34" charset="0"/>
                <a:cs typeface="Arial" panose="020B0604020202020204" pitchFamily="34" charset="0"/>
              </a:rPr>
              <a:t>Examples:</a:t>
            </a:r>
          </a:p>
          <a:p>
            <a:pPr lvl="1" indent="-282575"/>
            <a:r>
              <a:rPr lang="en-US" altLang="en-US" sz="2600" dirty="0">
                <a:latin typeface="Arial" panose="020B0604020202020204" pitchFamily="34" charset="0"/>
                <a:cs typeface="Arial" panose="020B0604020202020204" pitchFamily="34" charset="0"/>
              </a:rPr>
              <a:t>Student textbook and workbook</a:t>
            </a:r>
          </a:p>
          <a:p>
            <a:pPr lvl="1" indent="-282575"/>
            <a:r>
              <a:rPr lang="en-US" altLang="en-US" sz="2600" dirty="0">
                <a:latin typeface="Arial" panose="020B0604020202020204" pitchFamily="34" charset="0"/>
                <a:cs typeface="Arial" panose="020B0604020202020204" pitchFamily="34" charset="0"/>
              </a:rPr>
              <a:t>Videos</a:t>
            </a:r>
          </a:p>
          <a:p>
            <a:pPr lvl="1" indent="-282575"/>
            <a:r>
              <a:rPr lang="en-US" altLang="en-US" sz="2600" dirty="0">
                <a:latin typeface="Arial" panose="020B0604020202020204" pitchFamily="34" charset="0"/>
                <a:cs typeface="Arial" panose="020B0604020202020204" pitchFamily="34" charset="0"/>
              </a:rPr>
              <a:t>Computer assisted instruction</a:t>
            </a:r>
          </a:p>
          <a:p>
            <a:pPr lvl="1" indent="-282575"/>
            <a:r>
              <a:rPr lang="en-US" altLang="en-US" sz="2600" dirty="0">
                <a:latin typeface="Arial" panose="020B0604020202020204" pitchFamily="34" charset="0"/>
                <a:cs typeface="Arial" panose="020B0604020202020204" pitchFamily="34" charset="0"/>
              </a:rPr>
              <a:t>Online Activities</a:t>
            </a:r>
          </a:p>
        </p:txBody>
      </p:sp>
      <p:grpSp>
        <p:nvGrpSpPr>
          <p:cNvPr id="4" name="Group 3">
            <a:extLst>
              <a:ext uri="{FF2B5EF4-FFF2-40B4-BE49-F238E27FC236}">
                <a16:creationId xmlns:a16="http://schemas.microsoft.com/office/drawing/2014/main" id="{D24D892B-D23C-43FB-A687-6521124FDC7F}"/>
              </a:ext>
            </a:extLst>
          </p:cNvPr>
          <p:cNvGrpSpPr/>
          <p:nvPr/>
        </p:nvGrpSpPr>
        <p:grpSpPr>
          <a:xfrm>
            <a:off x="0" y="4127500"/>
            <a:ext cx="9144000" cy="1981200"/>
            <a:chOff x="0" y="4876800"/>
            <a:chExt cx="9144000" cy="1981200"/>
          </a:xfrm>
        </p:grpSpPr>
        <p:pic>
          <p:nvPicPr>
            <p:cNvPr id="99339" name="Picture 11" descr="textbooks"/>
            <p:cNvPicPr>
              <a:picLocks noChangeAspect="1" noChangeArrowheads="1"/>
            </p:cNvPicPr>
            <p:nvPr/>
          </p:nvPicPr>
          <p:blipFill>
            <a:blip r:embed="rId5">
              <a:extLst>
                <a:ext uri="{28A0092B-C50C-407E-A947-70E740481C1C}">
                  <a14:useLocalDpi xmlns:a14="http://schemas.microsoft.com/office/drawing/2010/main" val="0"/>
                </a:ext>
              </a:extLst>
            </a:blip>
            <a:srcRect r="6451"/>
            <a:stretch>
              <a:fillRect/>
            </a:stretch>
          </p:blipFill>
          <p:spPr bwMode="auto">
            <a:xfrm>
              <a:off x="0" y="4876800"/>
              <a:ext cx="2209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9340" name="Picture 12" descr="textbooks"/>
            <p:cNvPicPr>
              <a:picLocks noChangeAspect="1" noChangeArrowheads="1"/>
            </p:cNvPicPr>
            <p:nvPr/>
          </p:nvPicPr>
          <p:blipFill>
            <a:blip r:embed="rId5">
              <a:extLst>
                <a:ext uri="{28A0092B-C50C-407E-A947-70E740481C1C}">
                  <a14:useLocalDpi xmlns:a14="http://schemas.microsoft.com/office/drawing/2010/main" val="0"/>
                </a:ext>
              </a:extLst>
            </a:blip>
            <a:srcRect r="6451"/>
            <a:stretch>
              <a:fillRect/>
            </a:stretch>
          </p:blipFill>
          <p:spPr bwMode="auto">
            <a:xfrm>
              <a:off x="2171700" y="4876800"/>
              <a:ext cx="2209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9341" name="Picture 13" descr="textbooks"/>
            <p:cNvPicPr>
              <a:picLocks noChangeAspect="1" noChangeArrowheads="1"/>
            </p:cNvPicPr>
            <p:nvPr/>
          </p:nvPicPr>
          <p:blipFill>
            <a:blip r:embed="rId5">
              <a:extLst>
                <a:ext uri="{28A0092B-C50C-407E-A947-70E740481C1C}">
                  <a14:useLocalDpi xmlns:a14="http://schemas.microsoft.com/office/drawing/2010/main" val="0"/>
                </a:ext>
              </a:extLst>
            </a:blip>
            <a:srcRect l="6451" r="6451"/>
            <a:stretch>
              <a:fillRect/>
            </a:stretch>
          </p:blipFill>
          <p:spPr bwMode="auto">
            <a:xfrm>
              <a:off x="4381500" y="4876800"/>
              <a:ext cx="20574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9342" name="Picture 14" descr="textbooks"/>
            <p:cNvPicPr>
              <a:picLocks noChangeAspect="1" noChangeArrowheads="1"/>
            </p:cNvPicPr>
            <p:nvPr/>
          </p:nvPicPr>
          <p:blipFill>
            <a:blip r:embed="rId5">
              <a:extLst>
                <a:ext uri="{28A0092B-C50C-407E-A947-70E740481C1C}">
                  <a14:useLocalDpi xmlns:a14="http://schemas.microsoft.com/office/drawing/2010/main" val="0"/>
                </a:ext>
              </a:extLst>
            </a:blip>
            <a:srcRect l="6451"/>
            <a:stretch>
              <a:fillRect/>
            </a:stretch>
          </p:blipFill>
          <p:spPr bwMode="auto">
            <a:xfrm>
              <a:off x="6324600" y="4876800"/>
              <a:ext cx="2819400" cy="19812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9C11EC33-4D53-432C-92B8-37F92618EF89}"/>
              </a:ext>
            </a:extLst>
          </p:cNvPr>
          <p:cNvSpPr>
            <a:spLocks noGrp="1"/>
          </p:cNvSpPr>
          <p:nvPr>
            <p:ph type="sldNum" sz="quarter" idx="12"/>
          </p:nvPr>
        </p:nvSpPr>
        <p:spPr>
          <a:xfrm>
            <a:off x="6539163" y="6461124"/>
            <a:ext cx="2057400" cy="295276"/>
          </a:xfrm>
        </p:spPr>
        <p:txBody>
          <a:bodyPr/>
          <a:lstStyle/>
          <a:p>
            <a:fld id="{577E7E40-45CD-47BB-8DF2-7B0438CFCDF3}" type="slidenum">
              <a:rPr lang="en-US" altLang="en-US" smtClean="0"/>
              <a:pPr/>
              <a:t>18</a:t>
            </a:fld>
            <a:endParaRPr lang="en-US" altLang="en-US" dirty="0"/>
          </a:p>
        </p:txBody>
      </p:sp>
      <p:sp>
        <p:nvSpPr>
          <p:cNvPr id="10" name="TextBox 9">
            <a:extLst>
              <a:ext uri="{FF2B5EF4-FFF2-40B4-BE49-F238E27FC236}">
                <a16:creationId xmlns:a16="http://schemas.microsoft.com/office/drawing/2014/main" id="{961FD3C2-2976-4AD7-B4B6-12A0DDCCE62E}"/>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6" name="Audio 5">
            <a:hlinkClick r:id="" action="ppaction://media"/>
            <a:extLst>
              <a:ext uri="{FF2B5EF4-FFF2-40B4-BE49-F238E27FC236}">
                <a16:creationId xmlns:a16="http://schemas.microsoft.com/office/drawing/2014/main" id="{C0985A25-3CED-4B53-9E87-CEE4C436EE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1082"/>
    </mc:Choice>
    <mc:Fallback xmlns="">
      <p:transition advTm="3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778" name="Rectangle 2"/>
          <p:cNvSpPr>
            <a:spLocks noGrp="1" noChangeArrowheads="1"/>
          </p:cNvSpPr>
          <p:nvPr>
            <p:ph type="title"/>
          </p:nvPr>
        </p:nvSpPr>
        <p:spPr>
          <a:xfrm>
            <a:off x="213360" y="500328"/>
            <a:ext cx="4358640" cy="1325563"/>
          </a:xfrm>
        </p:spPr>
        <p:txBody>
          <a:bodyPr vert="horz" lIns="91440" tIns="45720" rIns="91440" bIns="45720" rtlCol="0" anchor="ctr">
            <a:normAutofit/>
          </a:bodyPr>
          <a:lstStyle/>
          <a:p>
            <a:pPr algn="ctr" defTabSz="914400"/>
            <a:r>
              <a:rPr lang="en-US" altLang="en-US" sz="3200" b="1" kern="1200" dirty="0">
                <a:latin typeface="Arial" panose="020B0604020202020204" pitchFamily="34" charset="0"/>
                <a:cs typeface="Arial" panose="020B0604020202020204" pitchFamily="34" charset="0"/>
              </a:rPr>
              <a:t>Equipment, Materials &amp; Supplies</a:t>
            </a:r>
          </a:p>
        </p:txBody>
      </p:sp>
      <p:sp>
        <p:nvSpPr>
          <p:cNvPr id="203779" name="Rectangle 3"/>
          <p:cNvSpPr>
            <a:spLocks noGrp="1" noChangeArrowheads="1"/>
          </p:cNvSpPr>
          <p:nvPr>
            <p:ph type="body" sz="half" idx="1"/>
          </p:nvPr>
        </p:nvSpPr>
        <p:spPr>
          <a:xfrm>
            <a:off x="213360" y="2069731"/>
            <a:ext cx="4529121" cy="4286618"/>
          </a:xfrm>
        </p:spPr>
        <p:txBody>
          <a:bodyPr vert="horz" lIns="91440" tIns="45720" rIns="91440" bIns="45720" rtlCol="0">
            <a:normAutofit fontScale="92500" lnSpcReduction="10000"/>
          </a:bodyPr>
          <a:lstStyle/>
          <a:p>
            <a:pPr marL="279400" indent="-279400" defTabSz="914400">
              <a:lnSpc>
                <a:spcPct val="110000"/>
              </a:lnSpc>
            </a:pPr>
            <a:r>
              <a:rPr lang="en-US" altLang="en-US" sz="2400" dirty="0">
                <a:latin typeface="Arial" panose="020B0604020202020204" pitchFamily="34" charset="0"/>
                <a:cs typeface="Arial" panose="020B0604020202020204" pitchFamily="34" charset="0"/>
              </a:rPr>
              <a:t>Faculty &amp; students must have access to equipment, materials &amp; supplies in specified numbers &amp; in working order noted on the most current Basic Equipment Supply List</a:t>
            </a:r>
          </a:p>
          <a:p>
            <a:pPr marL="0" indent="0" defTabSz="914400">
              <a:lnSpc>
                <a:spcPct val="110000"/>
              </a:lnSpc>
              <a:buNone/>
            </a:pPr>
            <a:endParaRPr lang="en-US" altLang="en-US" sz="2400" dirty="0">
              <a:latin typeface="Arial" panose="020B0604020202020204" pitchFamily="34" charset="0"/>
              <a:cs typeface="Arial" panose="020B0604020202020204" pitchFamily="34" charset="0"/>
            </a:endParaRPr>
          </a:p>
          <a:p>
            <a:pPr marL="279400" indent="-219075" defTabSz="914400">
              <a:lnSpc>
                <a:spcPct val="110000"/>
              </a:lnSpc>
            </a:pPr>
            <a:r>
              <a:rPr lang="en-US" altLang="en-US" sz="2400" dirty="0">
                <a:latin typeface="Arial" panose="020B0604020202020204" pitchFamily="34" charset="0"/>
                <a:cs typeface="Arial" panose="020B0604020202020204" pitchFamily="34" charset="0"/>
              </a:rPr>
              <a:t>The most current version is located on DHSR website: </a:t>
            </a:r>
            <a:r>
              <a:rPr lang="en-US" altLang="en-US" sz="2400" dirty="0">
                <a:latin typeface="Arial" panose="020B0604020202020204" pitchFamily="34" charset="0"/>
                <a:cs typeface="Arial" panose="020B0604020202020204" pitchFamily="34" charset="0"/>
                <a:hlinkClick r:id="rId5"/>
              </a:rPr>
              <a:t>https://ncnar.ncdhhs.gov/saappforms.html</a:t>
            </a:r>
            <a:r>
              <a:rPr lang="en-US" altLang="en-US" sz="2400" dirty="0">
                <a:latin typeface="Arial" panose="020B0604020202020204" pitchFamily="34" charset="0"/>
                <a:cs typeface="Arial" panose="020B0604020202020204" pitchFamily="34" charset="0"/>
              </a:rPr>
              <a:t> </a:t>
            </a:r>
            <a:endParaRPr lang="en-US" altLang="en-US" dirty="0"/>
          </a:p>
        </p:txBody>
      </p:sp>
      <p:pic>
        <p:nvPicPr>
          <p:cNvPr id="14" name="Picture 13" descr="This is an image of a set of white towels and washclothes used in a lab.">
            <a:extLst>
              <a:ext uri="{FF2B5EF4-FFF2-40B4-BE49-F238E27FC236}">
                <a16:creationId xmlns:a16="http://schemas.microsoft.com/office/drawing/2014/main" id="{B186989E-CD1B-4F20-9571-25CFED65C7BB}"/>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0838" r="4790" b="2"/>
          <a:stretch/>
        </p:blipFill>
        <p:spPr>
          <a:xfrm>
            <a:off x="5147997" y="3154859"/>
            <a:ext cx="3022934"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solidFill>
            <a:srgbClr val="FFFF99"/>
          </a:solidFill>
        </p:spPr>
      </p:pic>
      <p:sp>
        <p:nvSpPr>
          <p:cNvPr id="74" name="Arc 7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3997723" y="-218643"/>
            <a:ext cx="4083433" cy="306257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descr="The image displays a hospital bed and overbed table.">
            <a:extLst>
              <a:ext uri="{FF2B5EF4-FFF2-40B4-BE49-F238E27FC236}">
                <a16:creationId xmlns:a16="http://schemas.microsoft.com/office/drawing/2014/main" id="{404F37C0-F26F-4A1F-86AD-C8F2ED56113B}"/>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1298" r="2886" b="-4"/>
          <a:stretch/>
        </p:blipFill>
        <p:spPr>
          <a:xfrm>
            <a:off x="472935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20" name="Picture 19" descr="The wheelchair is black and has foot rests open. ">
            <a:extLst>
              <a:ext uri="{FF2B5EF4-FFF2-40B4-BE49-F238E27FC236}">
                <a16:creationId xmlns:a16="http://schemas.microsoft.com/office/drawing/2014/main" id="{98C4079E-46F2-4D0A-AC7B-6710DB9C208B}"/>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1539" r="32891" b="4"/>
          <a:stretch/>
        </p:blipFill>
        <p:spPr>
          <a:xfrm>
            <a:off x="7450096" y="372217"/>
            <a:ext cx="1693904"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2" name="Slide Number Placeholder 1">
            <a:extLst>
              <a:ext uri="{FF2B5EF4-FFF2-40B4-BE49-F238E27FC236}">
                <a16:creationId xmlns:a16="http://schemas.microsoft.com/office/drawing/2014/main" id="{C689446B-408C-490A-8773-454D0EC6F5E6}"/>
              </a:ext>
            </a:extLst>
          </p:cNvPr>
          <p:cNvSpPr>
            <a:spLocks noGrp="1"/>
          </p:cNvSpPr>
          <p:nvPr>
            <p:ph type="sldNum" sz="quarter" idx="12"/>
          </p:nvPr>
        </p:nvSpPr>
        <p:spPr>
          <a:xfrm>
            <a:off x="6570105" y="6356349"/>
            <a:ext cx="2133600" cy="476250"/>
          </a:xfrm>
        </p:spPr>
        <p:txBody>
          <a:bodyPr/>
          <a:lstStyle/>
          <a:p>
            <a:fld id="{9F7D3CAE-1793-4FCD-8014-8390DF3C6043}" type="slidenum">
              <a:rPr lang="en-US" altLang="en-US" smtClean="0"/>
              <a:pPr/>
              <a:t>19</a:t>
            </a:fld>
            <a:endParaRPr lang="en-US" altLang="en-US" dirty="0"/>
          </a:p>
        </p:txBody>
      </p:sp>
      <p:sp>
        <p:nvSpPr>
          <p:cNvPr id="10" name="TextBox 9">
            <a:extLst>
              <a:ext uri="{FF2B5EF4-FFF2-40B4-BE49-F238E27FC236}">
                <a16:creationId xmlns:a16="http://schemas.microsoft.com/office/drawing/2014/main" id="{975191A9-F36B-4305-9BAF-980F20267B92}"/>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2" name="Audio 11">
            <a:hlinkClick r:id="" action="ppaction://media"/>
            <a:extLst>
              <a:ext uri="{FF2B5EF4-FFF2-40B4-BE49-F238E27FC236}">
                <a16:creationId xmlns:a16="http://schemas.microsoft.com/office/drawing/2014/main" id="{6BBD7800-5B0E-48C4-AF44-A866C06171D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1268"/>
    </mc:Choice>
    <mc:Fallback xmlns="">
      <p:transition advTm="4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96900" y="101600"/>
            <a:ext cx="7772400" cy="939800"/>
          </a:xfrm>
        </p:spPr>
        <p:txBody>
          <a:bodyPr>
            <a:normAutofit/>
          </a:bodyPr>
          <a:lstStyle/>
          <a:p>
            <a:pPr algn="ctr"/>
            <a:r>
              <a:rPr lang="en-US" altLang="en-US" sz="3200" b="1" dirty="0">
                <a:latin typeface="Arial" panose="020B0604020202020204" pitchFamily="34" charset="0"/>
                <a:cs typeface="Arial" panose="020B0604020202020204" pitchFamily="34" charset="0"/>
              </a:rPr>
              <a:t>Social Security Act</a:t>
            </a:r>
          </a:p>
        </p:txBody>
      </p:sp>
      <p:sp>
        <p:nvSpPr>
          <p:cNvPr id="64515" name="Rectangle 3"/>
          <p:cNvSpPr>
            <a:spLocks noGrp="1" noChangeArrowheads="1"/>
          </p:cNvSpPr>
          <p:nvPr>
            <p:ph type="body" sz="half" idx="1"/>
          </p:nvPr>
        </p:nvSpPr>
        <p:spPr>
          <a:xfrm>
            <a:off x="3857945" y="1041400"/>
            <a:ext cx="5286056" cy="5357545"/>
          </a:xfrm>
        </p:spPr>
        <p:txBody>
          <a:bodyPr>
            <a:normAutofit fontScale="77500" lnSpcReduction="20000"/>
          </a:bodyPr>
          <a:lstStyle/>
          <a:p>
            <a:pPr marL="342900" marR="0" lvl="1" indent="0" algn="l" defTabSz="685800" rtl="0" eaLnBrk="1" fontAlgn="auto" latinLnBrk="0" hangingPunct="1">
              <a:lnSpc>
                <a:spcPct val="120000"/>
              </a:lnSpc>
              <a:spcBef>
                <a:spcPts val="0"/>
              </a:spcBef>
              <a:spcAft>
                <a:spcPts val="0"/>
              </a:spcAft>
              <a:buClrTx/>
              <a:buSzTx/>
              <a:buNone/>
              <a:tabLst/>
              <a:defRPr/>
            </a:pPr>
            <a:r>
              <a:rPr kumimoji="0" lang="en-US" altLang="en-US" sz="3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Regulations:</a:t>
            </a:r>
          </a:p>
          <a:p>
            <a:pPr marL="342900" marR="0" lvl="1"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https://ncnar.ncdhhs.gov/naregulations.html</a:t>
            </a:r>
            <a:r>
              <a:rPr kumimoji="0" lang="en-US" alt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1"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alt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Medicare - Title XVIII</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Medicaid - Title XIX</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Omnibus Budget Reconciliation Act (OBRA) - 1987, 1989, 1990, 2016</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42 USC 1395 i-3(c)</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42 USC 1396(r)</a:t>
            </a:r>
          </a:p>
          <a:p>
            <a:pPr marL="346075" indent="-285750">
              <a:lnSpc>
                <a:spcPct val="120000"/>
              </a:lnSpc>
              <a:spcBef>
                <a:spcPts val="0"/>
              </a:spcBef>
            </a:pPr>
            <a:r>
              <a:rPr lang="en-US" altLang="en-US" sz="2800" dirty="0">
                <a:latin typeface="Arial" panose="020B0604020202020204" pitchFamily="34" charset="0"/>
                <a:cs typeface="Arial" panose="020B0604020202020204" pitchFamily="34" charset="0"/>
              </a:rPr>
              <a:t>CFR 42, Part 483</a:t>
            </a:r>
          </a:p>
          <a:p>
            <a:pPr marL="635000" lvl="1" indent="-292100">
              <a:lnSpc>
                <a:spcPct val="120000"/>
              </a:lnSpc>
              <a:spcBef>
                <a:spcPts val="0"/>
              </a:spcBef>
              <a:buFont typeface="Arial Black" panose="020B0A04020102020204" pitchFamily="34" charset="0"/>
              <a:buChar char="−"/>
            </a:pPr>
            <a:r>
              <a:rPr lang="en-US" altLang="en-US" sz="2500" dirty="0">
                <a:latin typeface="Arial" panose="020B0604020202020204" pitchFamily="34" charset="0"/>
                <a:cs typeface="Arial" panose="020B0604020202020204" pitchFamily="34" charset="0"/>
              </a:rPr>
              <a:t>CFR 483.35</a:t>
            </a:r>
          </a:p>
          <a:p>
            <a:pPr marL="635000" lvl="1" indent="-292100">
              <a:lnSpc>
                <a:spcPct val="120000"/>
              </a:lnSpc>
              <a:spcBef>
                <a:spcPts val="0"/>
              </a:spcBef>
              <a:buFont typeface="Arial Black" panose="020B0A04020102020204" pitchFamily="34" charset="0"/>
              <a:buChar char="−"/>
            </a:pPr>
            <a:r>
              <a:rPr lang="en-US" altLang="en-US" sz="2500" dirty="0">
                <a:latin typeface="Arial" panose="020B0604020202020204" pitchFamily="34" charset="0"/>
                <a:cs typeface="Arial" panose="020B0604020202020204" pitchFamily="34" charset="0"/>
              </a:rPr>
              <a:t>CFR 483.150 through 483.158</a:t>
            </a:r>
          </a:p>
          <a:p>
            <a:pPr>
              <a:buFontTx/>
              <a:buNone/>
            </a:pPr>
            <a:r>
              <a:rPr lang="en-US" altLang="en-US" sz="2400" dirty="0">
                <a:solidFill>
                  <a:srgbClr val="0033CC"/>
                </a:solidFill>
                <a:latin typeface="Arial" panose="020B0604020202020204" pitchFamily="34" charset="0"/>
                <a:cs typeface="Arial" panose="020B0604020202020204" pitchFamily="34" charset="0"/>
              </a:rPr>
              <a:t>	</a:t>
            </a:r>
          </a:p>
        </p:txBody>
      </p:sp>
      <p:pic>
        <p:nvPicPr>
          <p:cNvPr id="2" name="Picture 1" descr="Picture of the United States White House">
            <a:extLst>
              <a:ext uri="{FF2B5EF4-FFF2-40B4-BE49-F238E27FC236}">
                <a16:creationId xmlns:a16="http://schemas.microsoft.com/office/drawing/2014/main" id="{E0F0D322-1A96-4AE2-BD5E-C2EEC376C697}"/>
              </a:ext>
            </a:extLst>
          </p:cNvPr>
          <p:cNvPicPr>
            <a:picLocks noChangeAspect="1"/>
          </p:cNvPicPr>
          <p:nvPr/>
        </p:nvPicPr>
        <p:blipFill>
          <a:blip r:embed="rId6"/>
          <a:stretch>
            <a:fillRect/>
          </a:stretch>
        </p:blipFill>
        <p:spPr>
          <a:xfrm>
            <a:off x="360948" y="3370707"/>
            <a:ext cx="3496997" cy="2364636"/>
          </a:xfrm>
          <a:prstGeom prst="rect">
            <a:avLst/>
          </a:prstGeom>
        </p:spPr>
      </p:pic>
      <p:sp>
        <p:nvSpPr>
          <p:cNvPr id="10" name="TextBox 9">
            <a:extLst>
              <a:ext uri="{FF2B5EF4-FFF2-40B4-BE49-F238E27FC236}">
                <a16:creationId xmlns:a16="http://schemas.microsoft.com/office/drawing/2014/main" id="{C05AC7A3-9917-4247-9916-54388FC406DD}"/>
              </a:ext>
            </a:extLst>
          </p:cNvPr>
          <p:cNvSpPr txBox="1"/>
          <p:nvPr/>
        </p:nvSpPr>
        <p:spPr>
          <a:xfrm>
            <a:off x="360947" y="1311180"/>
            <a:ext cx="3496997" cy="1687498"/>
          </a:xfrm>
          <a:prstGeom prst="rect">
            <a:avLst/>
          </a:prstGeom>
          <a:noFill/>
        </p:spPr>
        <p:txBody>
          <a:bodyPr wrap="square" rtlCol="0">
            <a:prstTxWarp prst="textInflate">
              <a:avLst/>
            </a:prstTxWarp>
            <a:spAutoFit/>
          </a:bodyPr>
          <a:lstStyle/>
          <a:p>
            <a:pPr algn="ctr"/>
            <a:r>
              <a:rPr lang="en-US" sz="3200" dirty="0">
                <a:solidFill>
                  <a:srgbClr val="C00000"/>
                </a:solidFill>
                <a:latin typeface="Arial" panose="020B0604020202020204" pitchFamily="34" charset="0"/>
                <a:cs typeface="Arial" panose="020B0604020202020204" pitchFamily="34" charset="0"/>
              </a:rPr>
              <a:t>Regulations Governing Nurse Aide Training</a:t>
            </a:r>
          </a:p>
        </p:txBody>
      </p:sp>
      <p:sp>
        <p:nvSpPr>
          <p:cNvPr id="3" name="Slide Number Placeholder 2">
            <a:extLst>
              <a:ext uri="{FF2B5EF4-FFF2-40B4-BE49-F238E27FC236}">
                <a16:creationId xmlns:a16="http://schemas.microsoft.com/office/drawing/2014/main" id="{8FB9A831-C529-4CF0-948D-67A38AB695BC}"/>
              </a:ext>
            </a:extLst>
          </p:cNvPr>
          <p:cNvSpPr>
            <a:spLocks noGrp="1"/>
          </p:cNvSpPr>
          <p:nvPr>
            <p:ph type="sldNum" sz="quarter" idx="12"/>
          </p:nvPr>
        </p:nvSpPr>
        <p:spPr>
          <a:xfrm>
            <a:off x="6649452" y="6360606"/>
            <a:ext cx="2133600" cy="476250"/>
          </a:xfrm>
        </p:spPr>
        <p:txBody>
          <a:bodyPr/>
          <a:lstStyle/>
          <a:p>
            <a:fld id="{273DDFE9-6F00-4221-A0E4-1A948AFC7D09}" type="slidenum">
              <a:rPr lang="en-US" altLang="en-US" smtClean="0"/>
              <a:pPr/>
              <a:t>2</a:t>
            </a:fld>
            <a:endParaRPr lang="en-US" altLang="en-US" dirty="0"/>
          </a:p>
        </p:txBody>
      </p:sp>
      <p:sp>
        <p:nvSpPr>
          <p:cNvPr id="4" name="TextBox 3">
            <a:extLst>
              <a:ext uri="{FF2B5EF4-FFF2-40B4-BE49-F238E27FC236}">
                <a16:creationId xmlns:a16="http://schemas.microsoft.com/office/drawing/2014/main" id="{EF6A617A-0F89-44F3-BA8C-F01CE80B4D8B}"/>
              </a:ext>
            </a:extLst>
          </p:cNvPr>
          <p:cNvSpPr txBox="1"/>
          <p:nvPr/>
        </p:nvSpPr>
        <p:spPr>
          <a:xfrm>
            <a:off x="360948" y="6479401"/>
            <a:ext cx="790474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NCDHHS/DHSR/HCPEC | Nurse Aide I Program Coordinator Orientation | October 2025</a:t>
            </a:r>
          </a:p>
        </p:txBody>
      </p:sp>
      <p:pic>
        <p:nvPicPr>
          <p:cNvPr id="23" name="Audio 22">
            <a:hlinkClick r:id="" action="ppaction://media"/>
            <a:extLst>
              <a:ext uri="{FF2B5EF4-FFF2-40B4-BE49-F238E27FC236}">
                <a16:creationId xmlns:a16="http://schemas.microsoft.com/office/drawing/2014/main" id="{94511F1D-AA17-4FDE-B0F8-C3293C6E3B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8323"/>
    </mc:Choice>
    <mc:Fallback xmlns="">
      <p:transition advTm="30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312345" y="648842"/>
            <a:ext cx="4953350" cy="914400"/>
          </a:xfrm>
        </p:spPr>
        <p:txBody>
          <a:bodyPr>
            <a:normAutofit/>
          </a:bodyPr>
          <a:lstStyle/>
          <a:p>
            <a:pPr algn="ctr"/>
            <a:r>
              <a:rPr lang="en-US" altLang="en-US" sz="3200" b="1" dirty="0">
                <a:latin typeface="Arial" panose="020B0604020202020204" pitchFamily="34" charset="0"/>
                <a:cs typeface="Arial" panose="020B0604020202020204" pitchFamily="34" charset="0"/>
              </a:rPr>
              <a:t>Classroom</a:t>
            </a:r>
          </a:p>
        </p:txBody>
      </p:sp>
      <p:sp>
        <p:nvSpPr>
          <p:cNvPr id="4099" name="Rectangle 3"/>
          <p:cNvSpPr>
            <a:spLocks noGrp="1" noChangeArrowheads="1"/>
          </p:cNvSpPr>
          <p:nvPr>
            <p:ph type="body" sz="half" idx="1"/>
          </p:nvPr>
        </p:nvSpPr>
        <p:spPr>
          <a:xfrm>
            <a:off x="674688" y="2299150"/>
            <a:ext cx="7999412" cy="4393750"/>
          </a:xfrm>
        </p:spPr>
        <p:txBody>
          <a:bodyPr>
            <a:normAutofit/>
          </a:bodyPr>
          <a:lstStyle/>
          <a:p>
            <a:pPr>
              <a:lnSpc>
                <a:spcPct val="90000"/>
              </a:lnSpc>
            </a:pPr>
            <a:r>
              <a:rPr lang="en-US" altLang="en-US" sz="2400" dirty="0">
                <a:latin typeface="Arial" panose="020B0604020202020204" pitchFamily="34" charset="0"/>
                <a:cs typeface="Arial" panose="020B0604020202020204" pitchFamily="34" charset="0"/>
              </a:rPr>
              <a:t>Description &amp; diagram of each classroom must be approved by DHSR before use</a:t>
            </a:r>
          </a:p>
          <a:p>
            <a:pPr>
              <a:lnSpc>
                <a:spcPct val="90000"/>
              </a:lnSpc>
            </a:pPr>
            <a:r>
              <a:rPr lang="en-US" altLang="en-US" sz="2400" dirty="0">
                <a:solidFill>
                  <a:schemeClr val="tx1">
                    <a:lumMod val="75000"/>
                    <a:lumOff val="25000"/>
                  </a:schemeClr>
                </a:solidFill>
                <a:latin typeface="Arial" panose="020B0604020202020204" pitchFamily="34" charset="0"/>
                <a:cs typeface="Arial" panose="020B0604020202020204" pitchFamily="34" charset="0"/>
              </a:rPr>
              <a:t>May not change or add classrooms without prior approval from DHSR</a:t>
            </a:r>
          </a:p>
          <a:p>
            <a:pPr>
              <a:lnSpc>
                <a:spcPct val="90000"/>
              </a:lnSpc>
            </a:pPr>
            <a:r>
              <a:rPr lang="en-US" altLang="en-US" sz="2400" dirty="0">
                <a:latin typeface="Arial" panose="020B0604020202020204" pitchFamily="34" charset="0"/>
                <a:cs typeface="Arial" panose="020B0604020202020204" pitchFamily="34" charset="0"/>
              </a:rPr>
              <a:t>Accommodates adult learners comfortably</a:t>
            </a:r>
          </a:p>
          <a:p>
            <a:pPr>
              <a:lnSpc>
                <a:spcPct val="90000"/>
              </a:lnSpc>
            </a:pPr>
            <a:r>
              <a:rPr lang="en-US" altLang="en-US" sz="2400" dirty="0">
                <a:solidFill>
                  <a:schemeClr val="tx1">
                    <a:lumMod val="75000"/>
                    <a:lumOff val="25000"/>
                  </a:schemeClr>
                </a:solidFill>
                <a:latin typeface="Arial" panose="020B0604020202020204" pitchFamily="34" charset="0"/>
                <a:cs typeface="Arial" panose="020B0604020202020204" pitchFamily="34" charset="0"/>
              </a:rPr>
              <a:t>Presence of proper heating, lighting &amp; ventilation</a:t>
            </a:r>
          </a:p>
          <a:p>
            <a:pPr>
              <a:lnSpc>
                <a:spcPct val="90000"/>
              </a:lnSpc>
            </a:pPr>
            <a:r>
              <a:rPr lang="en-US" altLang="en-US" sz="2400" dirty="0">
                <a:latin typeface="Arial" panose="020B0604020202020204" pitchFamily="34" charset="0"/>
                <a:cs typeface="Arial" panose="020B0604020202020204" pitchFamily="34" charset="0"/>
              </a:rPr>
              <a:t>Includes – instructor desk, student tables &amp; chairs, AV equipment including laptop/computer, and traditional dry erase board</a:t>
            </a:r>
          </a:p>
        </p:txBody>
      </p:sp>
      <p:grpSp>
        <p:nvGrpSpPr>
          <p:cNvPr id="4133" name="Group 37" descr="This is an image of a classroom with tables and chairs.  "/>
          <p:cNvGrpSpPr>
            <a:grpSpLocks/>
          </p:cNvGrpSpPr>
          <p:nvPr/>
        </p:nvGrpSpPr>
        <p:grpSpPr bwMode="auto">
          <a:xfrm>
            <a:off x="0" y="0"/>
            <a:ext cx="3074988" cy="2270125"/>
            <a:chOff x="0" y="0"/>
            <a:chExt cx="1805" cy="1288"/>
          </a:xfrm>
        </p:grpSpPr>
        <p:sp>
          <p:nvSpPr>
            <p:cNvPr id="4134" name="AutoShape 38"/>
            <p:cNvSpPr>
              <a:spLocks noChangeAspect="1" noChangeArrowheads="1" noTextEdit="1"/>
            </p:cNvSpPr>
            <p:nvPr/>
          </p:nvSpPr>
          <p:spPr bwMode="auto">
            <a:xfrm>
              <a:off x="0" y="0"/>
              <a:ext cx="1805"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4135" name="Group 39"/>
            <p:cNvGrpSpPr>
              <a:grpSpLocks/>
            </p:cNvGrpSpPr>
            <p:nvPr/>
          </p:nvGrpSpPr>
          <p:grpSpPr bwMode="auto">
            <a:xfrm>
              <a:off x="6" y="6"/>
              <a:ext cx="1793" cy="1170"/>
              <a:chOff x="6" y="6"/>
              <a:chExt cx="1793" cy="1170"/>
            </a:xfrm>
          </p:grpSpPr>
          <p:sp>
            <p:nvSpPr>
              <p:cNvPr id="4136" name="Freeform 40"/>
              <p:cNvSpPr>
                <a:spLocks/>
              </p:cNvSpPr>
              <p:nvPr/>
            </p:nvSpPr>
            <p:spPr bwMode="auto">
              <a:xfrm>
                <a:off x="6" y="355"/>
                <a:ext cx="1759" cy="821"/>
              </a:xfrm>
              <a:custGeom>
                <a:avLst/>
                <a:gdLst>
                  <a:gd name="T0" fmla="*/ 1149 w 1759"/>
                  <a:gd name="T1" fmla="*/ 0 h 821"/>
                  <a:gd name="T2" fmla="*/ 1220 w 1759"/>
                  <a:gd name="T3" fmla="*/ 21 h 821"/>
                  <a:gd name="T4" fmla="*/ 1385 w 1759"/>
                  <a:gd name="T5" fmla="*/ 81 h 821"/>
                  <a:gd name="T6" fmla="*/ 1575 w 1759"/>
                  <a:gd name="T7" fmla="*/ 158 h 821"/>
                  <a:gd name="T8" fmla="*/ 1659 w 1759"/>
                  <a:gd name="T9" fmla="*/ 199 h 821"/>
                  <a:gd name="T10" fmla="*/ 1721 w 1759"/>
                  <a:gd name="T11" fmla="*/ 239 h 821"/>
                  <a:gd name="T12" fmla="*/ 1734 w 1759"/>
                  <a:gd name="T13" fmla="*/ 252 h 821"/>
                  <a:gd name="T14" fmla="*/ 1749 w 1759"/>
                  <a:gd name="T15" fmla="*/ 273 h 821"/>
                  <a:gd name="T16" fmla="*/ 1759 w 1759"/>
                  <a:gd name="T17" fmla="*/ 301 h 821"/>
                  <a:gd name="T18" fmla="*/ 1755 w 1759"/>
                  <a:gd name="T19" fmla="*/ 345 h 821"/>
                  <a:gd name="T20" fmla="*/ 1727 w 1759"/>
                  <a:gd name="T21" fmla="*/ 410 h 821"/>
                  <a:gd name="T22" fmla="*/ 1678 w 1759"/>
                  <a:gd name="T23" fmla="*/ 482 h 821"/>
                  <a:gd name="T24" fmla="*/ 1606 w 1759"/>
                  <a:gd name="T25" fmla="*/ 553 h 821"/>
                  <a:gd name="T26" fmla="*/ 1516 w 1759"/>
                  <a:gd name="T27" fmla="*/ 622 h 821"/>
                  <a:gd name="T28" fmla="*/ 1416 w 1759"/>
                  <a:gd name="T29" fmla="*/ 687 h 821"/>
                  <a:gd name="T30" fmla="*/ 1304 w 1759"/>
                  <a:gd name="T31" fmla="*/ 743 h 821"/>
                  <a:gd name="T32" fmla="*/ 1214 w 1759"/>
                  <a:gd name="T33" fmla="*/ 781 h 821"/>
                  <a:gd name="T34" fmla="*/ 1152 w 1759"/>
                  <a:gd name="T35" fmla="*/ 802 h 821"/>
                  <a:gd name="T36" fmla="*/ 1102 w 1759"/>
                  <a:gd name="T37" fmla="*/ 812 h 821"/>
                  <a:gd name="T38" fmla="*/ 984 w 1759"/>
                  <a:gd name="T39" fmla="*/ 805 h 821"/>
                  <a:gd name="T40" fmla="*/ 806 w 1759"/>
                  <a:gd name="T41" fmla="*/ 802 h 821"/>
                  <a:gd name="T42" fmla="*/ 620 w 1759"/>
                  <a:gd name="T43" fmla="*/ 812 h 821"/>
                  <a:gd name="T44" fmla="*/ 498 w 1759"/>
                  <a:gd name="T45" fmla="*/ 818 h 821"/>
                  <a:gd name="T46" fmla="*/ 392 w 1759"/>
                  <a:gd name="T47" fmla="*/ 821 h 821"/>
                  <a:gd name="T48" fmla="*/ 302 w 1759"/>
                  <a:gd name="T49" fmla="*/ 812 h 821"/>
                  <a:gd name="T50" fmla="*/ 227 w 1759"/>
                  <a:gd name="T51" fmla="*/ 790 h 821"/>
                  <a:gd name="T52" fmla="*/ 162 w 1759"/>
                  <a:gd name="T53" fmla="*/ 759 h 821"/>
                  <a:gd name="T54" fmla="*/ 106 w 1759"/>
                  <a:gd name="T55" fmla="*/ 718 h 821"/>
                  <a:gd name="T56" fmla="*/ 62 w 1759"/>
                  <a:gd name="T57" fmla="*/ 672 h 821"/>
                  <a:gd name="T58" fmla="*/ 28 w 1759"/>
                  <a:gd name="T59" fmla="*/ 619 h 821"/>
                  <a:gd name="T60" fmla="*/ 0 w 1759"/>
                  <a:gd name="T61" fmla="*/ 566 h 821"/>
                  <a:gd name="T62" fmla="*/ 0 w 1759"/>
                  <a:gd name="T63" fmla="*/ 9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9" h="821">
                    <a:moveTo>
                      <a:pt x="0" y="90"/>
                    </a:moveTo>
                    <a:lnTo>
                      <a:pt x="1149" y="0"/>
                    </a:lnTo>
                    <a:lnTo>
                      <a:pt x="1149" y="0"/>
                    </a:lnTo>
                    <a:lnTo>
                      <a:pt x="1220" y="21"/>
                    </a:lnTo>
                    <a:lnTo>
                      <a:pt x="1295" y="49"/>
                    </a:lnTo>
                    <a:lnTo>
                      <a:pt x="1385" y="81"/>
                    </a:lnTo>
                    <a:lnTo>
                      <a:pt x="1482" y="118"/>
                    </a:lnTo>
                    <a:lnTo>
                      <a:pt x="1575" y="158"/>
                    </a:lnTo>
                    <a:lnTo>
                      <a:pt x="1619" y="180"/>
                    </a:lnTo>
                    <a:lnTo>
                      <a:pt x="1659" y="199"/>
                    </a:lnTo>
                    <a:lnTo>
                      <a:pt x="1693" y="221"/>
                    </a:lnTo>
                    <a:lnTo>
                      <a:pt x="1721" y="239"/>
                    </a:lnTo>
                    <a:lnTo>
                      <a:pt x="1721" y="239"/>
                    </a:lnTo>
                    <a:lnTo>
                      <a:pt x="1734" y="252"/>
                    </a:lnTo>
                    <a:lnTo>
                      <a:pt x="1743" y="261"/>
                    </a:lnTo>
                    <a:lnTo>
                      <a:pt x="1749" y="273"/>
                    </a:lnTo>
                    <a:lnTo>
                      <a:pt x="1755" y="286"/>
                    </a:lnTo>
                    <a:lnTo>
                      <a:pt x="1759" y="301"/>
                    </a:lnTo>
                    <a:lnTo>
                      <a:pt x="1759" y="314"/>
                    </a:lnTo>
                    <a:lnTo>
                      <a:pt x="1755" y="345"/>
                    </a:lnTo>
                    <a:lnTo>
                      <a:pt x="1746" y="376"/>
                    </a:lnTo>
                    <a:lnTo>
                      <a:pt x="1727" y="410"/>
                    </a:lnTo>
                    <a:lnTo>
                      <a:pt x="1706" y="445"/>
                    </a:lnTo>
                    <a:lnTo>
                      <a:pt x="1678" y="482"/>
                    </a:lnTo>
                    <a:lnTo>
                      <a:pt x="1643" y="516"/>
                    </a:lnTo>
                    <a:lnTo>
                      <a:pt x="1606" y="553"/>
                    </a:lnTo>
                    <a:lnTo>
                      <a:pt x="1562" y="588"/>
                    </a:lnTo>
                    <a:lnTo>
                      <a:pt x="1516" y="622"/>
                    </a:lnTo>
                    <a:lnTo>
                      <a:pt x="1466" y="656"/>
                    </a:lnTo>
                    <a:lnTo>
                      <a:pt x="1416" y="687"/>
                    </a:lnTo>
                    <a:lnTo>
                      <a:pt x="1360" y="715"/>
                    </a:lnTo>
                    <a:lnTo>
                      <a:pt x="1304" y="743"/>
                    </a:lnTo>
                    <a:lnTo>
                      <a:pt x="1304" y="743"/>
                    </a:lnTo>
                    <a:lnTo>
                      <a:pt x="1214" y="781"/>
                    </a:lnTo>
                    <a:lnTo>
                      <a:pt x="1180" y="793"/>
                    </a:lnTo>
                    <a:lnTo>
                      <a:pt x="1152" y="802"/>
                    </a:lnTo>
                    <a:lnTo>
                      <a:pt x="1127" y="809"/>
                    </a:lnTo>
                    <a:lnTo>
                      <a:pt x="1102" y="812"/>
                    </a:lnTo>
                    <a:lnTo>
                      <a:pt x="1052" y="812"/>
                    </a:lnTo>
                    <a:lnTo>
                      <a:pt x="984" y="805"/>
                    </a:lnTo>
                    <a:lnTo>
                      <a:pt x="878" y="802"/>
                    </a:lnTo>
                    <a:lnTo>
                      <a:pt x="806" y="802"/>
                    </a:lnTo>
                    <a:lnTo>
                      <a:pt x="722" y="805"/>
                    </a:lnTo>
                    <a:lnTo>
                      <a:pt x="620" y="812"/>
                    </a:lnTo>
                    <a:lnTo>
                      <a:pt x="498" y="818"/>
                    </a:lnTo>
                    <a:lnTo>
                      <a:pt x="498" y="818"/>
                    </a:lnTo>
                    <a:lnTo>
                      <a:pt x="442" y="821"/>
                    </a:lnTo>
                    <a:lnTo>
                      <a:pt x="392" y="821"/>
                    </a:lnTo>
                    <a:lnTo>
                      <a:pt x="346" y="818"/>
                    </a:lnTo>
                    <a:lnTo>
                      <a:pt x="302" y="812"/>
                    </a:lnTo>
                    <a:lnTo>
                      <a:pt x="265" y="799"/>
                    </a:lnTo>
                    <a:lnTo>
                      <a:pt x="227" y="790"/>
                    </a:lnTo>
                    <a:lnTo>
                      <a:pt x="193" y="774"/>
                    </a:lnTo>
                    <a:lnTo>
                      <a:pt x="162" y="759"/>
                    </a:lnTo>
                    <a:lnTo>
                      <a:pt x="134" y="740"/>
                    </a:lnTo>
                    <a:lnTo>
                      <a:pt x="106" y="718"/>
                    </a:lnTo>
                    <a:lnTo>
                      <a:pt x="84" y="697"/>
                    </a:lnTo>
                    <a:lnTo>
                      <a:pt x="62" y="672"/>
                    </a:lnTo>
                    <a:lnTo>
                      <a:pt x="44" y="647"/>
                    </a:lnTo>
                    <a:lnTo>
                      <a:pt x="28" y="619"/>
                    </a:lnTo>
                    <a:lnTo>
                      <a:pt x="13" y="594"/>
                    </a:lnTo>
                    <a:lnTo>
                      <a:pt x="0" y="566"/>
                    </a:lnTo>
                    <a:lnTo>
                      <a:pt x="0" y="90"/>
                    </a:lnTo>
                    <a:lnTo>
                      <a:pt x="0" y="90"/>
                    </a:lnTo>
                    <a:close/>
                  </a:path>
                </a:pathLst>
              </a:custGeom>
              <a:solidFill>
                <a:srgbClr val="B2A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37" name="Freeform 41"/>
              <p:cNvSpPr>
                <a:spLocks noEditPoints="1"/>
              </p:cNvSpPr>
              <p:nvPr/>
            </p:nvSpPr>
            <p:spPr bwMode="auto">
              <a:xfrm>
                <a:off x="6" y="367"/>
                <a:ext cx="1671" cy="809"/>
              </a:xfrm>
              <a:custGeom>
                <a:avLst/>
                <a:gdLst>
                  <a:gd name="T0" fmla="*/ 324 w 1671"/>
                  <a:gd name="T1" fmla="*/ 100 h 809"/>
                  <a:gd name="T2" fmla="*/ 479 w 1671"/>
                  <a:gd name="T3" fmla="*/ 41 h 809"/>
                  <a:gd name="T4" fmla="*/ 694 w 1671"/>
                  <a:gd name="T5" fmla="*/ 22 h 809"/>
                  <a:gd name="T6" fmla="*/ 940 w 1671"/>
                  <a:gd name="T7" fmla="*/ 22 h 809"/>
                  <a:gd name="T8" fmla="*/ 1065 w 1671"/>
                  <a:gd name="T9" fmla="*/ 103 h 809"/>
                  <a:gd name="T10" fmla="*/ 1192 w 1671"/>
                  <a:gd name="T11" fmla="*/ 196 h 809"/>
                  <a:gd name="T12" fmla="*/ 1307 w 1671"/>
                  <a:gd name="T13" fmla="*/ 283 h 809"/>
                  <a:gd name="T14" fmla="*/ 1500 w 1671"/>
                  <a:gd name="T15" fmla="*/ 426 h 809"/>
                  <a:gd name="T16" fmla="*/ 1522 w 1671"/>
                  <a:gd name="T17" fmla="*/ 457 h 809"/>
                  <a:gd name="T18" fmla="*/ 1463 w 1671"/>
                  <a:gd name="T19" fmla="*/ 523 h 809"/>
                  <a:gd name="T20" fmla="*/ 1454 w 1671"/>
                  <a:gd name="T21" fmla="*/ 529 h 809"/>
                  <a:gd name="T22" fmla="*/ 1329 w 1671"/>
                  <a:gd name="T23" fmla="*/ 548 h 809"/>
                  <a:gd name="T24" fmla="*/ 1254 w 1671"/>
                  <a:gd name="T25" fmla="*/ 650 h 809"/>
                  <a:gd name="T26" fmla="*/ 1108 w 1671"/>
                  <a:gd name="T27" fmla="*/ 741 h 809"/>
                  <a:gd name="T28" fmla="*/ 1027 w 1671"/>
                  <a:gd name="T29" fmla="*/ 809 h 809"/>
                  <a:gd name="T30" fmla="*/ 788 w 1671"/>
                  <a:gd name="T31" fmla="*/ 688 h 809"/>
                  <a:gd name="T32" fmla="*/ 897 w 1671"/>
                  <a:gd name="T33" fmla="*/ 806 h 809"/>
                  <a:gd name="T34" fmla="*/ 162 w 1671"/>
                  <a:gd name="T35" fmla="*/ 728 h 809"/>
                  <a:gd name="T36" fmla="*/ 604 w 1671"/>
                  <a:gd name="T37" fmla="*/ 520 h 809"/>
                  <a:gd name="T38" fmla="*/ 44 w 1671"/>
                  <a:gd name="T39" fmla="*/ 501 h 809"/>
                  <a:gd name="T40" fmla="*/ 433 w 1671"/>
                  <a:gd name="T41" fmla="*/ 349 h 809"/>
                  <a:gd name="T42" fmla="*/ 0 w 1671"/>
                  <a:gd name="T43" fmla="*/ 212 h 809"/>
                  <a:gd name="T44" fmla="*/ 159 w 1671"/>
                  <a:gd name="T45" fmla="*/ 65 h 809"/>
                  <a:gd name="T46" fmla="*/ 856 w 1671"/>
                  <a:gd name="T47" fmla="*/ 47 h 809"/>
                  <a:gd name="T48" fmla="*/ 632 w 1671"/>
                  <a:gd name="T49" fmla="*/ 72 h 809"/>
                  <a:gd name="T50" fmla="*/ 601 w 1671"/>
                  <a:gd name="T51" fmla="*/ 149 h 809"/>
                  <a:gd name="T52" fmla="*/ 1158 w 1671"/>
                  <a:gd name="T53" fmla="*/ 187 h 809"/>
                  <a:gd name="T54" fmla="*/ 956 w 1671"/>
                  <a:gd name="T55" fmla="*/ 128 h 809"/>
                  <a:gd name="T56" fmla="*/ 834 w 1671"/>
                  <a:gd name="T57" fmla="*/ 137 h 809"/>
                  <a:gd name="T58" fmla="*/ 1177 w 1671"/>
                  <a:gd name="T59" fmla="*/ 199 h 809"/>
                  <a:gd name="T60" fmla="*/ 949 w 1671"/>
                  <a:gd name="T61" fmla="*/ 221 h 809"/>
                  <a:gd name="T62" fmla="*/ 909 w 1671"/>
                  <a:gd name="T63" fmla="*/ 305 h 809"/>
                  <a:gd name="T64" fmla="*/ 893 w 1671"/>
                  <a:gd name="T65" fmla="*/ 305 h 809"/>
                  <a:gd name="T66" fmla="*/ 1258 w 1671"/>
                  <a:gd name="T67" fmla="*/ 355 h 809"/>
                  <a:gd name="T68" fmla="*/ 1239 w 1671"/>
                  <a:gd name="T69" fmla="*/ 358 h 809"/>
                  <a:gd name="T70" fmla="*/ 1037 w 1671"/>
                  <a:gd name="T71" fmla="*/ 308 h 809"/>
                  <a:gd name="T72" fmla="*/ 909 w 1671"/>
                  <a:gd name="T73" fmla="*/ 317 h 809"/>
                  <a:gd name="T74" fmla="*/ 1254 w 1671"/>
                  <a:gd name="T75" fmla="*/ 367 h 809"/>
                  <a:gd name="T76" fmla="*/ 1018 w 1671"/>
                  <a:gd name="T77" fmla="*/ 392 h 809"/>
                  <a:gd name="T78" fmla="*/ 962 w 1671"/>
                  <a:gd name="T79" fmla="*/ 476 h 809"/>
                  <a:gd name="T80" fmla="*/ 1447 w 1671"/>
                  <a:gd name="T81" fmla="*/ 523 h 809"/>
                  <a:gd name="T82" fmla="*/ 1226 w 1671"/>
                  <a:gd name="T83" fmla="*/ 464 h 809"/>
                  <a:gd name="T84" fmla="*/ 1096 w 1671"/>
                  <a:gd name="T85" fmla="*/ 476 h 809"/>
                  <a:gd name="T86" fmla="*/ 1192 w 1671"/>
                  <a:gd name="T87" fmla="*/ 560 h 809"/>
                  <a:gd name="T88" fmla="*/ 691 w 1671"/>
                  <a:gd name="T89" fmla="*/ 591 h 809"/>
                  <a:gd name="T90" fmla="*/ 545 w 1671"/>
                  <a:gd name="T91" fmla="*/ 445 h 809"/>
                  <a:gd name="T92" fmla="*/ 564 w 1671"/>
                  <a:gd name="T93" fmla="*/ 349 h 809"/>
                  <a:gd name="T94" fmla="*/ 551 w 1671"/>
                  <a:gd name="T95" fmla="*/ 336 h 809"/>
                  <a:gd name="T96" fmla="*/ 364 w 1671"/>
                  <a:gd name="T97" fmla="*/ 261 h 809"/>
                  <a:gd name="T98" fmla="*/ 287 w 1671"/>
                  <a:gd name="T99" fmla="*/ 181 h 809"/>
                  <a:gd name="T100" fmla="*/ 666 w 1671"/>
                  <a:gd name="T101" fmla="*/ 327 h 809"/>
                  <a:gd name="T102" fmla="*/ 679 w 1671"/>
                  <a:gd name="T103" fmla="*/ 339 h 809"/>
                  <a:gd name="T104" fmla="*/ 862 w 1671"/>
                  <a:gd name="T105" fmla="*/ 398 h 809"/>
                  <a:gd name="T106" fmla="*/ 1052 w 1671"/>
                  <a:gd name="T107" fmla="*/ 573 h 809"/>
                  <a:gd name="T108" fmla="*/ 1002 w 1671"/>
                  <a:gd name="T109" fmla="*/ 657 h 809"/>
                  <a:gd name="T110" fmla="*/ 663 w 1671"/>
                  <a:gd name="T111" fmla="*/ 433 h 809"/>
                  <a:gd name="T112" fmla="*/ 738 w 1671"/>
                  <a:gd name="T113" fmla="*/ 507 h 809"/>
                  <a:gd name="T114" fmla="*/ 959 w 1671"/>
                  <a:gd name="T115" fmla="*/ 489 h 809"/>
                  <a:gd name="T116" fmla="*/ 495 w 1671"/>
                  <a:gd name="T117" fmla="*/ 162 h 809"/>
                  <a:gd name="T118" fmla="*/ 507 w 1671"/>
                  <a:gd name="T119" fmla="*/ 159 h 809"/>
                  <a:gd name="T120" fmla="*/ 408 w 1671"/>
                  <a:gd name="T121" fmla="*/ 181 h 809"/>
                  <a:gd name="T122" fmla="*/ 517 w 1671"/>
                  <a:gd name="T123" fmla="*/ 171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1" h="809">
                    <a:moveTo>
                      <a:pt x="159" y="65"/>
                    </a:moveTo>
                    <a:lnTo>
                      <a:pt x="168" y="65"/>
                    </a:lnTo>
                    <a:lnTo>
                      <a:pt x="215" y="112"/>
                    </a:lnTo>
                    <a:lnTo>
                      <a:pt x="315" y="100"/>
                    </a:lnTo>
                    <a:lnTo>
                      <a:pt x="271" y="56"/>
                    </a:lnTo>
                    <a:lnTo>
                      <a:pt x="280" y="56"/>
                    </a:lnTo>
                    <a:lnTo>
                      <a:pt x="324" y="100"/>
                    </a:lnTo>
                    <a:lnTo>
                      <a:pt x="420" y="87"/>
                    </a:lnTo>
                    <a:lnTo>
                      <a:pt x="380" y="47"/>
                    </a:lnTo>
                    <a:lnTo>
                      <a:pt x="392" y="47"/>
                    </a:lnTo>
                    <a:lnTo>
                      <a:pt x="433" y="84"/>
                    </a:lnTo>
                    <a:lnTo>
                      <a:pt x="507" y="78"/>
                    </a:lnTo>
                    <a:lnTo>
                      <a:pt x="467" y="41"/>
                    </a:lnTo>
                    <a:lnTo>
                      <a:pt x="479" y="41"/>
                    </a:lnTo>
                    <a:lnTo>
                      <a:pt x="517" y="75"/>
                    </a:lnTo>
                    <a:lnTo>
                      <a:pt x="607" y="65"/>
                    </a:lnTo>
                    <a:lnTo>
                      <a:pt x="570" y="34"/>
                    </a:lnTo>
                    <a:lnTo>
                      <a:pt x="582" y="31"/>
                    </a:lnTo>
                    <a:lnTo>
                      <a:pt x="620" y="62"/>
                    </a:lnTo>
                    <a:lnTo>
                      <a:pt x="725" y="50"/>
                    </a:lnTo>
                    <a:lnTo>
                      <a:pt x="694" y="22"/>
                    </a:lnTo>
                    <a:lnTo>
                      <a:pt x="707" y="22"/>
                    </a:lnTo>
                    <a:lnTo>
                      <a:pt x="738" y="47"/>
                    </a:lnTo>
                    <a:lnTo>
                      <a:pt x="844" y="34"/>
                    </a:lnTo>
                    <a:lnTo>
                      <a:pt x="816" y="13"/>
                    </a:lnTo>
                    <a:lnTo>
                      <a:pt x="831" y="13"/>
                    </a:lnTo>
                    <a:lnTo>
                      <a:pt x="856" y="34"/>
                    </a:lnTo>
                    <a:lnTo>
                      <a:pt x="940" y="22"/>
                    </a:lnTo>
                    <a:lnTo>
                      <a:pt x="918" y="6"/>
                    </a:lnTo>
                    <a:lnTo>
                      <a:pt x="931" y="6"/>
                    </a:lnTo>
                    <a:lnTo>
                      <a:pt x="956" y="22"/>
                    </a:lnTo>
                    <a:lnTo>
                      <a:pt x="1130" y="0"/>
                    </a:lnTo>
                    <a:lnTo>
                      <a:pt x="1152" y="9"/>
                    </a:lnTo>
                    <a:lnTo>
                      <a:pt x="968" y="31"/>
                    </a:lnTo>
                    <a:lnTo>
                      <a:pt x="1065" y="103"/>
                    </a:lnTo>
                    <a:lnTo>
                      <a:pt x="1314" y="75"/>
                    </a:lnTo>
                    <a:lnTo>
                      <a:pt x="1338" y="84"/>
                    </a:lnTo>
                    <a:lnTo>
                      <a:pt x="1080" y="115"/>
                    </a:lnTo>
                    <a:lnTo>
                      <a:pt x="1173" y="184"/>
                    </a:lnTo>
                    <a:lnTo>
                      <a:pt x="1497" y="146"/>
                    </a:lnTo>
                    <a:lnTo>
                      <a:pt x="1528" y="159"/>
                    </a:lnTo>
                    <a:lnTo>
                      <a:pt x="1192" y="196"/>
                    </a:lnTo>
                    <a:lnTo>
                      <a:pt x="1289" y="271"/>
                    </a:lnTo>
                    <a:lnTo>
                      <a:pt x="1659" y="230"/>
                    </a:lnTo>
                    <a:lnTo>
                      <a:pt x="1671" y="240"/>
                    </a:lnTo>
                    <a:lnTo>
                      <a:pt x="1668" y="240"/>
                    </a:lnTo>
                    <a:lnTo>
                      <a:pt x="1668" y="240"/>
                    </a:lnTo>
                    <a:lnTo>
                      <a:pt x="1503" y="261"/>
                    </a:lnTo>
                    <a:lnTo>
                      <a:pt x="1307" y="283"/>
                    </a:lnTo>
                    <a:lnTo>
                      <a:pt x="1385" y="339"/>
                    </a:lnTo>
                    <a:lnTo>
                      <a:pt x="1559" y="317"/>
                    </a:lnTo>
                    <a:lnTo>
                      <a:pt x="1559" y="317"/>
                    </a:lnTo>
                    <a:lnTo>
                      <a:pt x="1559" y="324"/>
                    </a:lnTo>
                    <a:lnTo>
                      <a:pt x="1566" y="330"/>
                    </a:lnTo>
                    <a:lnTo>
                      <a:pt x="1401" y="352"/>
                    </a:lnTo>
                    <a:lnTo>
                      <a:pt x="1500" y="426"/>
                    </a:lnTo>
                    <a:lnTo>
                      <a:pt x="1544" y="420"/>
                    </a:lnTo>
                    <a:lnTo>
                      <a:pt x="1544" y="420"/>
                    </a:lnTo>
                    <a:lnTo>
                      <a:pt x="1538" y="436"/>
                    </a:lnTo>
                    <a:lnTo>
                      <a:pt x="1516" y="439"/>
                    </a:lnTo>
                    <a:lnTo>
                      <a:pt x="1531" y="448"/>
                    </a:lnTo>
                    <a:lnTo>
                      <a:pt x="1531" y="448"/>
                    </a:lnTo>
                    <a:lnTo>
                      <a:pt x="1522" y="457"/>
                    </a:lnTo>
                    <a:lnTo>
                      <a:pt x="1497" y="439"/>
                    </a:lnTo>
                    <a:lnTo>
                      <a:pt x="1376" y="451"/>
                    </a:lnTo>
                    <a:lnTo>
                      <a:pt x="1463" y="520"/>
                    </a:lnTo>
                    <a:lnTo>
                      <a:pt x="1463" y="520"/>
                    </a:lnTo>
                    <a:lnTo>
                      <a:pt x="1463" y="523"/>
                    </a:lnTo>
                    <a:lnTo>
                      <a:pt x="1463" y="523"/>
                    </a:lnTo>
                    <a:lnTo>
                      <a:pt x="1463" y="523"/>
                    </a:lnTo>
                    <a:lnTo>
                      <a:pt x="1454" y="529"/>
                    </a:lnTo>
                    <a:lnTo>
                      <a:pt x="1454" y="529"/>
                    </a:lnTo>
                    <a:lnTo>
                      <a:pt x="1454" y="529"/>
                    </a:lnTo>
                    <a:lnTo>
                      <a:pt x="1454" y="529"/>
                    </a:lnTo>
                    <a:lnTo>
                      <a:pt x="1454" y="529"/>
                    </a:lnTo>
                    <a:lnTo>
                      <a:pt x="1454" y="529"/>
                    </a:lnTo>
                    <a:lnTo>
                      <a:pt x="1454" y="529"/>
                    </a:lnTo>
                    <a:lnTo>
                      <a:pt x="1454" y="529"/>
                    </a:lnTo>
                    <a:lnTo>
                      <a:pt x="1441" y="538"/>
                    </a:lnTo>
                    <a:lnTo>
                      <a:pt x="1351" y="548"/>
                    </a:lnTo>
                    <a:lnTo>
                      <a:pt x="1388" y="579"/>
                    </a:lnTo>
                    <a:lnTo>
                      <a:pt x="1388" y="579"/>
                    </a:lnTo>
                    <a:lnTo>
                      <a:pt x="1376" y="585"/>
                    </a:lnTo>
                    <a:lnTo>
                      <a:pt x="1329" y="548"/>
                    </a:lnTo>
                    <a:lnTo>
                      <a:pt x="1214" y="557"/>
                    </a:lnTo>
                    <a:lnTo>
                      <a:pt x="1298" y="629"/>
                    </a:lnTo>
                    <a:lnTo>
                      <a:pt x="1298" y="629"/>
                    </a:lnTo>
                    <a:lnTo>
                      <a:pt x="1292" y="635"/>
                    </a:lnTo>
                    <a:lnTo>
                      <a:pt x="1292" y="635"/>
                    </a:lnTo>
                    <a:lnTo>
                      <a:pt x="1292" y="635"/>
                    </a:lnTo>
                    <a:lnTo>
                      <a:pt x="1254" y="650"/>
                    </a:lnTo>
                    <a:lnTo>
                      <a:pt x="1164" y="660"/>
                    </a:lnTo>
                    <a:lnTo>
                      <a:pt x="1192" y="681"/>
                    </a:lnTo>
                    <a:lnTo>
                      <a:pt x="1192" y="681"/>
                    </a:lnTo>
                    <a:lnTo>
                      <a:pt x="1177" y="688"/>
                    </a:lnTo>
                    <a:lnTo>
                      <a:pt x="1149" y="660"/>
                    </a:lnTo>
                    <a:lnTo>
                      <a:pt x="1033" y="669"/>
                    </a:lnTo>
                    <a:lnTo>
                      <a:pt x="1108" y="741"/>
                    </a:lnTo>
                    <a:lnTo>
                      <a:pt x="1108" y="741"/>
                    </a:lnTo>
                    <a:lnTo>
                      <a:pt x="1099" y="753"/>
                    </a:lnTo>
                    <a:lnTo>
                      <a:pt x="1015" y="669"/>
                    </a:lnTo>
                    <a:lnTo>
                      <a:pt x="912" y="678"/>
                    </a:lnTo>
                    <a:lnTo>
                      <a:pt x="1033" y="800"/>
                    </a:lnTo>
                    <a:lnTo>
                      <a:pt x="1033" y="800"/>
                    </a:lnTo>
                    <a:lnTo>
                      <a:pt x="1027" y="809"/>
                    </a:lnTo>
                    <a:lnTo>
                      <a:pt x="1027" y="809"/>
                    </a:lnTo>
                    <a:lnTo>
                      <a:pt x="1018" y="803"/>
                    </a:lnTo>
                    <a:lnTo>
                      <a:pt x="1015" y="800"/>
                    </a:lnTo>
                    <a:lnTo>
                      <a:pt x="984" y="772"/>
                    </a:lnTo>
                    <a:lnTo>
                      <a:pt x="984" y="772"/>
                    </a:lnTo>
                    <a:lnTo>
                      <a:pt x="893" y="681"/>
                    </a:lnTo>
                    <a:lnTo>
                      <a:pt x="788" y="688"/>
                    </a:lnTo>
                    <a:lnTo>
                      <a:pt x="900" y="800"/>
                    </a:lnTo>
                    <a:lnTo>
                      <a:pt x="900" y="800"/>
                    </a:lnTo>
                    <a:lnTo>
                      <a:pt x="903" y="803"/>
                    </a:lnTo>
                    <a:lnTo>
                      <a:pt x="903" y="806"/>
                    </a:lnTo>
                    <a:lnTo>
                      <a:pt x="900" y="806"/>
                    </a:lnTo>
                    <a:lnTo>
                      <a:pt x="897" y="806"/>
                    </a:lnTo>
                    <a:lnTo>
                      <a:pt x="897" y="806"/>
                    </a:lnTo>
                    <a:lnTo>
                      <a:pt x="881" y="800"/>
                    </a:lnTo>
                    <a:lnTo>
                      <a:pt x="853" y="778"/>
                    </a:lnTo>
                    <a:lnTo>
                      <a:pt x="853" y="778"/>
                    </a:lnTo>
                    <a:lnTo>
                      <a:pt x="769" y="691"/>
                    </a:lnTo>
                    <a:lnTo>
                      <a:pt x="171" y="737"/>
                    </a:lnTo>
                    <a:lnTo>
                      <a:pt x="171" y="737"/>
                    </a:lnTo>
                    <a:lnTo>
                      <a:pt x="162" y="728"/>
                    </a:lnTo>
                    <a:lnTo>
                      <a:pt x="756" y="678"/>
                    </a:lnTo>
                    <a:lnTo>
                      <a:pt x="685" y="604"/>
                    </a:lnTo>
                    <a:lnTo>
                      <a:pt x="112" y="653"/>
                    </a:lnTo>
                    <a:lnTo>
                      <a:pt x="112" y="653"/>
                    </a:lnTo>
                    <a:lnTo>
                      <a:pt x="109" y="644"/>
                    </a:lnTo>
                    <a:lnTo>
                      <a:pt x="672" y="591"/>
                    </a:lnTo>
                    <a:lnTo>
                      <a:pt x="604" y="520"/>
                    </a:lnTo>
                    <a:lnTo>
                      <a:pt x="72" y="569"/>
                    </a:lnTo>
                    <a:lnTo>
                      <a:pt x="72" y="569"/>
                    </a:lnTo>
                    <a:lnTo>
                      <a:pt x="69" y="560"/>
                    </a:lnTo>
                    <a:lnTo>
                      <a:pt x="592" y="510"/>
                    </a:lnTo>
                    <a:lnTo>
                      <a:pt x="529" y="448"/>
                    </a:lnTo>
                    <a:lnTo>
                      <a:pt x="44" y="501"/>
                    </a:lnTo>
                    <a:lnTo>
                      <a:pt x="44" y="501"/>
                    </a:lnTo>
                    <a:lnTo>
                      <a:pt x="44" y="492"/>
                    </a:lnTo>
                    <a:lnTo>
                      <a:pt x="523" y="439"/>
                    </a:lnTo>
                    <a:lnTo>
                      <a:pt x="445" y="361"/>
                    </a:lnTo>
                    <a:lnTo>
                      <a:pt x="16" y="398"/>
                    </a:lnTo>
                    <a:lnTo>
                      <a:pt x="16" y="398"/>
                    </a:lnTo>
                    <a:lnTo>
                      <a:pt x="13" y="386"/>
                    </a:lnTo>
                    <a:lnTo>
                      <a:pt x="433" y="349"/>
                    </a:lnTo>
                    <a:lnTo>
                      <a:pt x="361" y="274"/>
                    </a:lnTo>
                    <a:lnTo>
                      <a:pt x="0" y="308"/>
                    </a:lnTo>
                    <a:lnTo>
                      <a:pt x="0" y="299"/>
                    </a:lnTo>
                    <a:lnTo>
                      <a:pt x="352" y="265"/>
                    </a:lnTo>
                    <a:lnTo>
                      <a:pt x="283" y="193"/>
                    </a:lnTo>
                    <a:lnTo>
                      <a:pt x="0" y="221"/>
                    </a:lnTo>
                    <a:lnTo>
                      <a:pt x="0" y="212"/>
                    </a:lnTo>
                    <a:lnTo>
                      <a:pt x="274" y="184"/>
                    </a:lnTo>
                    <a:lnTo>
                      <a:pt x="215" y="121"/>
                    </a:lnTo>
                    <a:lnTo>
                      <a:pt x="0" y="146"/>
                    </a:lnTo>
                    <a:lnTo>
                      <a:pt x="0" y="137"/>
                    </a:lnTo>
                    <a:lnTo>
                      <a:pt x="206" y="112"/>
                    </a:lnTo>
                    <a:lnTo>
                      <a:pt x="159" y="65"/>
                    </a:lnTo>
                    <a:lnTo>
                      <a:pt x="159" y="65"/>
                    </a:lnTo>
                    <a:close/>
                    <a:moveTo>
                      <a:pt x="956" y="34"/>
                    </a:moveTo>
                    <a:lnTo>
                      <a:pt x="868" y="44"/>
                    </a:lnTo>
                    <a:lnTo>
                      <a:pt x="956" y="112"/>
                    </a:lnTo>
                    <a:lnTo>
                      <a:pt x="1049" y="103"/>
                    </a:lnTo>
                    <a:lnTo>
                      <a:pt x="956" y="34"/>
                    </a:lnTo>
                    <a:lnTo>
                      <a:pt x="956" y="34"/>
                    </a:lnTo>
                    <a:close/>
                    <a:moveTo>
                      <a:pt x="856" y="47"/>
                    </a:moveTo>
                    <a:lnTo>
                      <a:pt x="750" y="59"/>
                    </a:lnTo>
                    <a:lnTo>
                      <a:pt x="834" y="125"/>
                    </a:lnTo>
                    <a:lnTo>
                      <a:pt x="943" y="115"/>
                    </a:lnTo>
                    <a:lnTo>
                      <a:pt x="856" y="47"/>
                    </a:lnTo>
                    <a:lnTo>
                      <a:pt x="856" y="47"/>
                    </a:lnTo>
                    <a:close/>
                    <a:moveTo>
                      <a:pt x="738" y="59"/>
                    </a:moveTo>
                    <a:lnTo>
                      <a:pt x="632" y="72"/>
                    </a:lnTo>
                    <a:lnTo>
                      <a:pt x="710" y="137"/>
                    </a:lnTo>
                    <a:lnTo>
                      <a:pt x="819" y="128"/>
                    </a:lnTo>
                    <a:lnTo>
                      <a:pt x="738" y="59"/>
                    </a:lnTo>
                    <a:lnTo>
                      <a:pt x="738" y="59"/>
                    </a:lnTo>
                    <a:close/>
                    <a:moveTo>
                      <a:pt x="620" y="75"/>
                    </a:moveTo>
                    <a:lnTo>
                      <a:pt x="529" y="84"/>
                    </a:lnTo>
                    <a:lnTo>
                      <a:pt x="601" y="149"/>
                    </a:lnTo>
                    <a:lnTo>
                      <a:pt x="697" y="140"/>
                    </a:lnTo>
                    <a:lnTo>
                      <a:pt x="620" y="75"/>
                    </a:lnTo>
                    <a:lnTo>
                      <a:pt x="620" y="75"/>
                    </a:lnTo>
                    <a:close/>
                    <a:moveTo>
                      <a:pt x="1065" y="115"/>
                    </a:moveTo>
                    <a:lnTo>
                      <a:pt x="971" y="125"/>
                    </a:lnTo>
                    <a:lnTo>
                      <a:pt x="1058" y="196"/>
                    </a:lnTo>
                    <a:lnTo>
                      <a:pt x="1158" y="187"/>
                    </a:lnTo>
                    <a:lnTo>
                      <a:pt x="1065" y="115"/>
                    </a:lnTo>
                    <a:lnTo>
                      <a:pt x="1065" y="115"/>
                    </a:lnTo>
                    <a:close/>
                    <a:moveTo>
                      <a:pt x="956" y="128"/>
                    </a:moveTo>
                    <a:lnTo>
                      <a:pt x="847" y="137"/>
                    </a:lnTo>
                    <a:lnTo>
                      <a:pt x="934" y="209"/>
                    </a:lnTo>
                    <a:lnTo>
                      <a:pt x="1043" y="196"/>
                    </a:lnTo>
                    <a:lnTo>
                      <a:pt x="956" y="128"/>
                    </a:lnTo>
                    <a:lnTo>
                      <a:pt x="956" y="128"/>
                    </a:lnTo>
                    <a:close/>
                    <a:moveTo>
                      <a:pt x="834" y="137"/>
                    </a:moveTo>
                    <a:lnTo>
                      <a:pt x="725" y="149"/>
                    </a:lnTo>
                    <a:lnTo>
                      <a:pt x="809" y="221"/>
                    </a:lnTo>
                    <a:lnTo>
                      <a:pt x="918" y="209"/>
                    </a:lnTo>
                    <a:lnTo>
                      <a:pt x="834" y="137"/>
                    </a:lnTo>
                    <a:lnTo>
                      <a:pt x="834" y="137"/>
                    </a:lnTo>
                    <a:close/>
                    <a:moveTo>
                      <a:pt x="710" y="149"/>
                    </a:moveTo>
                    <a:lnTo>
                      <a:pt x="613" y="162"/>
                    </a:lnTo>
                    <a:lnTo>
                      <a:pt x="691" y="230"/>
                    </a:lnTo>
                    <a:lnTo>
                      <a:pt x="794" y="221"/>
                    </a:lnTo>
                    <a:lnTo>
                      <a:pt x="710" y="149"/>
                    </a:lnTo>
                    <a:lnTo>
                      <a:pt x="710" y="149"/>
                    </a:lnTo>
                    <a:close/>
                    <a:moveTo>
                      <a:pt x="1177" y="199"/>
                    </a:moveTo>
                    <a:lnTo>
                      <a:pt x="1074" y="209"/>
                    </a:lnTo>
                    <a:lnTo>
                      <a:pt x="1164" y="280"/>
                    </a:lnTo>
                    <a:lnTo>
                      <a:pt x="1273" y="271"/>
                    </a:lnTo>
                    <a:lnTo>
                      <a:pt x="1177" y="199"/>
                    </a:lnTo>
                    <a:lnTo>
                      <a:pt x="1177" y="199"/>
                    </a:lnTo>
                    <a:close/>
                    <a:moveTo>
                      <a:pt x="1058" y="209"/>
                    </a:moveTo>
                    <a:lnTo>
                      <a:pt x="949" y="221"/>
                    </a:lnTo>
                    <a:lnTo>
                      <a:pt x="1040" y="293"/>
                    </a:lnTo>
                    <a:lnTo>
                      <a:pt x="1149" y="283"/>
                    </a:lnTo>
                    <a:lnTo>
                      <a:pt x="1058" y="209"/>
                    </a:lnTo>
                    <a:lnTo>
                      <a:pt x="1058" y="209"/>
                    </a:lnTo>
                    <a:close/>
                    <a:moveTo>
                      <a:pt x="934" y="221"/>
                    </a:moveTo>
                    <a:lnTo>
                      <a:pt x="822" y="230"/>
                    </a:lnTo>
                    <a:lnTo>
                      <a:pt x="909" y="305"/>
                    </a:lnTo>
                    <a:lnTo>
                      <a:pt x="1021" y="296"/>
                    </a:lnTo>
                    <a:lnTo>
                      <a:pt x="934" y="221"/>
                    </a:lnTo>
                    <a:lnTo>
                      <a:pt x="934" y="221"/>
                    </a:lnTo>
                    <a:close/>
                    <a:moveTo>
                      <a:pt x="806" y="233"/>
                    </a:moveTo>
                    <a:lnTo>
                      <a:pt x="704" y="243"/>
                    </a:lnTo>
                    <a:lnTo>
                      <a:pt x="784" y="317"/>
                    </a:lnTo>
                    <a:lnTo>
                      <a:pt x="893" y="305"/>
                    </a:lnTo>
                    <a:lnTo>
                      <a:pt x="806" y="233"/>
                    </a:lnTo>
                    <a:lnTo>
                      <a:pt x="806" y="233"/>
                    </a:lnTo>
                    <a:close/>
                    <a:moveTo>
                      <a:pt x="1292" y="286"/>
                    </a:moveTo>
                    <a:lnTo>
                      <a:pt x="1292" y="286"/>
                    </a:lnTo>
                    <a:lnTo>
                      <a:pt x="1261" y="286"/>
                    </a:lnTo>
                    <a:lnTo>
                      <a:pt x="1183" y="296"/>
                    </a:lnTo>
                    <a:lnTo>
                      <a:pt x="1258" y="355"/>
                    </a:lnTo>
                    <a:lnTo>
                      <a:pt x="1366" y="342"/>
                    </a:lnTo>
                    <a:lnTo>
                      <a:pt x="1292" y="286"/>
                    </a:lnTo>
                    <a:lnTo>
                      <a:pt x="1292" y="286"/>
                    </a:lnTo>
                    <a:close/>
                    <a:moveTo>
                      <a:pt x="1164" y="296"/>
                    </a:moveTo>
                    <a:lnTo>
                      <a:pt x="1055" y="305"/>
                    </a:lnTo>
                    <a:lnTo>
                      <a:pt x="1130" y="367"/>
                    </a:lnTo>
                    <a:lnTo>
                      <a:pt x="1239" y="358"/>
                    </a:lnTo>
                    <a:lnTo>
                      <a:pt x="1164" y="296"/>
                    </a:lnTo>
                    <a:lnTo>
                      <a:pt x="1164" y="296"/>
                    </a:lnTo>
                    <a:close/>
                    <a:moveTo>
                      <a:pt x="1037" y="308"/>
                    </a:moveTo>
                    <a:lnTo>
                      <a:pt x="925" y="317"/>
                    </a:lnTo>
                    <a:lnTo>
                      <a:pt x="1005" y="383"/>
                    </a:lnTo>
                    <a:lnTo>
                      <a:pt x="1114" y="370"/>
                    </a:lnTo>
                    <a:lnTo>
                      <a:pt x="1037" y="308"/>
                    </a:lnTo>
                    <a:lnTo>
                      <a:pt x="1037" y="308"/>
                    </a:lnTo>
                    <a:close/>
                    <a:moveTo>
                      <a:pt x="909" y="317"/>
                    </a:moveTo>
                    <a:lnTo>
                      <a:pt x="800" y="330"/>
                    </a:lnTo>
                    <a:lnTo>
                      <a:pt x="875" y="398"/>
                    </a:lnTo>
                    <a:lnTo>
                      <a:pt x="987" y="386"/>
                    </a:lnTo>
                    <a:lnTo>
                      <a:pt x="909" y="317"/>
                    </a:lnTo>
                    <a:lnTo>
                      <a:pt x="909" y="317"/>
                    </a:lnTo>
                    <a:close/>
                    <a:moveTo>
                      <a:pt x="1382" y="352"/>
                    </a:moveTo>
                    <a:lnTo>
                      <a:pt x="1270" y="364"/>
                    </a:lnTo>
                    <a:lnTo>
                      <a:pt x="1360" y="439"/>
                    </a:lnTo>
                    <a:lnTo>
                      <a:pt x="1482" y="426"/>
                    </a:lnTo>
                    <a:lnTo>
                      <a:pt x="1382" y="352"/>
                    </a:lnTo>
                    <a:lnTo>
                      <a:pt x="1382" y="352"/>
                    </a:lnTo>
                    <a:close/>
                    <a:moveTo>
                      <a:pt x="1254" y="367"/>
                    </a:moveTo>
                    <a:lnTo>
                      <a:pt x="1145" y="380"/>
                    </a:lnTo>
                    <a:lnTo>
                      <a:pt x="1233" y="451"/>
                    </a:lnTo>
                    <a:lnTo>
                      <a:pt x="1342" y="439"/>
                    </a:lnTo>
                    <a:lnTo>
                      <a:pt x="1254" y="367"/>
                    </a:lnTo>
                    <a:lnTo>
                      <a:pt x="1254" y="367"/>
                    </a:lnTo>
                    <a:close/>
                    <a:moveTo>
                      <a:pt x="1127" y="383"/>
                    </a:moveTo>
                    <a:lnTo>
                      <a:pt x="1018" y="392"/>
                    </a:lnTo>
                    <a:lnTo>
                      <a:pt x="1099" y="464"/>
                    </a:lnTo>
                    <a:lnTo>
                      <a:pt x="1214" y="451"/>
                    </a:lnTo>
                    <a:lnTo>
                      <a:pt x="1127" y="383"/>
                    </a:lnTo>
                    <a:lnTo>
                      <a:pt x="1127" y="383"/>
                    </a:lnTo>
                    <a:close/>
                    <a:moveTo>
                      <a:pt x="999" y="395"/>
                    </a:moveTo>
                    <a:lnTo>
                      <a:pt x="887" y="408"/>
                    </a:lnTo>
                    <a:lnTo>
                      <a:pt x="962" y="476"/>
                    </a:lnTo>
                    <a:lnTo>
                      <a:pt x="1080" y="464"/>
                    </a:lnTo>
                    <a:lnTo>
                      <a:pt x="999" y="395"/>
                    </a:lnTo>
                    <a:lnTo>
                      <a:pt x="999" y="395"/>
                    </a:lnTo>
                    <a:close/>
                    <a:moveTo>
                      <a:pt x="1357" y="451"/>
                    </a:moveTo>
                    <a:lnTo>
                      <a:pt x="1245" y="464"/>
                    </a:lnTo>
                    <a:lnTo>
                      <a:pt x="1332" y="535"/>
                    </a:lnTo>
                    <a:lnTo>
                      <a:pt x="1447" y="523"/>
                    </a:lnTo>
                    <a:lnTo>
                      <a:pt x="1357" y="451"/>
                    </a:lnTo>
                    <a:lnTo>
                      <a:pt x="1357" y="451"/>
                    </a:lnTo>
                    <a:close/>
                    <a:moveTo>
                      <a:pt x="1226" y="464"/>
                    </a:moveTo>
                    <a:lnTo>
                      <a:pt x="1114" y="476"/>
                    </a:lnTo>
                    <a:lnTo>
                      <a:pt x="1198" y="545"/>
                    </a:lnTo>
                    <a:lnTo>
                      <a:pt x="1314" y="535"/>
                    </a:lnTo>
                    <a:lnTo>
                      <a:pt x="1226" y="464"/>
                    </a:lnTo>
                    <a:lnTo>
                      <a:pt x="1226" y="464"/>
                    </a:lnTo>
                    <a:close/>
                    <a:moveTo>
                      <a:pt x="1096" y="476"/>
                    </a:moveTo>
                    <a:lnTo>
                      <a:pt x="974" y="489"/>
                    </a:lnTo>
                    <a:lnTo>
                      <a:pt x="1055" y="560"/>
                    </a:lnTo>
                    <a:lnTo>
                      <a:pt x="1180" y="548"/>
                    </a:lnTo>
                    <a:lnTo>
                      <a:pt x="1096" y="476"/>
                    </a:lnTo>
                    <a:lnTo>
                      <a:pt x="1096" y="476"/>
                    </a:lnTo>
                    <a:close/>
                    <a:moveTo>
                      <a:pt x="1192" y="560"/>
                    </a:moveTo>
                    <a:lnTo>
                      <a:pt x="1068" y="569"/>
                    </a:lnTo>
                    <a:lnTo>
                      <a:pt x="1152" y="644"/>
                    </a:lnTo>
                    <a:lnTo>
                      <a:pt x="1282" y="635"/>
                    </a:lnTo>
                    <a:lnTo>
                      <a:pt x="1279" y="635"/>
                    </a:lnTo>
                    <a:lnTo>
                      <a:pt x="1192" y="560"/>
                    </a:lnTo>
                    <a:lnTo>
                      <a:pt x="1192" y="560"/>
                    </a:lnTo>
                    <a:close/>
                    <a:moveTo>
                      <a:pt x="775" y="675"/>
                    </a:moveTo>
                    <a:lnTo>
                      <a:pt x="700" y="604"/>
                    </a:lnTo>
                    <a:lnTo>
                      <a:pt x="806" y="594"/>
                    </a:lnTo>
                    <a:lnTo>
                      <a:pt x="881" y="669"/>
                    </a:lnTo>
                    <a:lnTo>
                      <a:pt x="775" y="675"/>
                    </a:lnTo>
                    <a:lnTo>
                      <a:pt x="775" y="675"/>
                    </a:lnTo>
                    <a:close/>
                    <a:moveTo>
                      <a:pt x="691" y="591"/>
                    </a:moveTo>
                    <a:lnTo>
                      <a:pt x="620" y="520"/>
                    </a:lnTo>
                    <a:lnTo>
                      <a:pt x="722" y="510"/>
                    </a:lnTo>
                    <a:lnTo>
                      <a:pt x="794" y="582"/>
                    </a:lnTo>
                    <a:lnTo>
                      <a:pt x="691" y="591"/>
                    </a:lnTo>
                    <a:lnTo>
                      <a:pt x="691" y="591"/>
                    </a:lnTo>
                    <a:close/>
                    <a:moveTo>
                      <a:pt x="610" y="510"/>
                    </a:moveTo>
                    <a:lnTo>
                      <a:pt x="545" y="445"/>
                    </a:lnTo>
                    <a:lnTo>
                      <a:pt x="648" y="436"/>
                    </a:lnTo>
                    <a:lnTo>
                      <a:pt x="713" y="501"/>
                    </a:lnTo>
                    <a:lnTo>
                      <a:pt x="610" y="510"/>
                    </a:lnTo>
                    <a:lnTo>
                      <a:pt x="610" y="510"/>
                    </a:lnTo>
                    <a:close/>
                    <a:moveTo>
                      <a:pt x="536" y="436"/>
                    </a:moveTo>
                    <a:lnTo>
                      <a:pt x="461" y="358"/>
                    </a:lnTo>
                    <a:lnTo>
                      <a:pt x="564" y="349"/>
                    </a:lnTo>
                    <a:lnTo>
                      <a:pt x="638" y="426"/>
                    </a:lnTo>
                    <a:lnTo>
                      <a:pt x="536" y="436"/>
                    </a:lnTo>
                    <a:lnTo>
                      <a:pt x="536" y="436"/>
                    </a:lnTo>
                    <a:close/>
                    <a:moveTo>
                      <a:pt x="448" y="345"/>
                    </a:moveTo>
                    <a:lnTo>
                      <a:pt x="377" y="274"/>
                    </a:lnTo>
                    <a:lnTo>
                      <a:pt x="476" y="265"/>
                    </a:lnTo>
                    <a:lnTo>
                      <a:pt x="551" y="336"/>
                    </a:lnTo>
                    <a:lnTo>
                      <a:pt x="448" y="345"/>
                    </a:lnTo>
                    <a:lnTo>
                      <a:pt x="448" y="345"/>
                    </a:lnTo>
                    <a:close/>
                    <a:moveTo>
                      <a:pt x="364" y="261"/>
                    </a:moveTo>
                    <a:lnTo>
                      <a:pt x="296" y="193"/>
                    </a:lnTo>
                    <a:lnTo>
                      <a:pt x="395" y="181"/>
                    </a:lnTo>
                    <a:lnTo>
                      <a:pt x="467" y="252"/>
                    </a:lnTo>
                    <a:lnTo>
                      <a:pt x="364" y="261"/>
                    </a:lnTo>
                    <a:lnTo>
                      <a:pt x="364" y="261"/>
                    </a:lnTo>
                    <a:close/>
                    <a:moveTo>
                      <a:pt x="287" y="181"/>
                    </a:moveTo>
                    <a:lnTo>
                      <a:pt x="224" y="121"/>
                    </a:lnTo>
                    <a:lnTo>
                      <a:pt x="324" y="109"/>
                    </a:lnTo>
                    <a:lnTo>
                      <a:pt x="386" y="171"/>
                    </a:lnTo>
                    <a:lnTo>
                      <a:pt x="287" y="181"/>
                    </a:lnTo>
                    <a:lnTo>
                      <a:pt x="287" y="181"/>
                    </a:lnTo>
                    <a:close/>
                    <a:moveTo>
                      <a:pt x="772" y="317"/>
                    </a:moveTo>
                    <a:lnTo>
                      <a:pt x="679" y="327"/>
                    </a:lnTo>
                    <a:lnTo>
                      <a:pt x="604" y="252"/>
                    </a:lnTo>
                    <a:lnTo>
                      <a:pt x="691" y="243"/>
                    </a:lnTo>
                    <a:lnTo>
                      <a:pt x="772" y="317"/>
                    </a:lnTo>
                    <a:lnTo>
                      <a:pt x="772" y="317"/>
                    </a:lnTo>
                    <a:close/>
                    <a:moveTo>
                      <a:pt x="666" y="327"/>
                    </a:moveTo>
                    <a:lnTo>
                      <a:pt x="564" y="336"/>
                    </a:lnTo>
                    <a:lnTo>
                      <a:pt x="489" y="261"/>
                    </a:lnTo>
                    <a:lnTo>
                      <a:pt x="592" y="252"/>
                    </a:lnTo>
                    <a:lnTo>
                      <a:pt x="666" y="327"/>
                    </a:lnTo>
                    <a:lnTo>
                      <a:pt x="666" y="327"/>
                    </a:lnTo>
                    <a:close/>
                    <a:moveTo>
                      <a:pt x="576" y="349"/>
                    </a:moveTo>
                    <a:lnTo>
                      <a:pt x="679" y="339"/>
                    </a:lnTo>
                    <a:lnTo>
                      <a:pt x="750" y="411"/>
                    </a:lnTo>
                    <a:lnTo>
                      <a:pt x="654" y="423"/>
                    </a:lnTo>
                    <a:lnTo>
                      <a:pt x="576" y="349"/>
                    </a:lnTo>
                    <a:lnTo>
                      <a:pt x="576" y="349"/>
                    </a:lnTo>
                    <a:close/>
                    <a:moveTo>
                      <a:pt x="691" y="339"/>
                    </a:moveTo>
                    <a:lnTo>
                      <a:pt x="784" y="330"/>
                    </a:lnTo>
                    <a:lnTo>
                      <a:pt x="862" y="398"/>
                    </a:lnTo>
                    <a:lnTo>
                      <a:pt x="766" y="411"/>
                    </a:lnTo>
                    <a:lnTo>
                      <a:pt x="691" y="339"/>
                    </a:lnTo>
                    <a:lnTo>
                      <a:pt x="691" y="339"/>
                    </a:lnTo>
                    <a:close/>
                    <a:moveTo>
                      <a:pt x="1133" y="647"/>
                    </a:moveTo>
                    <a:lnTo>
                      <a:pt x="1018" y="657"/>
                    </a:lnTo>
                    <a:lnTo>
                      <a:pt x="943" y="582"/>
                    </a:lnTo>
                    <a:lnTo>
                      <a:pt x="1052" y="573"/>
                    </a:lnTo>
                    <a:lnTo>
                      <a:pt x="1133" y="647"/>
                    </a:lnTo>
                    <a:lnTo>
                      <a:pt x="1133" y="647"/>
                    </a:lnTo>
                    <a:close/>
                    <a:moveTo>
                      <a:pt x="1002" y="657"/>
                    </a:moveTo>
                    <a:lnTo>
                      <a:pt x="900" y="666"/>
                    </a:lnTo>
                    <a:lnTo>
                      <a:pt x="822" y="591"/>
                    </a:lnTo>
                    <a:lnTo>
                      <a:pt x="925" y="582"/>
                    </a:lnTo>
                    <a:lnTo>
                      <a:pt x="1002" y="657"/>
                    </a:lnTo>
                    <a:lnTo>
                      <a:pt x="1002" y="657"/>
                    </a:lnTo>
                    <a:close/>
                    <a:moveTo>
                      <a:pt x="663" y="433"/>
                    </a:moveTo>
                    <a:lnTo>
                      <a:pt x="763" y="423"/>
                    </a:lnTo>
                    <a:lnTo>
                      <a:pt x="828" y="489"/>
                    </a:lnTo>
                    <a:lnTo>
                      <a:pt x="728" y="498"/>
                    </a:lnTo>
                    <a:lnTo>
                      <a:pt x="663" y="433"/>
                    </a:lnTo>
                    <a:lnTo>
                      <a:pt x="663" y="433"/>
                    </a:lnTo>
                    <a:close/>
                    <a:moveTo>
                      <a:pt x="775" y="420"/>
                    </a:moveTo>
                    <a:lnTo>
                      <a:pt x="872" y="411"/>
                    </a:lnTo>
                    <a:lnTo>
                      <a:pt x="946" y="476"/>
                    </a:lnTo>
                    <a:lnTo>
                      <a:pt x="847" y="489"/>
                    </a:lnTo>
                    <a:lnTo>
                      <a:pt x="775" y="420"/>
                    </a:lnTo>
                    <a:lnTo>
                      <a:pt x="775" y="420"/>
                    </a:lnTo>
                    <a:close/>
                    <a:moveTo>
                      <a:pt x="738" y="507"/>
                    </a:moveTo>
                    <a:lnTo>
                      <a:pt x="840" y="498"/>
                    </a:lnTo>
                    <a:lnTo>
                      <a:pt x="912" y="573"/>
                    </a:lnTo>
                    <a:lnTo>
                      <a:pt x="812" y="582"/>
                    </a:lnTo>
                    <a:lnTo>
                      <a:pt x="738" y="507"/>
                    </a:lnTo>
                    <a:lnTo>
                      <a:pt x="738" y="507"/>
                    </a:lnTo>
                    <a:close/>
                    <a:moveTo>
                      <a:pt x="856" y="498"/>
                    </a:moveTo>
                    <a:lnTo>
                      <a:pt x="959" y="489"/>
                    </a:lnTo>
                    <a:lnTo>
                      <a:pt x="1037" y="560"/>
                    </a:lnTo>
                    <a:lnTo>
                      <a:pt x="931" y="569"/>
                    </a:lnTo>
                    <a:lnTo>
                      <a:pt x="856" y="498"/>
                    </a:lnTo>
                    <a:lnTo>
                      <a:pt x="856" y="498"/>
                    </a:lnTo>
                    <a:close/>
                    <a:moveTo>
                      <a:pt x="333" y="109"/>
                    </a:moveTo>
                    <a:lnTo>
                      <a:pt x="430" y="97"/>
                    </a:lnTo>
                    <a:lnTo>
                      <a:pt x="495" y="162"/>
                    </a:lnTo>
                    <a:lnTo>
                      <a:pt x="399" y="171"/>
                    </a:lnTo>
                    <a:lnTo>
                      <a:pt x="333" y="109"/>
                    </a:lnTo>
                    <a:lnTo>
                      <a:pt x="333" y="109"/>
                    </a:lnTo>
                    <a:close/>
                    <a:moveTo>
                      <a:pt x="442" y="93"/>
                    </a:moveTo>
                    <a:lnTo>
                      <a:pt x="517" y="87"/>
                    </a:lnTo>
                    <a:lnTo>
                      <a:pt x="588" y="153"/>
                    </a:lnTo>
                    <a:lnTo>
                      <a:pt x="507" y="159"/>
                    </a:lnTo>
                    <a:lnTo>
                      <a:pt x="442" y="93"/>
                    </a:lnTo>
                    <a:lnTo>
                      <a:pt x="442" y="93"/>
                    </a:lnTo>
                    <a:close/>
                    <a:moveTo>
                      <a:pt x="408" y="181"/>
                    </a:moveTo>
                    <a:lnTo>
                      <a:pt x="507" y="171"/>
                    </a:lnTo>
                    <a:lnTo>
                      <a:pt x="579" y="243"/>
                    </a:lnTo>
                    <a:lnTo>
                      <a:pt x="479" y="252"/>
                    </a:lnTo>
                    <a:lnTo>
                      <a:pt x="408" y="181"/>
                    </a:lnTo>
                    <a:lnTo>
                      <a:pt x="408" y="181"/>
                    </a:lnTo>
                    <a:close/>
                    <a:moveTo>
                      <a:pt x="517" y="171"/>
                    </a:moveTo>
                    <a:lnTo>
                      <a:pt x="601" y="162"/>
                    </a:lnTo>
                    <a:lnTo>
                      <a:pt x="679" y="233"/>
                    </a:lnTo>
                    <a:lnTo>
                      <a:pt x="592" y="240"/>
                    </a:lnTo>
                    <a:lnTo>
                      <a:pt x="517" y="171"/>
                    </a:lnTo>
                    <a:lnTo>
                      <a:pt x="517" y="171"/>
                    </a:lnTo>
                    <a:close/>
                  </a:path>
                </a:pathLst>
              </a:custGeom>
              <a:solidFill>
                <a:srgbClr val="978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38" name="Freeform 42"/>
              <p:cNvSpPr>
                <a:spLocks/>
              </p:cNvSpPr>
              <p:nvPr/>
            </p:nvSpPr>
            <p:spPr bwMode="auto">
              <a:xfrm>
                <a:off x="6" y="6"/>
                <a:ext cx="1167" cy="445"/>
              </a:xfrm>
              <a:custGeom>
                <a:avLst/>
                <a:gdLst>
                  <a:gd name="T0" fmla="*/ 3 w 1167"/>
                  <a:gd name="T1" fmla="*/ 10 h 445"/>
                  <a:gd name="T2" fmla="*/ 3 w 1167"/>
                  <a:gd name="T3" fmla="*/ 10 h 445"/>
                  <a:gd name="T4" fmla="*/ 265 w 1167"/>
                  <a:gd name="T5" fmla="*/ 3 h 445"/>
                  <a:gd name="T6" fmla="*/ 638 w 1167"/>
                  <a:gd name="T7" fmla="*/ 0 h 445"/>
                  <a:gd name="T8" fmla="*/ 825 w 1167"/>
                  <a:gd name="T9" fmla="*/ 0 h 445"/>
                  <a:gd name="T10" fmla="*/ 984 w 1167"/>
                  <a:gd name="T11" fmla="*/ 3 h 445"/>
                  <a:gd name="T12" fmla="*/ 1096 w 1167"/>
                  <a:gd name="T13" fmla="*/ 6 h 445"/>
                  <a:gd name="T14" fmla="*/ 1130 w 1167"/>
                  <a:gd name="T15" fmla="*/ 10 h 445"/>
                  <a:gd name="T16" fmla="*/ 1145 w 1167"/>
                  <a:gd name="T17" fmla="*/ 13 h 445"/>
                  <a:gd name="T18" fmla="*/ 1167 w 1167"/>
                  <a:gd name="T19" fmla="*/ 333 h 445"/>
                  <a:gd name="T20" fmla="*/ 1167 w 1167"/>
                  <a:gd name="T21" fmla="*/ 333 h 445"/>
                  <a:gd name="T22" fmla="*/ 1139 w 1167"/>
                  <a:gd name="T23" fmla="*/ 346 h 445"/>
                  <a:gd name="T24" fmla="*/ 1124 w 1167"/>
                  <a:gd name="T25" fmla="*/ 352 h 445"/>
                  <a:gd name="T26" fmla="*/ 1105 w 1167"/>
                  <a:gd name="T27" fmla="*/ 358 h 445"/>
                  <a:gd name="T28" fmla="*/ 1105 w 1167"/>
                  <a:gd name="T29" fmla="*/ 358 h 445"/>
                  <a:gd name="T30" fmla="*/ 868 w 1167"/>
                  <a:gd name="T31" fmla="*/ 383 h 445"/>
                  <a:gd name="T32" fmla="*/ 532 w 1167"/>
                  <a:gd name="T33" fmla="*/ 414 h 445"/>
                  <a:gd name="T34" fmla="*/ 361 w 1167"/>
                  <a:gd name="T35" fmla="*/ 430 h 445"/>
                  <a:gd name="T36" fmla="*/ 206 w 1167"/>
                  <a:gd name="T37" fmla="*/ 439 h 445"/>
                  <a:gd name="T38" fmla="*/ 81 w 1167"/>
                  <a:gd name="T39" fmla="*/ 445 h 445"/>
                  <a:gd name="T40" fmla="*/ 34 w 1167"/>
                  <a:gd name="T41" fmla="*/ 445 h 445"/>
                  <a:gd name="T42" fmla="*/ 0 w 1167"/>
                  <a:gd name="T43" fmla="*/ 442 h 445"/>
                  <a:gd name="T44" fmla="*/ 0 w 1167"/>
                  <a:gd name="T45" fmla="*/ 10 h 445"/>
                  <a:gd name="T46" fmla="*/ 0 w 1167"/>
                  <a:gd name="T47" fmla="*/ 10 h 445"/>
                  <a:gd name="T48" fmla="*/ 3 w 1167"/>
                  <a:gd name="T49" fmla="*/ 10 h 445"/>
                  <a:gd name="T50" fmla="*/ 3 w 1167"/>
                  <a:gd name="T51" fmla="*/ 1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67" h="445">
                    <a:moveTo>
                      <a:pt x="3" y="10"/>
                    </a:moveTo>
                    <a:lnTo>
                      <a:pt x="3" y="10"/>
                    </a:lnTo>
                    <a:lnTo>
                      <a:pt x="265" y="3"/>
                    </a:lnTo>
                    <a:lnTo>
                      <a:pt x="638" y="0"/>
                    </a:lnTo>
                    <a:lnTo>
                      <a:pt x="825" y="0"/>
                    </a:lnTo>
                    <a:lnTo>
                      <a:pt x="984" y="3"/>
                    </a:lnTo>
                    <a:lnTo>
                      <a:pt x="1096" y="6"/>
                    </a:lnTo>
                    <a:lnTo>
                      <a:pt x="1130" y="10"/>
                    </a:lnTo>
                    <a:lnTo>
                      <a:pt x="1145" y="13"/>
                    </a:lnTo>
                    <a:lnTo>
                      <a:pt x="1167" y="333"/>
                    </a:lnTo>
                    <a:lnTo>
                      <a:pt x="1167" y="333"/>
                    </a:lnTo>
                    <a:lnTo>
                      <a:pt x="1139" y="346"/>
                    </a:lnTo>
                    <a:lnTo>
                      <a:pt x="1124" y="352"/>
                    </a:lnTo>
                    <a:lnTo>
                      <a:pt x="1105" y="358"/>
                    </a:lnTo>
                    <a:lnTo>
                      <a:pt x="1105" y="358"/>
                    </a:lnTo>
                    <a:lnTo>
                      <a:pt x="868" y="383"/>
                    </a:lnTo>
                    <a:lnTo>
                      <a:pt x="532" y="414"/>
                    </a:lnTo>
                    <a:lnTo>
                      <a:pt x="361" y="430"/>
                    </a:lnTo>
                    <a:lnTo>
                      <a:pt x="206" y="439"/>
                    </a:lnTo>
                    <a:lnTo>
                      <a:pt x="81" y="445"/>
                    </a:lnTo>
                    <a:lnTo>
                      <a:pt x="34" y="445"/>
                    </a:lnTo>
                    <a:lnTo>
                      <a:pt x="0" y="442"/>
                    </a:lnTo>
                    <a:lnTo>
                      <a:pt x="0" y="10"/>
                    </a:lnTo>
                    <a:lnTo>
                      <a:pt x="0" y="10"/>
                    </a:lnTo>
                    <a:lnTo>
                      <a:pt x="3" y="10"/>
                    </a:lnTo>
                    <a:lnTo>
                      <a:pt x="3" y="10"/>
                    </a:lnTo>
                    <a:close/>
                  </a:path>
                </a:pathLst>
              </a:custGeom>
              <a:solidFill>
                <a:srgbClr val="3A73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39" name="Freeform 43"/>
              <p:cNvSpPr>
                <a:spLocks/>
              </p:cNvSpPr>
              <p:nvPr/>
            </p:nvSpPr>
            <p:spPr bwMode="auto">
              <a:xfrm>
                <a:off x="12" y="134"/>
                <a:ext cx="41" cy="81"/>
              </a:xfrm>
              <a:custGeom>
                <a:avLst/>
                <a:gdLst>
                  <a:gd name="T0" fmla="*/ 16 w 41"/>
                  <a:gd name="T1" fmla="*/ 0 h 81"/>
                  <a:gd name="T2" fmla="*/ 16 w 41"/>
                  <a:gd name="T3" fmla="*/ 0 h 81"/>
                  <a:gd name="T4" fmla="*/ 22 w 41"/>
                  <a:gd name="T5" fmla="*/ 18 h 81"/>
                  <a:gd name="T6" fmla="*/ 28 w 41"/>
                  <a:gd name="T7" fmla="*/ 34 h 81"/>
                  <a:gd name="T8" fmla="*/ 35 w 41"/>
                  <a:gd name="T9" fmla="*/ 46 h 81"/>
                  <a:gd name="T10" fmla="*/ 38 w 41"/>
                  <a:gd name="T11" fmla="*/ 56 h 81"/>
                  <a:gd name="T12" fmla="*/ 38 w 41"/>
                  <a:gd name="T13" fmla="*/ 56 h 81"/>
                  <a:gd name="T14" fmla="*/ 41 w 41"/>
                  <a:gd name="T15" fmla="*/ 74 h 81"/>
                  <a:gd name="T16" fmla="*/ 41 w 41"/>
                  <a:gd name="T17" fmla="*/ 78 h 81"/>
                  <a:gd name="T18" fmla="*/ 10 w 41"/>
                  <a:gd name="T19" fmla="*/ 81 h 81"/>
                  <a:gd name="T20" fmla="*/ 10 w 41"/>
                  <a:gd name="T21" fmla="*/ 81 h 81"/>
                  <a:gd name="T22" fmla="*/ 4 w 41"/>
                  <a:gd name="T23" fmla="*/ 71 h 81"/>
                  <a:gd name="T24" fmla="*/ 0 w 41"/>
                  <a:gd name="T25" fmla="*/ 62 h 81"/>
                  <a:gd name="T26" fmla="*/ 0 w 41"/>
                  <a:gd name="T27" fmla="*/ 46 h 81"/>
                  <a:gd name="T28" fmla="*/ 0 w 41"/>
                  <a:gd name="T29" fmla="*/ 46 h 81"/>
                  <a:gd name="T30" fmla="*/ 4 w 41"/>
                  <a:gd name="T31" fmla="*/ 18 h 81"/>
                  <a:gd name="T32" fmla="*/ 4 w 41"/>
                  <a:gd name="T33" fmla="*/ 9 h 81"/>
                  <a:gd name="T34" fmla="*/ 16 w 41"/>
                  <a:gd name="T35" fmla="*/ 0 h 81"/>
                  <a:gd name="T36" fmla="*/ 16 w 41"/>
                  <a:gd name="T3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81">
                    <a:moveTo>
                      <a:pt x="16" y="0"/>
                    </a:moveTo>
                    <a:lnTo>
                      <a:pt x="16" y="0"/>
                    </a:lnTo>
                    <a:lnTo>
                      <a:pt x="22" y="18"/>
                    </a:lnTo>
                    <a:lnTo>
                      <a:pt x="28" y="34"/>
                    </a:lnTo>
                    <a:lnTo>
                      <a:pt x="35" y="46"/>
                    </a:lnTo>
                    <a:lnTo>
                      <a:pt x="38" y="56"/>
                    </a:lnTo>
                    <a:lnTo>
                      <a:pt x="38" y="56"/>
                    </a:lnTo>
                    <a:lnTo>
                      <a:pt x="41" y="74"/>
                    </a:lnTo>
                    <a:lnTo>
                      <a:pt x="41" y="78"/>
                    </a:lnTo>
                    <a:lnTo>
                      <a:pt x="10" y="81"/>
                    </a:lnTo>
                    <a:lnTo>
                      <a:pt x="10" y="81"/>
                    </a:lnTo>
                    <a:lnTo>
                      <a:pt x="4" y="71"/>
                    </a:lnTo>
                    <a:lnTo>
                      <a:pt x="0" y="62"/>
                    </a:lnTo>
                    <a:lnTo>
                      <a:pt x="0" y="46"/>
                    </a:lnTo>
                    <a:lnTo>
                      <a:pt x="0" y="46"/>
                    </a:lnTo>
                    <a:lnTo>
                      <a:pt x="4" y="18"/>
                    </a:lnTo>
                    <a:lnTo>
                      <a:pt x="4" y="9"/>
                    </a:lnTo>
                    <a:lnTo>
                      <a:pt x="16" y="0"/>
                    </a:lnTo>
                    <a:lnTo>
                      <a:pt x="16" y="0"/>
                    </a:lnTo>
                    <a:close/>
                  </a:path>
                </a:pathLst>
              </a:custGeom>
              <a:solidFill>
                <a:srgbClr val="62A4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0" name="Freeform 44"/>
              <p:cNvSpPr>
                <a:spLocks/>
              </p:cNvSpPr>
              <p:nvPr/>
            </p:nvSpPr>
            <p:spPr bwMode="auto">
              <a:xfrm>
                <a:off x="6" y="84"/>
                <a:ext cx="72" cy="68"/>
              </a:xfrm>
              <a:custGeom>
                <a:avLst/>
                <a:gdLst>
                  <a:gd name="T0" fmla="*/ 0 w 72"/>
                  <a:gd name="T1" fmla="*/ 22 h 68"/>
                  <a:gd name="T2" fmla="*/ 0 w 72"/>
                  <a:gd name="T3" fmla="*/ 22 h 68"/>
                  <a:gd name="T4" fmla="*/ 0 w 72"/>
                  <a:gd name="T5" fmla="*/ 19 h 68"/>
                  <a:gd name="T6" fmla="*/ 0 w 72"/>
                  <a:gd name="T7" fmla="*/ 19 h 68"/>
                  <a:gd name="T8" fmla="*/ 10 w 72"/>
                  <a:gd name="T9" fmla="*/ 3 h 68"/>
                  <a:gd name="T10" fmla="*/ 13 w 72"/>
                  <a:gd name="T11" fmla="*/ 0 h 68"/>
                  <a:gd name="T12" fmla="*/ 19 w 72"/>
                  <a:gd name="T13" fmla="*/ 3 h 68"/>
                  <a:gd name="T14" fmla="*/ 19 w 72"/>
                  <a:gd name="T15" fmla="*/ 3 h 68"/>
                  <a:gd name="T16" fmla="*/ 25 w 72"/>
                  <a:gd name="T17" fmla="*/ 9 h 68"/>
                  <a:gd name="T18" fmla="*/ 31 w 72"/>
                  <a:gd name="T19" fmla="*/ 19 h 68"/>
                  <a:gd name="T20" fmla="*/ 38 w 72"/>
                  <a:gd name="T21" fmla="*/ 31 h 68"/>
                  <a:gd name="T22" fmla="*/ 47 w 72"/>
                  <a:gd name="T23" fmla="*/ 40 h 68"/>
                  <a:gd name="T24" fmla="*/ 47 w 72"/>
                  <a:gd name="T25" fmla="*/ 40 h 68"/>
                  <a:gd name="T26" fmla="*/ 69 w 72"/>
                  <a:gd name="T27" fmla="*/ 56 h 68"/>
                  <a:gd name="T28" fmla="*/ 72 w 72"/>
                  <a:gd name="T29" fmla="*/ 59 h 68"/>
                  <a:gd name="T30" fmla="*/ 66 w 72"/>
                  <a:gd name="T31" fmla="*/ 65 h 68"/>
                  <a:gd name="T32" fmla="*/ 66 w 72"/>
                  <a:gd name="T33" fmla="*/ 65 h 68"/>
                  <a:gd name="T34" fmla="*/ 53 w 72"/>
                  <a:gd name="T35" fmla="*/ 68 h 68"/>
                  <a:gd name="T36" fmla="*/ 38 w 72"/>
                  <a:gd name="T37" fmla="*/ 68 h 68"/>
                  <a:gd name="T38" fmla="*/ 0 w 72"/>
                  <a:gd name="T39" fmla="*/ 68 h 68"/>
                  <a:gd name="T40" fmla="*/ 0 w 72"/>
                  <a:gd name="T41" fmla="*/ 22 h 68"/>
                  <a:gd name="T42" fmla="*/ 0 w 72"/>
                  <a:gd name="T43"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68">
                    <a:moveTo>
                      <a:pt x="0" y="22"/>
                    </a:moveTo>
                    <a:lnTo>
                      <a:pt x="0" y="22"/>
                    </a:lnTo>
                    <a:lnTo>
                      <a:pt x="0" y="19"/>
                    </a:lnTo>
                    <a:lnTo>
                      <a:pt x="0" y="19"/>
                    </a:lnTo>
                    <a:lnTo>
                      <a:pt x="10" y="3"/>
                    </a:lnTo>
                    <a:lnTo>
                      <a:pt x="13" y="0"/>
                    </a:lnTo>
                    <a:lnTo>
                      <a:pt x="19" y="3"/>
                    </a:lnTo>
                    <a:lnTo>
                      <a:pt x="19" y="3"/>
                    </a:lnTo>
                    <a:lnTo>
                      <a:pt x="25" y="9"/>
                    </a:lnTo>
                    <a:lnTo>
                      <a:pt x="31" y="19"/>
                    </a:lnTo>
                    <a:lnTo>
                      <a:pt x="38" y="31"/>
                    </a:lnTo>
                    <a:lnTo>
                      <a:pt x="47" y="40"/>
                    </a:lnTo>
                    <a:lnTo>
                      <a:pt x="47" y="40"/>
                    </a:lnTo>
                    <a:lnTo>
                      <a:pt x="69" y="56"/>
                    </a:lnTo>
                    <a:lnTo>
                      <a:pt x="72" y="59"/>
                    </a:lnTo>
                    <a:lnTo>
                      <a:pt x="66" y="65"/>
                    </a:lnTo>
                    <a:lnTo>
                      <a:pt x="66" y="65"/>
                    </a:lnTo>
                    <a:lnTo>
                      <a:pt x="53" y="68"/>
                    </a:lnTo>
                    <a:lnTo>
                      <a:pt x="38" y="68"/>
                    </a:lnTo>
                    <a:lnTo>
                      <a:pt x="0" y="68"/>
                    </a:lnTo>
                    <a:lnTo>
                      <a:pt x="0" y="22"/>
                    </a:lnTo>
                    <a:lnTo>
                      <a:pt x="0" y="22"/>
                    </a:lnTo>
                    <a:close/>
                  </a:path>
                </a:pathLst>
              </a:custGeom>
              <a:solidFill>
                <a:srgbClr val="F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1" name="Freeform 45"/>
              <p:cNvSpPr>
                <a:spLocks noEditPoints="1"/>
              </p:cNvSpPr>
              <p:nvPr/>
            </p:nvSpPr>
            <p:spPr bwMode="auto">
              <a:xfrm>
                <a:off x="6" y="106"/>
                <a:ext cx="28" cy="9"/>
              </a:xfrm>
              <a:custGeom>
                <a:avLst/>
                <a:gdLst>
                  <a:gd name="T0" fmla="*/ 22 w 28"/>
                  <a:gd name="T1" fmla="*/ 0 h 9"/>
                  <a:gd name="T2" fmla="*/ 22 w 28"/>
                  <a:gd name="T3" fmla="*/ 0 h 9"/>
                  <a:gd name="T4" fmla="*/ 25 w 28"/>
                  <a:gd name="T5" fmla="*/ 3 h 9"/>
                  <a:gd name="T6" fmla="*/ 28 w 28"/>
                  <a:gd name="T7" fmla="*/ 3 h 9"/>
                  <a:gd name="T8" fmla="*/ 28 w 28"/>
                  <a:gd name="T9" fmla="*/ 3 h 9"/>
                  <a:gd name="T10" fmla="*/ 25 w 28"/>
                  <a:gd name="T11" fmla="*/ 6 h 9"/>
                  <a:gd name="T12" fmla="*/ 22 w 28"/>
                  <a:gd name="T13" fmla="*/ 6 h 9"/>
                  <a:gd name="T14" fmla="*/ 22 w 28"/>
                  <a:gd name="T15" fmla="*/ 6 h 9"/>
                  <a:gd name="T16" fmla="*/ 19 w 28"/>
                  <a:gd name="T17" fmla="*/ 6 h 9"/>
                  <a:gd name="T18" fmla="*/ 19 w 28"/>
                  <a:gd name="T19" fmla="*/ 3 h 9"/>
                  <a:gd name="T20" fmla="*/ 19 w 28"/>
                  <a:gd name="T21" fmla="*/ 3 h 9"/>
                  <a:gd name="T22" fmla="*/ 19 w 28"/>
                  <a:gd name="T23" fmla="*/ 3 h 9"/>
                  <a:gd name="T24" fmla="*/ 22 w 28"/>
                  <a:gd name="T25" fmla="*/ 0 h 9"/>
                  <a:gd name="T26" fmla="*/ 22 w 28"/>
                  <a:gd name="T27" fmla="*/ 0 h 9"/>
                  <a:gd name="T28" fmla="*/ 0 w 28"/>
                  <a:gd name="T29" fmla="*/ 6 h 9"/>
                  <a:gd name="T30" fmla="*/ 0 w 28"/>
                  <a:gd name="T31" fmla="*/ 6 h 9"/>
                  <a:gd name="T32" fmla="*/ 0 w 28"/>
                  <a:gd name="T33" fmla="*/ 6 h 9"/>
                  <a:gd name="T34" fmla="*/ 0 w 28"/>
                  <a:gd name="T35" fmla="*/ 6 h 9"/>
                  <a:gd name="T36" fmla="*/ 0 w 28"/>
                  <a:gd name="T37" fmla="*/ 9 h 9"/>
                  <a:gd name="T38" fmla="*/ 0 w 28"/>
                  <a:gd name="T39" fmla="*/ 6 h 9"/>
                  <a:gd name="T40" fmla="*/ 0 w 28"/>
                  <a:gd name="T4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9">
                    <a:moveTo>
                      <a:pt x="22" y="0"/>
                    </a:moveTo>
                    <a:lnTo>
                      <a:pt x="22" y="0"/>
                    </a:lnTo>
                    <a:lnTo>
                      <a:pt x="25" y="3"/>
                    </a:lnTo>
                    <a:lnTo>
                      <a:pt x="28" y="3"/>
                    </a:lnTo>
                    <a:lnTo>
                      <a:pt x="28" y="3"/>
                    </a:lnTo>
                    <a:lnTo>
                      <a:pt x="25" y="6"/>
                    </a:lnTo>
                    <a:lnTo>
                      <a:pt x="22" y="6"/>
                    </a:lnTo>
                    <a:lnTo>
                      <a:pt x="22" y="6"/>
                    </a:lnTo>
                    <a:lnTo>
                      <a:pt x="19" y="6"/>
                    </a:lnTo>
                    <a:lnTo>
                      <a:pt x="19" y="3"/>
                    </a:lnTo>
                    <a:lnTo>
                      <a:pt x="19" y="3"/>
                    </a:lnTo>
                    <a:lnTo>
                      <a:pt x="19" y="3"/>
                    </a:lnTo>
                    <a:lnTo>
                      <a:pt x="22" y="0"/>
                    </a:lnTo>
                    <a:lnTo>
                      <a:pt x="22" y="0"/>
                    </a:lnTo>
                    <a:close/>
                    <a:moveTo>
                      <a:pt x="0" y="6"/>
                    </a:moveTo>
                    <a:lnTo>
                      <a:pt x="0" y="6"/>
                    </a:lnTo>
                    <a:lnTo>
                      <a:pt x="0" y="6"/>
                    </a:lnTo>
                    <a:lnTo>
                      <a:pt x="0" y="6"/>
                    </a:lnTo>
                    <a:lnTo>
                      <a:pt x="0" y="9"/>
                    </a:lnTo>
                    <a:lnTo>
                      <a:pt x="0" y="6"/>
                    </a:lnTo>
                    <a:lnTo>
                      <a:pt x="0" y="6"/>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2" name="Freeform 46"/>
              <p:cNvSpPr>
                <a:spLocks/>
              </p:cNvSpPr>
              <p:nvPr/>
            </p:nvSpPr>
            <p:spPr bwMode="auto">
              <a:xfrm>
                <a:off x="44" y="137"/>
                <a:ext cx="15" cy="9"/>
              </a:xfrm>
              <a:custGeom>
                <a:avLst/>
                <a:gdLst>
                  <a:gd name="T0" fmla="*/ 6 w 15"/>
                  <a:gd name="T1" fmla="*/ 0 h 9"/>
                  <a:gd name="T2" fmla="*/ 6 w 15"/>
                  <a:gd name="T3" fmla="*/ 0 h 9"/>
                  <a:gd name="T4" fmla="*/ 12 w 15"/>
                  <a:gd name="T5" fmla="*/ 0 h 9"/>
                  <a:gd name="T6" fmla="*/ 15 w 15"/>
                  <a:gd name="T7" fmla="*/ 3 h 9"/>
                  <a:gd name="T8" fmla="*/ 15 w 15"/>
                  <a:gd name="T9" fmla="*/ 3 h 9"/>
                  <a:gd name="T10" fmla="*/ 12 w 15"/>
                  <a:gd name="T11" fmla="*/ 9 h 9"/>
                  <a:gd name="T12" fmla="*/ 6 w 15"/>
                  <a:gd name="T13" fmla="*/ 9 h 9"/>
                  <a:gd name="T14" fmla="*/ 6 w 15"/>
                  <a:gd name="T15" fmla="*/ 9 h 9"/>
                  <a:gd name="T16" fmla="*/ 3 w 15"/>
                  <a:gd name="T17" fmla="*/ 9 h 9"/>
                  <a:gd name="T18" fmla="*/ 0 w 15"/>
                  <a:gd name="T19" fmla="*/ 3 h 9"/>
                  <a:gd name="T20" fmla="*/ 0 w 15"/>
                  <a:gd name="T21" fmla="*/ 3 h 9"/>
                  <a:gd name="T22" fmla="*/ 3 w 15"/>
                  <a:gd name="T23" fmla="*/ 0 h 9"/>
                  <a:gd name="T24" fmla="*/ 6 w 15"/>
                  <a:gd name="T25" fmla="*/ 0 h 9"/>
                  <a:gd name="T26" fmla="*/ 6 w 15"/>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9">
                    <a:moveTo>
                      <a:pt x="6" y="0"/>
                    </a:moveTo>
                    <a:lnTo>
                      <a:pt x="6" y="0"/>
                    </a:lnTo>
                    <a:lnTo>
                      <a:pt x="12" y="0"/>
                    </a:lnTo>
                    <a:lnTo>
                      <a:pt x="15" y="3"/>
                    </a:lnTo>
                    <a:lnTo>
                      <a:pt x="15" y="3"/>
                    </a:lnTo>
                    <a:lnTo>
                      <a:pt x="12" y="9"/>
                    </a:lnTo>
                    <a:lnTo>
                      <a:pt x="6" y="9"/>
                    </a:lnTo>
                    <a:lnTo>
                      <a:pt x="6" y="9"/>
                    </a:lnTo>
                    <a:lnTo>
                      <a:pt x="3" y="9"/>
                    </a:lnTo>
                    <a:lnTo>
                      <a:pt x="0" y="3"/>
                    </a:lnTo>
                    <a:lnTo>
                      <a:pt x="0" y="3"/>
                    </a:lnTo>
                    <a:lnTo>
                      <a:pt x="3" y="0"/>
                    </a:lnTo>
                    <a:lnTo>
                      <a:pt x="6" y="0"/>
                    </a:lnTo>
                    <a:lnTo>
                      <a:pt x="6"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3" name="Freeform 47"/>
              <p:cNvSpPr>
                <a:spLocks/>
              </p:cNvSpPr>
              <p:nvPr/>
            </p:nvSpPr>
            <p:spPr bwMode="auto">
              <a:xfrm>
                <a:off x="16" y="121"/>
                <a:ext cx="15" cy="10"/>
              </a:xfrm>
              <a:custGeom>
                <a:avLst/>
                <a:gdLst>
                  <a:gd name="T0" fmla="*/ 6 w 15"/>
                  <a:gd name="T1" fmla="*/ 0 h 10"/>
                  <a:gd name="T2" fmla="*/ 6 w 15"/>
                  <a:gd name="T3" fmla="*/ 0 h 10"/>
                  <a:gd name="T4" fmla="*/ 12 w 15"/>
                  <a:gd name="T5" fmla="*/ 3 h 10"/>
                  <a:gd name="T6" fmla="*/ 15 w 15"/>
                  <a:gd name="T7" fmla="*/ 7 h 10"/>
                  <a:gd name="T8" fmla="*/ 15 w 15"/>
                  <a:gd name="T9" fmla="*/ 7 h 10"/>
                  <a:gd name="T10" fmla="*/ 12 w 15"/>
                  <a:gd name="T11" fmla="*/ 10 h 10"/>
                  <a:gd name="T12" fmla="*/ 6 w 15"/>
                  <a:gd name="T13" fmla="*/ 10 h 10"/>
                  <a:gd name="T14" fmla="*/ 6 w 15"/>
                  <a:gd name="T15" fmla="*/ 10 h 10"/>
                  <a:gd name="T16" fmla="*/ 3 w 15"/>
                  <a:gd name="T17" fmla="*/ 10 h 10"/>
                  <a:gd name="T18" fmla="*/ 0 w 15"/>
                  <a:gd name="T19" fmla="*/ 7 h 10"/>
                  <a:gd name="T20" fmla="*/ 0 w 15"/>
                  <a:gd name="T21" fmla="*/ 7 h 10"/>
                  <a:gd name="T22" fmla="*/ 3 w 15"/>
                  <a:gd name="T23" fmla="*/ 3 h 10"/>
                  <a:gd name="T24" fmla="*/ 6 w 15"/>
                  <a:gd name="T25" fmla="*/ 0 h 10"/>
                  <a:gd name="T26" fmla="*/ 6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6" y="0"/>
                    </a:moveTo>
                    <a:lnTo>
                      <a:pt x="6" y="0"/>
                    </a:lnTo>
                    <a:lnTo>
                      <a:pt x="12" y="3"/>
                    </a:lnTo>
                    <a:lnTo>
                      <a:pt x="15" y="7"/>
                    </a:lnTo>
                    <a:lnTo>
                      <a:pt x="15" y="7"/>
                    </a:lnTo>
                    <a:lnTo>
                      <a:pt x="12" y="10"/>
                    </a:lnTo>
                    <a:lnTo>
                      <a:pt x="6" y="10"/>
                    </a:lnTo>
                    <a:lnTo>
                      <a:pt x="6" y="10"/>
                    </a:lnTo>
                    <a:lnTo>
                      <a:pt x="3" y="10"/>
                    </a:lnTo>
                    <a:lnTo>
                      <a:pt x="0" y="7"/>
                    </a:lnTo>
                    <a:lnTo>
                      <a:pt x="0" y="7"/>
                    </a:lnTo>
                    <a:lnTo>
                      <a:pt x="3" y="3"/>
                    </a:lnTo>
                    <a:lnTo>
                      <a:pt x="6" y="0"/>
                    </a:lnTo>
                    <a:lnTo>
                      <a:pt x="6"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4" name="Freeform 48"/>
              <p:cNvSpPr>
                <a:spLocks/>
              </p:cNvSpPr>
              <p:nvPr/>
            </p:nvSpPr>
            <p:spPr bwMode="auto">
              <a:xfrm>
                <a:off x="6" y="140"/>
                <a:ext cx="6" cy="9"/>
              </a:xfrm>
              <a:custGeom>
                <a:avLst/>
                <a:gdLst>
                  <a:gd name="T0" fmla="*/ 3 w 6"/>
                  <a:gd name="T1" fmla="*/ 0 h 9"/>
                  <a:gd name="T2" fmla="*/ 3 w 6"/>
                  <a:gd name="T3" fmla="*/ 0 h 9"/>
                  <a:gd name="T4" fmla="*/ 6 w 6"/>
                  <a:gd name="T5" fmla="*/ 3 h 9"/>
                  <a:gd name="T6" fmla="*/ 6 w 6"/>
                  <a:gd name="T7" fmla="*/ 3 h 9"/>
                  <a:gd name="T8" fmla="*/ 6 w 6"/>
                  <a:gd name="T9" fmla="*/ 3 h 9"/>
                  <a:gd name="T10" fmla="*/ 6 w 6"/>
                  <a:gd name="T11" fmla="*/ 6 h 9"/>
                  <a:gd name="T12" fmla="*/ 3 w 6"/>
                  <a:gd name="T13" fmla="*/ 9 h 9"/>
                  <a:gd name="T14" fmla="*/ 3 w 6"/>
                  <a:gd name="T15" fmla="*/ 9 h 9"/>
                  <a:gd name="T16" fmla="*/ 0 w 6"/>
                  <a:gd name="T17" fmla="*/ 9 h 9"/>
                  <a:gd name="T18" fmla="*/ 0 w 6"/>
                  <a:gd name="T19" fmla="*/ 0 h 9"/>
                  <a:gd name="T20" fmla="*/ 0 w 6"/>
                  <a:gd name="T21" fmla="*/ 0 h 9"/>
                  <a:gd name="T22" fmla="*/ 3 w 6"/>
                  <a:gd name="T23" fmla="*/ 0 h 9"/>
                  <a:gd name="T24" fmla="*/ 3 w 6"/>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9">
                    <a:moveTo>
                      <a:pt x="3" y="0"/>
                    </a:moveTo>
                    <a:lnTo>
                      <a:pt x="3" y="0"/>
                    </a:lnTo>
                    <a:lnTo>
                      <a:pt x="6" y="3"/>
                    </a:lnTo>
                    <a:lnTo>
                      <a:pt x="6" y="3"/>
                    </a:lnTo>
                    <a:lnTo>
                      <a:pt x="6" y="3"/>
                    </a:lnTo>
                    <a:lnTo>
                      <a:pt x="6" y="6"/>
                    </a:lnTo>
                    <a:lnTo>
                      <a:pt x="3" y="9"/>
                    </a:lnTo>
                    <a:lnTo>
                      <a:pt x="3" y="9"/>
                    </a:lnTo>
                    <a:lnTo>
                      <a:pt x="0" y="9"/>
                    </a:lnTo>
                    <a:lnTo>
                      <a:pt x="0" y="0"/>
                    </a:lnTo>
                    <a:lnTo>
                      <a:pt x="0" y="0"/>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5" name="Freeform 49"/>
              <p:cNvSpPr>
                <a:spLocks/>
              </p:cNvSpPr>
              <p:nvPr/>
            </p:nvSpPr>
            <p:spPr bwMode="auto">
              <a:xfrm>
                <a:off x="16" y="93"/>
                <a:ext cx="6" cy="3"/>
              </a:xfrm>
              <a:custGeom>
                <a:avLst/>
                <a:gdLst>
                  <a:gd name="T0" fmla="*/ 3 w 6"/>
                  <a:gd name="T1" fmla="*/ 0 h 3"/>
                  <a:gd name="T2" fmla="*/ 3 w 6"/>
                  <a:gd name="T3" fmla="*/ 0 h 3"/>
                  <a:gd name="T4" fmla="*/ 6 w 6"/>
                  <a:gd name="T5" fmla="*/ 0 h 3"/>
                  <a:gd name="T6" fmla="*/ 6 w 6"/>
                  <a:gd name="T7" fmla="*/ 0 h 3"/>
                  <a:gd name="T8" fmla="*/ 3 w 6"/>
                  <a:gd name="T9" fmla="*/ 3 h 3"/>
                  <a:gd name="T10" fmla="*/ 3 w 6"/>
                  <a:gd name="T11" fmla="*/ 3 h 3"/>
                  <a:gd name="T12" fmla="*/ 0 w 6"/>
                  <a:gd name="T13" fmla="*/ 0 h 3"/>
                  <a:gd name="T14" fmla="*/ 0 w 6"/>
                  <a:gd name="T15" fmla="*/ 0 h 3"/>
                  <a:gd name="T16" fmla="*/ 3 w 6"/>
                  <a:gd name="T17" fmla="*/ 0 h 3"/>
                  <a:gd name="T18" fmla="*/ 3 w 6"/>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3" y="0"/>
                    </a:moveTo>
                    <a:lnTo>
                      <a:pt x="3" y="0"/>
                    </a:lnTo>
                    <a:lnTo>
                      <a:pt x="6" y="0"/>
                    </a:lnTo>
                    <a:lnTo>
                      <a:pt x="6" y="0"/>
                    </a:lnTo>
                    <a:lnTo>
                      <a:pt x="3" y="3"/>
                    </a:lnTo>
                    <a:lnTo>
                      <a:pt x="3" y="3"/>
                    </a:lnTo>
                    <a:lnTo>
                      <a:pt x="0" y="0"/>
                    </a:lnTo>
                    <a:lnTo>
                      <a:pt x="0" y="0"/>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6" name="Freeform 50"/>
              <p:cNvSpPr>
                <a:spLocks/>
              </p:cNvSpPr>
              <p:nvPr/>
            </p:nvSpPr>
            <p:spPr bwMode="auto">
              <a:xfrm>
                <a:off x="616" y="19"/>
                <a:ext cx="230" cy="143"/>
              </a:xfrm>
              <a:custGeom>
                <a:avLst/>
                <a:gdLst>
                  <a:gd name="T0" fmla="*/ 0 w 230"/>
                  <a:gd name="T1" fmla="*/ 3 h 143"/>
                  <a:gd name="T2" fmla="*/ 230 w 230"/>
                  <a:gd name="T3" fmla="*/ 0 h 143"/>
                  <a:gd name="T4" fmla="*/ 230 w 230"/>
                  <a:gd name="T5" fmla="*/ 140 h 143"/>
                  <a:gd name="T6" fmla="*/ 0 w 230"/>
                  <a:gd name="T7" fmla="*/ 143 h 143"/>
                  <a:gd name="T8" fmla="*/ 0 w 230"/>
                  <a:gd name="T9" fmla="*/ 3 h 143"/>
                  <a:gd name="T10" fmla="*/ 0 w 230"/>
                  <a:gd name="T11" fmla="*/ 3 h 143"/>
                </a:gdLst>
                <a:ahLst/>
                <a:cxnLst>
                  <a:cxn ang="0">
                    <a:pos x="T0" y="T1"/>
                  </a:cxn>
                  <a:cxn ang="0">
                    <a:pos x="T2" y="T3"/>
                  </a:cxn>
                  <a:cxn ang="0">
                    <a:pos x="T4" y="T5"/>
                  </a:cxn>
                  <a:cxn ang="0">
                    <a:pos x="T6" y="T7"/>
                  </a:cxn>
                  <a:cxn ang="0">
                    <a:pos x="T8" y="T9"/>
                  </a:cxn>
                  <a:cxn ang="0">
                    <a:pos x="T10" y="T11"/>
                  </a:cxn>
                </a:cxnLst>
                <a:rect l="0" t="0" r="r" b="b"/>
                <a:pathLst>
                  <a:path w="230" h="143">
                    <a:moveTo>
                      <a:pt x="0" y="3"/>
                    </a:moveTo>
                    <a:lnTo>
                      <a:pt x="230" y="0"/>
                    </a:lnTo>
                    <a:lnTo>
                      <a:pt x="230" y="140"/>
                    </a:lnTo>
                    <a:lnTo>
                      <a:pt x="0" y="143"/>
                    </a:lnTo>
                    <a:lnTo>
                      <a:pt x="0" y="3"/>
                    </a:lnTo>
                    <a:lnTo>
                      <a:pt x="0" y="3"/>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7" name="Freeform 51"/>
              <p:cNvSpPr>
                <a:spLocks/>
              </p:cNvSpPr>
              <p:nvPr/>
            </p:nvSpPr>
            <p:spPr bwMode="auto">
              <a:xfrm>
                <a:off x="626" y="25"/>
                <a:ext cx="214" cy="127"/>
              </a:xfrm>
              <a:custGeom>
                <a:avLst/>
                <a:gdLst>
                  <a:gd name="T0" fmla="*/ 0 w 214"/>
                  <a:gd name="T1" fmla="*/ 3 h 127"/>
                  <a:gd name="T2" fmla="*/ 214 w 214"/>
                  <a:gd name="T3" fmla="*/ 0 h 127"/>
                  <a:gd name="T4" fmla="*/ 214 w 214"/>
                  <a:gd name="T5" fmla="*/ 124 h 127"/>
                  <a:gd name="T6" fmla="*/ 0 w 214"/>
                  <a:gd name="T7" fmla="*/ 127 h 127"/>
                  <a:gd name="T8" fmla="*/ 0 w 214"/>
                  <a:gd name="T9" fmla="*/ 3 h 127"/>
                  <a:gd name="T10" fmla="*/ 0 w 214"/>
                  <a:gd name="T11" fmla="*/ 3 h 127"/>
                </a:gdLst>
                <a:ahLst/>
                <a:cxnLst>
                  <a:cxn ang="0">
                    <a:pos x="T0" y="T1"/>
                  </a:cxn>
                  <a:cxn ang="0">
                    <a:pos x="T2" y="T3"/>
                  </a:cxn>
                  <a:cxn ang="0">
                    <a:pos x="T4" y="T5"/>
                  </a:cxn>
                  <a:cxn ang="0">
                    <a:pos x="T6" y="T7"/>
                  </a:cxn>
                  <a:cxn ang="0">
                    <a:pos x="T8" y="T9"/>
                  </a:cxn>
                  <a:cxn ang="0">
                    <a:pos x="T10" y="T11"/>
                  </a:cxn>
                </a:cxnLst>
                <a:rect l="0" t="0" r="r" b="b"/>
                <a:pathLst>
                  <a:path w="214" h="127">
                    <a:moveTo>
                      <a:pt x="0" y="3"/>
                    </a:moveTo>
                    <a:lnTo>
                      <a:pt x="214" y="0"/>
                    </a:lnTo>
                    <a:lnTo>
                      <a:pt x="214" y="124"/>
                    </a:lnTo>
                    <a:lnTo>
                      <a:pt x="0" y="127"/>
                    </a:lnTo>
                    <a:lnTo>
                      <a:pt x="0" y="3"/>
                    </a:lnTo>
                    <a:lnTo>
                      <a:pt x="0" y="3"/>
                    </a:lnTo>
                    <a:close/>
                  </a:path>
                </a:pathLst>
              </a:custGeom>
              <a:solidFill>
                <a:srgbClr val="FDD2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8" name="Freeform 52"/>
              <p:cNvSpPr>
                <a:spLocks/>
              </p:cNvSpPr>
              <p:nvPr/>
            </p:nvSpPr>
            <p:spPr bwMode="auto">
              <a:xfrm>
                <a:off x="626" y="25"/>
                <a:ext cx="118" cy="127"/>
              </a:xfrm>
              <a:custGeom>
                <a:avLst/>
                <a:gdLst>
                  <a:gd name="T0" fmla="*/ 0 w 118"/>
                  <a:gd name="T1" fmla="*/ 6 h 127"/>
                  <a:gd name="T2" fmla="*/ 115 w 118"/>
                  <a:gd name="T3" fmla="*/ 0 h 127"/>
                  <a:gd name="T4" fmla="*/ 118 w 118"/>
                  <a:gd name="T5" fmla="*/ 121 h 127"/>
                  <a:gd name="T6" fmla="*/ 3 w 118"/>
                  <a:gd name="T7" fmla="*/ 127 h 127"/>
                  <a:gd name="T8" fmla="*/ 0 w 118"/>
                  <a:gd name="T9" fmla="*/ 6 h 127"/>
                  <a:gd name="T10" fmla="*/ 0 w 118"/>
                  <a:gd name="T11" fmla="*/ 6 h 127"/>
                </a:gdLst>
                <a:ahLst/>
                <a:cxnLst>
                  <a:cxn ang="0">
                    <a:pos x="T0" y="T1"/>
                  </a:cxn>
                  <a:cxn ang="0">
                    <a:pos x="T2" y="T3"/>
                  </a:cxn>
                  <a:cxn ang="0">
                    <a:pos x="T4" y="T5"/>
                  </a:cxn>
                  <a:cxn ang="0">
                    <a:pos x="T6" y="T7"/>
                  </a:cxn>
                  <a:cxn ang="0">
                    <a:pos x="T8" y="T9"/>
                  </a:cxn>
                  <a:cxn ang="0">
                    <a:pos x="T10" y="T11"/>
                  </a:cxn>
                </a:cxnLst>
                <a:rect l="0" t="0" r="r" b="b"/>
                <a:pathLst>
                  <a:path w="118" h="127">
                    <a:moveTo>
                      <a:pt x="0" y="6"/>
                    </a:moveTo>
                    <a:lnTo>
                      <a:pt x="115" y="0"/>
                    </a:lnTo>
                    <a:lnTo>
                      <a:pt x="118" y="121"/>
                    </a:lnTo>
                    <a:lnTo>
                      <a:pt x="3" y="127"/>
                    </a:lnTo>
                    <a:lnTo>
                      <a:pt x="0" y="6"/>
                    </a:lnTo>
                    <a:lnTo>
                      <a:pt x="0" y="6"/>
                    </a:lnTo>
                    <a:close/>
                  </a:path>
                </a:pathLst>
              </a:custGeom>
              <a:solidFill>
                <a:srgbClr val="91B1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9" name="Freeform 53"/>
              <p:cNvSpPr>
                <a:spLocks/>
              </p:cNvSpPr>
              <p:nvPr/>
            </p:nvSpPr>
            <p:spPr bwMode="auto">
              <a:xfrm>
                <a:off x="666" y="40"/>
                <a:ext cx="31" cy="28"/>
              </a:xfrm>
              <a:custGeom>
                <a:avLst/>
                <a:gdLst>
                  <a:gd name="T0" fmla="*/ 0 w 31"/>
                  <a:gd name="T1" fmla="*/ 4 h 28"/>
                  <a:gd name="T2" fmla="*/ 0 w 31"/>
                  <a:gd name="T3" fmla="*/ 4 h 28"/>
                  <a:gd name="T4" fmla="*/ 0 w 31"/>
                  <a:gd name="T5" fmla="*/ 16 h 28"/>
                  <a:gd name="T6" fmla="*/ 3 w 31"/>
                  <a:gd name="T7" fmla="*/ 25 h 28"/>
                  <a:gd name="T8" fmla="*/ 9 w 31"/>
                  <a:gd name="T9" fmla="*/ 28 h 28"/>
                  <a:gd name="T10" fmla="*/ 12 w 31"/>
                  <a:gd name="T11" fmla="*/ 28 h 28"/>
                  <a:gd name="T12" fmla="*/ 19 w 31"/>
                  <a:gd name="T13" fmla="*/ 25 h 28"/>
                  <a:gd name="T14" fmla="*/ 19 w 31"/>
                  <a:gd name="T15" fmla="*/ 25 h 28"/>
                  <a:gd name="T16" fmla="*/ 25 w 31"/>
                  <a:gd name="T17" fmla="*/ 16 h 28"/>
                  <a:gd name="T18" fmla="*/ 28 w 31"/>
                  <a:gd name="T19" fmla="*/ 10 h 28"/>
                  <a:gd name="T20" fmla="*/ 31 w 31"/>
                  <a:gd name="T21" fmla="*/ 0 h 28"/>
                  <a:gd name="T22" fmla="*/ 0 w 31"/>
                  <a:gd name="T23" fmla="*/ 4 h 28"/>
                  <a:gd name="T24" fmla="*/ 0 w 31"/>
                  <a:gd name="T25"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8">
                    <a:moveTo>
                      <a:pt x="0" y="4"/>
                    </a:moveTo>
                    <a:lnTo>
                      <a:pt x="0" y="4"/>
                    </a:lnTo>
                    <a:lnTo>
                      <a:pt x="0" y="16"/>
                    </a:lnTo>
                    <a:lnTo>
                      <a:pt x="3" y="25"/>
                    </a:lnTo>
                    <a:lnTo>
                      <a:pt x="9" y="28"/>
                    </a:lnTo>
                    <a:lnTo>
                      <a:pt x="12" y="28"/>
                    </a:lnTo>
                    <a:lnTo>
                      <a:pt x="19" y="25"/>
                    </a:lnTo>
                    <a:lnTo>
                      <a:pt x="19" y="25"/>
                    </a:lnTo>
                    <a:lnTo>
                      <a:pt x="25" y="16"/>
                    </a:lnTo>
                    <a:lnTo>
                      <a:pt x="28" y="10"/>
                    </a:lnTo>
                    <a:lnTo>
                      <a:pt x="31" y="0"/>
                    </a:lnTo>
                    <a:lnTo>
                      <a:pt x="0" y="4"/>
                    </a:lnTo>
                    <a:lnTo>
                      <a:pt x="0" y="4"/>
                    </a:lnTo>
                    <a:close/>
                  </a:path>
                </a:pathLst>
              </a:custGeom>
              <a:solidFill>
                <a:srgbClr val="F1C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0" name="Freeform 54"/>
              <p:cNvSpPr>
                <a:spLocks/>
              </p:cNvSpPr>
              <p:nvPr/>
            </p:nvSpPr>
            <p:spPr bwMode="auto">
              <a:xfrm>
                <a:off x="644" y="90"/>
                <a:ext cx="59" cy="59"/>
              </a:xfrm>
              <a:custGeom>
                <a:avLst/>
                <a:gdLst>
                  <a:gd name="T0" fmla="*/ 16 w 59"/>
                  <a:gd name="T1" fmla="*/ 13 h 59"/>
                  <a:gd name="T2" fmla="*/ 16 w 59"/>
                  <a:gd name="T3" fmla="*/ 13 h 59"/>
                  <a:gd name="T4" fmla="*/ 13 w 59"/>
                  <a:gd name="T5" fmla="*/ 34 h 59"/>
                  <a:gd name="T6" fmla="*/ 13 w 59"/>
                  <a:gd name="T7" fmla="*/ 34 h 59"/>
                  <a:gd name="T8" fmla="*/ 13 w 59"/>
                  <a:gd name="T9" fmla="*/ 47 h 59"/>
                  <a:gd name="T10" fmla="*/ 13 w 59"/>
                  <a:gd name="T11" fmla="*/ 47 h 59"/>
                  <a:gd name="T12" fmla="*/ 10 w 59"/>
                  <a:gd name="T13" fmla="*/ 47 h 59"/>
                  <a:gd name="T14" fmla="*/ 6 w 59"/>
                  <a:gd name="T15" fmla="*/ 50 h 59"/>
                  <a:gd name="T16" fmla="*/ 3 w 59"/>
                  <a:gd name="T17" fmla="*/ 53 h 59"/>
                  <a:gd name="T18" fmla="*/ 3 w 59"/>
                  <a:gd name="T19" fmla="*/ 53 h 59"/>
                  <a:gd name="T20" fmla="*/ 0 w 59"/>
                  <a:gd name="T21" fmla="*/ 59 h 59"/>
                  <a:gd name="T22" fmla="*/ 0 w 59"/>
                  <a:gd name="T23" fmla="*/ 59 h 59"/>
                  <a:gd name="T24" fmla="*/ 3 w 59"/>
                  <a:gd name="T25" fmla="*/ 59 h 59"/>
                  <a:gd name="T26" fmla="*/ 6 w 59"/>
                  <a:gd name="T27" fmla="*/ 59 h 59"/>
                  <a:gd name="T28" fmla="*/ 13 w 59"/>
                  <a:gd name="T29" fmla="*/ 56 h 59"/>
                  <a:gd name="T30" fmla="*/ 13 w 59"/>
                  <a:gd name="T31" fmla="*/ 56 h 59"/>
                  <a:gd name="T32" fmla="*/ 16 w 59"/>
                  <a:gd name="T33" fmla="*/ 53 h 59"/>
                  <a:gd name="T34" fmla="*/ 16 w 59"/>
                  <a:gd name="T35" fmla="*/ 59 h 59"/>
                  <a:gd name="T36" fmla="*/ 22 w 59"/>
                  <a:gd name="T37" fmla="*/ 59 h 59"/>
                  <a:gd name="T38" fmla="*/ 22 w 59"/>
                  <a:gd name="T39" fmla="*/ 59 h 59"/>
                  <a:gd name="T40" fmla="*/ 22 w 59"/>
                  <a:gd name="T41" fmla="*/ 28 h 59"/>
                  <a:gd name="T42" fmla="*/ 22 w 59"/>
                  <a:gd name="T43" fmla="*/ 28 h 59"/>
                  <a:gd name="T44" fmla="*/ 25 w 59"/>
                  <a:gd name="T45" fmla="*/ 10 h 59"/>
                  <a:gd name="T46" fmla="*/ 25 w 59"/>
                  <a:gd name="T47" fmla="*/ 10 h 59"/>
                  <a:gd name="T48" fmla="*/ 31 w 59"/>
                  <a:gd name="T49" fmla="*/ 6 h 59"/>
                  <a:gd name="T50" fmla="*/ 34 w 59"/>
                  <a:gd name="T51" fmla="*/ 10 h 59"/>
                  <a:gd name="T52" fmla="*/ 34 w 59"/>
                  <a:gd name="T53" fmla="*/ 13 h 59"/>
                  <a:gd name="T54" fmla="*/ 34 w 59"/>
                  <a:gd name="T55" fmla="*/ 13 h 59"/>
                  <a:gd name="T56" fmla="*/ 38 w 59"/>
                  <a:gd name="T57" fmla="*/ 56 h 59"/>
                  <a:gd name="T58" fmla="*/ 41 w 59"/>
                  <a:gd name="T59" fmla="*/ 56 h 59"/>
                  <a:gd name="T60" fmla="*/ 44 w 59"/>
                  <a:gd name="T61" fmla="*/ 50 h 59"/>
                  <a:gd name="T62" fmla="*/ 44 w 59"/>
                  <a:gd name="T63" fmla="*/ 50 h 59"/>
                  <a:gd name="T64" fmla="*/ 44 w 59"/>
                  <a:gd name="T65" fmla="*/ 50 h 59"/>
                  <a:gd name="T66" fmla="*/ 47 w 59"/>
                  <a:gd name="T67" fmla="*/ 53 h 59"/>
                  <a:gd name="T68" fmla="*/ 47 w 59"/>
                  <a:gd name="T69" fmla="*/ 53 h 59"/>
                  <a:gd name="T70" fmla="*/ 50 w 59"/>
                  <a:gd name="T71" fmla="*/ 56 h 59"/>
                  <a:gd name="T72" fmla="*/ 59 w 59"/>
                  <a:gd name="T73" fmla="*/ 56 h 59"/>
                  <a:gd name="T74" fmla="*/ 59 w 59"/>
                  <a:gd name="T75" fmla="*/ 56 h 59"/>
                  <a:gd name="T76" fmla="*/ 59 w 59"/>
                  <a:gd name="T77" fmla="*/ 53 h 59"/>
                  <a:gd name="T78" fmla="*/ 59 w 59"/>
                  <a:gd name="T79" fmla="*/ 50 h 59"/>
                  <a:gd name="T80" fmla="*/ 56 w 59"/>
                  <a:gd name="T81" fmla="*/ 47 h 59"/>
                  <a:gd name="T82" fmla="*/ 56 w 59"/>
                  <a:gd name="T83" fmla="*/ 47 h 59"/>
                  <a:gd name="T84" fmla="*/ 50 w 59"/>
                  <a:gd name="T85" fmla="*/ 47 h 59"/>
                  <a:gd name="T86" fmla="*/ 44 w 59"/>
                  <a:gd name="T87" fmla="*/ 44 h 59"/>
                  <a:gd name="T88" fmla="*/ 41 w 59"/>
                  <a:gd name="T89" fmla="*/ 6 h 59"/>
                  <a:gd name="T90" fmla="*/ 31 w 59"/>
                  <a:gd name="T91" fmla="*/ 0 h 59"/>
                  <a:gd name="T92" fmla="*/ 19 w 59"/>
                  <a:gd name="T93" fmla="*/ 6 h 59"/>
                  <a:gd name="T94" fmla="*/ 16 w 59"/>
                  <a:gd name="T95" fmla="*/ 13 h 59"/>
                  <a:gd name="T96" fmla="*/ 16 w 59"/>
                  <a:gd name="T97" fmla="*/ 1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59">
                    <a:moveTo>
                      <a:pt x="16" y="13"/>
                    </a:moveTo>
                    <a:lnTo>
                      <a:pt x="16" y="13"/>
                    </a:lnTo>
                    <a:lnTo>
                      <a:pt x="13" y="34"/>
                    </a:lnTo>
                    <a:lnTo>
                      <a:pt x="13" y="34"/>
                    </a:lnTo>
                    <a:lnTo>
                      <a:pt x="13" y="47"/>
                    </a:lnTo>
                    <a:lnTo>
                      <a:pt x="13" y="47"/>
                    </a:lnTo>
                    <a:lnTo>
                      <a:pt x="10" y="47"/>
                    </a:lnTo>
                    <a:lnTo>
                      <a:pt x="6" y="50"/>
                    </a:lnTo>
                    <a:lnTo>
                      <a:pt x="3" y="53"/>
                    </a:lnTo>
                    <a:lnTo>
                      <a:pt x="3" y="53"/>
                    </a:lnTo>
                    <a:lnTo>
                      <a:pt x="0" y="59"/>
                    </a:lnTo>
                    <a:lnTo>
                      <a:pt x="0" y="59"/>
                    </a:lnTo>
                    <a:lnTo>
                      <a:pt x="3" y="59"/>
                    </a:lnTo>
                    <a:lnTo>
                      <a:pt x="6" y="59"/>
                    </a:lnTo>
                    <a:lnTo>
                      <a:pt x="13" y="56"/>
                    </a:lnTo>
                    <a:lnTo>
                      <a:pt x="13" y="56"/>
                    </a:lnTo>
                    <a:lnTo>
                      <a:pt x="16" y="53"/>
                    </a:lnTo>
                    <a:lnTo>
                      <a:pt x="16" y="59"/>
                    </a:lnTo>
                    <a:lnTo>
                      <a:pt x="22" y="59"/>
                    </a:lnTo>
                    <a:lnTo>
                      <a:pt x="22" y="59"/>
                    </a:lnTo>
                    <a:lnTo>
                      <a:pt x="22" y="28"/>
                    </a:lnTo>
                    <a:lnTo>
                      <a:pt x="22" y="28"/>
                    </a:lnTo>
                    <a:lnTo>
                      <a:pt x="25" y="10"/>
                    </a:lnTo>
                    <a:lnTo>
                      <a:pt x="25" y="10"/>
                    </a:lnTo>
                    <a:lnTo>
                      <a:pt x="31" y="6"/>
                    </a:lnTo>
                    <a:lnTo>
                      <a:pt x="34" y="10"/>
                    </a:lnTo>
                    <a:lnTo>
                      <a:pt x="34" y="13"/>
                    </a:lnTo>
                    <a:lnTo>
                      <a:pt x="34" y="13"/>
                    </a:lnTo>
                    <a:lnTo>
                      <a:pt x="38" y="56"/>
                    </a:lnTo>
                    <a:lnTo>
                      <a:pt x="41" y="56"/>
                    </a:lnTo>
                    <a:lnTo>
                      <a:pt x="44" y="50"/>
                    </a:lnTo>
                    <a:lnTo>
                      <a:pt x="44" y="50"/>
                    </a:lnTo>
                    <a:lnTo>
                      <a:pt x="44" y="50"/>
                    </a:lnTo>
                    <a:lnTo>
                      <a:pt x="47" y="53"/>
                    </a:lnTo>
                    <a:lnTo>
                      <a:pt x="47" y="53"/>
                    </a:lnTo>
                    <a:lnTo>
                      <a:pt x="50" y="56"/>
                    </a:lnTo>
                    <a:lnTo>
                      <a:pt x="59" y="56"/>
                    </a:lnTo>
                    <a:lnTo>
                      <a:pt x="59" y="56"/>
                    </a:lnTo>
                    <a:lnTo>
                      <a:pt x="59" y="53"/>
                    </a:lnTo>
                    <a:lnTo>
                      <a:pt x="59" y="50"/>
                    </a:lnTo>
                    <a:lnTo>
                      <a:pt x="56" y="47"/>
                    </a:lnTo>
                    <a:lnTo>
                      <a:pt x="56" y="47"/>
                    </a:lnTo>
                    <a:lnTo>
                      <a:pt x="50" y="47"/>
                    </a:lnTo>
                    <a:lnTo>
                      <a:pt x="44" y="44"/>
                    </a:lnTo>
                    <a:lnTo>
                      <a:pt x="41" y="6"/>
                    </a:lnTo>
                    <a:lnTo>
                      <a:pt x="31" y="0"/>
                    </a:lnTo>
                    <a:lnTo>
                      <a:pt x="19" y="6"/>
                    </a:lnTo>
                    <a:lnTo>
                      <a:pt x="16" y="13"/>
                    </a:lnTo>
                    <a:lnTo>
                      <a:pt x="16" y="13"/>
                    </a:lnTo>
                    <a:close/>
                  </a:path>
                </a:pathLst>
              </a:custGeom>
              <a:solidFill>
                <a:srgbClr val="F1C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1" name="Freeform 55"/>
              <p:cNvSpPr>
                <a:spLocks/>
              </p:cNvSpPr>
              <p:nvPr/>
            </p:nvSpPr>
            <p:spPr bwMode="auto">
              <a:xfrm>
                <a:off x="632" y="72"/>
                <a:ext cx="109" cy="28"/>
              </a:xfrm>
              <a:custGeom>
                <a:avLst/>
                <a:gdLst>
                  <a:gd name="T0" fmla="*/ 40 w 109"/>
                  <a:gd name="T1" fmla="*/ 0 h 28"/>
                  <a:gd name="T2" fmla="*/ 40 w 109"/>
                  <a:gd name="T3" fmla="*/ 0 h 28"/>
                  <a:gd name="T4" fmla="*/ 28 w 109"/>
                  <a:gd name="T5" fmla="*/ 0 h 28"/>
                  <a:gd name="T6" fmla="*/ 18 w 109"/>
                  <a:gd name="T7" fmla="*/ 3 h 28"/>
                  <a:gd name="T8" fmla="*/ 18 w 109"/>
                  <a:gd name="T9" fmla="*/ 3 h 28"/>
                  <a:gd name="T10" fmla="*/ 9 w 109"/>
                  <a:gd name="T11" fmla="*/ 12 h 28"/>
                  <a:gd name="T12" fmla="*/ 6 w 109"/>
                  <a:gd name="T13" fmla="*/ 18 h 28"/>
                  <a:gd name="T14" fmla="*/ 6 w 109"/>
                  <a:gd name="T15" fmla="*/ 18 h 28"/>
                  <a:gd name="T16" fmla="*/ 3 w 109"/>
                  <a:gd name="T17" fmla="*/ 21 h 28"/>
                  <a:gd name="T18" fmla="*/ 0 w 109"/>
                  <a:gd name="T19" fmla="*/ 21 h 28"/>
                  <a:gd name="T20" fmla="*/ 0 w 109"/>
                  <a:gd name="T21" fmla="*/ 24 h 28"/>
                  <a:gd name="T22" fmla="*/ 0 w 109"/>
                  <a:gd name="T23" fmla="*/ 24 h 28"/>
                  <a:gd name="T24" fmla="*/ 0 w 109"/>
                  <a:gd name="T25" fmla="*/ 28 h 28"/>
                  <a:gd name="T26" fmla="*/ 3 w 109"/>
                  <a:gd name="T27" fmla="*/ 24 h 28"/>
                  <a:gd name="T28" fmla="*/ 3 w 109"/>
                  <a:gd name="T29" fmla="*/ 24 h 28"/>
                  <a:gd name="T30" fmla="*/ 6 w 109"/>
                  <a:gd name="T31" fmla="*/ 21 h 28"/>
                  <a:gd name="T32" fmla="*/ 9 w 109"/>
                  <a:gd name="T33" fmla="*/ 24 h 28"/>
                  <a:gd name="T34" fmla="*/ 9 w 109"/>
                  <a:gd name="T35" fmla="*/ 24 h 28"/>
                  <a:gd name="T36" fmla="*/ 9 w 109"/>
                  <a:gd name="T37" fmla="*/ 28 h 28"/>
                  <a:gd name="T38" fmla="*/ 9 w 109"/>
                  <a:gd name="T39" fmla="*/ 28 h 28"/>
                  <a:gd name="T40" fmla="*/ 9 w 109"/>
                  <a:gd name="T41" fmla="*/ 24 h 28"/>
                  <a:gd name="T42" fmla="*/ 12 w 109"/>
                  <a:gd name="T43" fmla="*/ 18 h 28"/>
                  <a:gd name="T44" fmla="*/ 12 w 109"/>
                  <a:gd name="T45" fmla="*/ 18 h 28"/>
                  <a:gd name="T46" fmla="*/ 9 w 109"/>
                  <a:gd name="T47" fmla="*/ 15 h 28"/>
                  <a:gd name="T48" fmla="*/ 9 w 109"/>
                  <a:gd name="T49" fmla="*/ 15 h 28"/>
                  <a:gd name="T50" fmla="*/ 18 w 109"/>
                  <a:gd name="T51" fmla="*/ 9 h 28"/>
                  <a:gd name="T52" fmla="*/ 22 w 109"/>
                  <a:gd name="T53" fmla="*/ 6 h 28"/>
                  <a:gd name="T54" fmla="*/ 28 w 109"/>
                  <a:gd name="T55" fmla="*/ 3 h 28"/>
                  <a:gd name="T56" fmla="*/ 28 w 109"/>
                  <a:gd name="T57" fmla="*/ 3 h 28"/>
                  <a:gd name="T58" fmla="*/ 40 w 109"/>
                  <a:gd name="T59" fmla="*/ 9 h 28"/>
                  <a:gd name="T60" fmla="*/ 40 w 109"/>
                  <a:gd name="T61" fmla="*/ 9 h 28"/>
                  <a:gd name="T62" fmla="*/ 50 w 109"/>
                  <a:gd name="T63" fmla="*/ 12 h 28"/>
                  <a:gd name="T64" fmla="*/ 59 w 109"/>
                  <a:gd name="T65" fmla="*/ 18 h 28"/>
                  <a:gd name="T66" fmla="*/ 68 w 109"/>
                  <a:gd name="T67" fmla="*/ 21 h 28"/>
                  <a:gd name="T68" fmla="*/ 68 w 109"/>
                  <a:gd name="T69" fmla="*/ 21 h 28"/>
                  <a:gd name="T70" fmla="*/ 90 w 109"/>
                  <a:gd name="T71" fmla="*/ 24 h 28"/>
                  <a:gd name="T72" fmla="*/ 99 w 109"/>
                  <a:gd name="T73" fmla="*/ 21 h 28"/>
                  <a:gd name="T74" fmla="*/ 109 w 109"/>
                  <a:gd name="T75" fmla="*/ 21 h 28"/>
                  <a:gd name="T76" fmla="*/ 109 w 109"/>
                  <a:gd name="T77" fmla="*/ 21 h 28"/>
                  <a:gd name="T78" fmla="*/ 106 w 109"/>
                  <a:gd name="T79" fmla="*/ 18 h 28"/>
                  <a:gd name="T80" fmla="*/ 102 w 109"/>
                  <a:gd name="T81" fmla="*/ 18 h 28"/>
                  <a:gd name="T82" fmla="*/ 102 w 109"/>
                  <a:gd name="T83" fmla="*/ 18 h 28"/>
                  <a:gd name="T84" fmla="*/ 96 w 109"/>
                  <a:gd name="T85" fmla="*/ 21 h 28"/>
                  <a:gd name="T86" fmla="*/ 96 w 109"/>
                  <a:gd name="T87" fmla="*/ 18 h 28"/>
                  <a:gd name="T88" fmla="*/ 96 w 109"/>
                  <a:gd name="T89" fmla="*/ 18 h 28"/>
                  <a:gd name="T90" fmla="*/ 96 w 109"/>
                  <a:gd name="T91" fmla="*/ 18 h 28"/>
                  <a:gd name="T92" fmla="*/ 106 w 109"/>
                  <a:gd name="T93" fmla="*/ 15 h 28"/>
                  <a:gd name="T94" fmla="*/ 109 w 109"/>
                  <a:gd name="T95" fmla="*/ 15 h 28"/>
                  <a:gd name="T96" fmla="*/ 109 w 109"/>
                  <a:gd name="T97" fmla="*/ 15 h 28"/>
                  <a:gd name="T98" fmla="*/ 109 w 109"/>
                  <a:gd name="T99" fmla="*/ 12 h 28"/>
                  <a:gd name="T100" fmla="*/ 106 w 109"/>
                  <a:gd name="T101" fmla="*/ 12 h 28"/>
                  <a:gd name="T102" fmla="*/ 102 w 109"/>
                  <a:gd name="T103" fmla="*/ 12 h 28"/>
                  <a:gd name="T104" fmla="*/ 102 w 109"/>
                  <a:gd name="T105" fmla="*/ 12 h 28"/>
                  <a:gd name="T106" fmla="*/ 90 w 109"/>
                  <a:gd name="T107" fmla="*/ 15 h 28"/>
                  <a:gd name="T108" fmla="*/ 87 w 109"/>
                  <a:gd name="T109" fmla="*/ 18 h 28"/>
                  <a:gd name="T110" fmla="*/ 87 w 109"/>
                  <a:gd name="T111" fmla="*/ 18 h 28"/>
                  <a:gd name="T112" fmla="*/ 59 w 109"/>
                  <a:gd name="T113" fmla="*/ 12 h 28"/>
                  <a:gd name="T114" fmla="*/ 59 w 109"/>
                  <a:gd name="T115" fmla="*/ 12 h 28"/>
                  <a:gd name="T116" fmla="*/ 46 w 109"/>
                  <a:gd name="T117" fmla="*/ 6 h 28"/>
                  <a:gd name="T118" fmla="*/ 40 w 109"/>
                  <a:gd name="T119" fmla="*/ 0 h 28"/>
                  <a:gd name="T120" fmla="*/ 40 w 109"/>
                  <a:gd name="T1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 h="28">
                    <a:moveTo>
                      <a:pt x="40" y="0"/>
                    </a:moveTo>
                    <a:lnTo>
                      <a:pt x="40" y="0"/>
                    </a:lnTo>
                    <a:lnTo>
                      <a:pt x="28" y="0"/>
                    </a:lnTo>
                    <a:lnTo>
                      <a:pt x="18" y="3"/>
                    </a:lnTo>
                    <a:lnTo>
                      <a:pt x="18" y="3"/>
                    </a:lnTo>
                    <a:lnTo>
                      <a:pt x="9" y="12"/>
                    </a:lnTo>
                    <a:lnTo>
                      <a:pt x="6" y="18"/>
                    </a:lnTo>
                    <a:lnTo>
                      <a:pt x="6" y="18"/>
                    </a:lnTo>
                    <a:lnTo>
                      <a:pt x="3" y="21"/>
                    </a:lnTo>
                    <a:lnTo>
                      <a:pt x="0" y="21"/>
                    </a:lnTo>
                    <a:lnTo>
                      <a:pt x="0" y="24"/>
                    </a:lnTo>
                    <a:lnTo>
                      <a:pt x="0" y="24"/>
                    </a:lnTo>
                    <a:lnTo>
                      <a:pt x="0" y="28"/>
                    </a:lnTo>
                    <a:lnTo>
                      <a:pt x="3" y="24"/>
                    </a:lnTo>
                    <a:lnTo>
                      <a:pt x="3" y="24"/>
                    </a:lnTo>
                    <a:lnTo>
                      <a:pt x="6" y="21"/>
                    </a:lnTo>
                    <a:lnTo>
                      <a:pt x="9" y="24"/>
                    </a:lnTo>
                    <a:lnTo>
                      <a:pt x="9" y="24"/>
                    </a:lnTo>
                    <a:lnTo>
                      <a:pt x="9" y="28"/>
                    </a:lnTo>
                    <a:lnTo>
                      <a:pt x="9" y="28"/>
                    </a:lnTo>
                    <a:lnTo>
                      <a:pt x="9" y="24"/>
                    </a:lnTo>
                    <a:lnTo>
                      <a:pt x="12" y="18"/>
                    </a:lnTo>
                    <a:lnTo>
                      <a:pt x="12" y="18"/>
                    </a:lnTo>
                    <a:lnTo>
                      <a:pt x="9" y="15"/>
                    </a:lnTo>
                    <a:lnTo>
                      <a:pt x="9" y="15"/>
                    </a:lnTo>
                    <a:lnTo>
                      <a:pt x="18" y="9"/>
                    </a:lnTo>
                    <a:lnTo>
                      <a:pt x="22" y="6"/>
                    </a:lnTo>
                    <a:lnTo>
                      <a:pt x="28" y="3"/>
                    </a:lnTo>
                    <a:lnTo>
                      <a:pt x="28" y="3"/>
                    </a:lnTo>
                    <a:lnTo>
                      <a:pt x="40" y="9"/>
                    </a:lnTo>
                    <a:lnTo>
                      <a:pt x="40" y="9"/>
                    </a:lnTo>
                    <a:lnTo>
                      <a:pt x="50" y="12"/>
                    </a:lnTo>
                    <a:lnTo>
                      <a:pt x="59" y="18"/>
                    </a:lnTo>
                    <a:lnTo>
                      <a:pt x="68" y="21"/>
                    </a:lnTo>
                    <a:lnTo>
                      <a:pt x="68" y="21"/>
                    </a:lnTo>
                    <a:lnTo>
                      <a:pt x="90" y="24"/>
                    </a:lnTo>
                    <a:lnTo>
                      <a:pt x="99" y="21"/>
                    </a:lnTo>
                    <a:lnTo>
                      <a:pt x="109" y="21"/>
                    </a:lnTo>
                    <a:lnTo>
                      <a:pt x="109" y="21"/>
                    </a:lnTo>
                    <a:lnTo>
                      <a:pt x="106" y="18"/>
                    </a:lnTo>
                    <a:lnTo>
                      <a:pt x="102" y="18"/>
                    </a:lnTo>
                    <a:lnTo>
                      <a:pt x="102" y="18"/>
                    </a:lnTo>
                    <a:lnTo>
                      <a:pt x="96" y="21"/>
                    </a:lnTo>
                    <a:lnTo>
                      <a:pt x="96" y="18"/>
                    </a:lnTo>
                    <a:lnTo>
                      <a:pt x="96" y="18"/>
                    </a:lnTo>
                    <a:lnTo>
                      <a:pt x="96" y="18"/>
                    </a:lnTo>
                    <a:lnTo>
                      <a:pt x="106" y="15"/>
                    </a:lnTo>
                    <a:lnTo>
                      <a:pt x="109" y="15"/>
                    </a:lnTo>
                    <a:lnTo>
                      <a:pt x="109" y="15"/>
                    </a:lnTo>
                    <a:lnTo>
                      <a:pt x="109" y="12"/>
                    </a:lnTo>
                    <a:lnTo>
                      <a:pt x="106" y="12"/>
                    </a:lnTo>
                    <a:lnTo>
                      <a:pt x="102" y="12"/>
                    </a:lnTo>
                    <a:lnTo>
                      <a:pt x="102" y="12"/>
                    </a:lnTo>
                    <a:lnTo>
                      <a:pt x="90" y="15"/>
                    </a:lnTo>
                    <a:lnTo>
                      <a:pt x="87" y="18"/>
                    </a:lnTo>
                    <a:lnTo>
                      <a:pt x="87" y="18"/>
                    </a:lnTo>
                    <a:lnTo>
                      <a:pt x="59" y="12"/>
                    </a:lnTo>
                    <a:lnTo>
                      <a:pt x="59" y="12"/>
                    </a:lnTo>
                    <a:lnTo>
                      <a:pt x="46" y="6"/>
                    </a:lnTo>
                    <a:lnTo>
                      <a:pt x="40" y="0"/>
                    </a:lnTo>
                    <a:lnTo>
                      <a:pt x="40" y="0"/>
                    </a:lnTo>
                    <a:close/>
                  </a:path>
                </a:pathLst>
              </a:custGeom>
              <a:solidFill>
                <a:srgbClr val="F1C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2" name="Freeform 56"/>
              <p:cNvSpPr>
                <a:spLocks/>
              </p:cNvSpPr>
              <p:nvPr/>
            </p:nvSpPr>
            <p:spPr bwMode="auto">
              <a:xfrm>
                <a:off x="647" y="28"/>
                <a:ext cx="69" cy="47"/>
              </a:xfrm>
              <a:custGeom>
                <a:avLst/>
                <a:gdLst>
                  <a:gd name="T0" fmla="*/ 22 w 69"/>
                  <a:gd name="T1" fmla="*/ 22 h 47"/>
                  <a:gd name="T2" fmla="*/ 44 w 69"/>
                  <a:gd name="T3" fmla="*/ 19 h 47"/>
                  <a:gd name="T4" fmla="*/ 44 w 69"/>
                  <a:gd name="T5" fmla="*/ 19 h 47"/>
                  <a:gd name="T6" fmla="*/ 44 w 69"/>
                  <a:gd name="T7" fmla="*/ 22 h 47"/>
                  <a:gd name="T8" fmla="*/ 44 w 69"/>
                  <a:gd name="T9" fmla="*/ 31 h 47"/>
                  <a:gd name="T10" fmla="*/ 44 w 69"/>
                  <a:gd name="T11" fmla="*/ 31 h 47"/>
                  <a:gd name="T12" fmla="*/ 38 w 69"/>
                  <a:gd name="T13" fmla="*/ 47 h 47"/>
                  <a:gd name="T14" fmla="*/ 56 w 69"/>
                  <a:gd name="T15" fmla="*/ 47 h 47"/>
                  <a:gd name="T16" fmla="*/ 69 w 69"/>
                  <a:gd name="T17" fmla="*/ 19 h 47"/>
                  <a:gd name="T18" fmla="*/ 69 w 69"/>
                  <a:gd name="T19" fmla="*/ 19 h 47"/>
                  <a:gd name="T20" fmla="*/ 63 w 69"/>
                  <a:gd name="T21" fmla="*/ 9 h 47"/>
                  <a:gd name="T22" fmla="*/ 53 w 69"/>
                  <a:gd name="T23" fmla="*/ 3 h 47"/>
                  <a:gd name="T24" fmla="*/ 44 w 69"/>
                  <a:gd name="T25" fmla="*/ 0 h 47"/>
                  <a:gd name="T26" fmla="*/ 44 w 69"/>
                  <a:gd name="T27" fmla="*/ 0 h 47"/>
                  <a:gd name="T28" fmla="*/ 31 w 69"/>
                  <a:gd name="T29" fmla="*/ 0 h 47"/>
                  <a:gd name="T30" fmla="*/ 22 w 69"/>
                  <a:gd name="T31" fmla="*/ 0 h 47"/>
                  <a:gd name="T32" fmla="*/ 16 w 69"/>
                  <a:gd name="T33" fmla="*/ 6 h 47"/>
                  <a:gd name="T34" fmla="*/ 10 w 69"/>
                  <a:gd name="T35" fmla="*/ 9 h 47"/>
                  <a:gd name="T36" fmla="*/ 10 w 69"/>
                  <a:gd name="T37" fmla="*/ 9 h 47"/>
                  <a:gd name="T38" fmla="*/ 3 w 69"/>
                  <a:gd name="T39" fmla="*/ 28 h 47"/>
                  <a:gd name="T40" fmla="*/ 0 w 69"/>
                  <a:gd name="T41" fmla="*/ 40 h 47"/>
                  <a:gd name="T42" fmla="*/ 0 w 69"/>
                  <a:gd name="T43" fmla="*/ 44 h 47"/>
                  <a:gd name="T44" fmla="*/ 19 w 69"/>
                  <a:gd name="T45" fmla="*/ 40 h 47"/>
                  <a:gd name="T46" fmla="*/ 22 w 69"/>
                  <a:gd name="T47" fmla="*/ 22 h 47"/>
                  <a:gd name="T48" fmla="*/ 22 w 69"/>
                  <a:gd name="T49"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47">
                    <a:moveTo>
                      <a:pt x="22" y="22"/>
                    </a:moveTo>
                    <a:lnTo>
                      <a:pt x="44" y="19"/>
                    </a:lnTo>
                    <a:lnTo>
                      <a:pt x="44" y="19"/>
                    </a:lnTo>
                    <a:lnTo>
                      <a:pt x="44" y="22"/>
                    </a:lnTo>
                    <a:lnTo>
                      <a:pt x="44" y="31"/>
                    </a:lnTo>
                    <a:lnTo>
                      <a:pt x="44" y="31"/>
                    </a:lnTo>
                    <a:lnTo>
                      <a:pt x="38" y="47"/>
                    </a:lnTo>
                    <a:lnTo>
                      <a:pt x="56" y="47"/>
                    </a:lnTo>
                    <a:lnTo>
                      <a:pt x="69" y="19"/>
                    </a:lnTo>
                    <a:lnTo>
                      <a:pt x="69" y="19"/>
                    </a:lnTo>
                    <a:lnTo>
                      <a:pt x="63" y="9"/>
                    </a:lnTo>
                    <a:lnTo>
                      <a:pt x="53" y="3"/>
                    </a:lnTo>
                    <a:lnTo>
                      <a:pt x="44" y="0"/>
                    </a:lnTo>
                    <a:lnTo>
                      <a:pt x="44" y="0"/>
                    </a:lnTo>
                    <a:lnTo>
                      <a:pt x="31" y="0"/>
                    </a:lnTo>
                    <a:lnTo>
                      <a:pt x="22" y="0"/>
                    </a:lnTo>
                    <a:lnTo>
                      <a:pt x="16" y="6"/>
                    </a:lnTo>
                    <a:lnTo>
                      <a:pt x="10" y="9"/>
                    </a:lnTo>
                    <a:lnTo>
                      <a:pt x="10" y="9"/>
                    </a:lnTo>
                    <a:lnTo>
                      <a:pt x="3" y="28"/>
                    </a:lnTo>
                    <a:lnTo>
                      <a:pt x="0" y="40"/>
                    </a:lnTo>
                    <a:lnTo>
                      <a:pt x="0" y="44"/>
                    </a:lnTo>
                    <a:lnTo>
                      <a:pt x="19" y="40"/>
                    </a:lnTo>
                    <a:lnTo>
                      <a:pt x="22" y="22"/>
                    </a:lnTo>
                    <a:lnTo>
                      <a:pt x="22" y="22"/>
                    </a:lnTo>
                    <a:close/>
                  </a:path>
                </a:pathLst>
              </a:custGeom>
              <a:solidFill>
                <a:srgbClr val="FE7D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3" name="Freeform 57"/>
              <p:cNvSpPr>
                <a:spLocks/>
              </p:cNvSpPr>
              <p:nvPr/>
            </p:nvSpPr>
            <p:spPr bwMode="auto">
              <a:xfrm>
                <a:off x="672" y="62"/>
                <a:ext cx="10" cy="3"/>
              </a:xfrm>
              <a:custGeom>
                <a:avLst/>
                <a:gdLst>
                  <a:gd name="T0" fmla="*/ 0 w 10"/>
                  <a:gd name="T1" fmla="*/ 0 h 3"/>
                  <a:gd name="T2" fmla="*/ 0 w 10"/>
                  <a:gd name="T3" fmla="*/ 0 h 3"/>
                  <a:gd name="T4" fmla="*/ 3 w 10"/>
                  <a:gd name="T5" fmla="*/ 0 h 3"/>
                  <a:gd name="T6" fmla="*/ 6 w 10"/>
                  <a:gd name="T7" fmla="*/ 3 h 3"/>
                  <a:gd name="T8" fmla="*/ 6 w 10"/>
                  <a:gd name="T9" fmla="*/ 3 h 3"/>
                  <a:gd name="T10" fmla="*/ 6 w 10"/>
                  <a:gd name="T11" fmla="*/ 0 h 3"/>
                  <a:gd name="T12" fmla="*/ 6 w 10"/>
                  <a:gd name="T13" fmla="*/ 0 h 3"/>
                  <a:gd name="T14" fmla="*/ 10 w 10"/>
                  <a:gd name="T15" fmla="*/ 0 h 3"/>
                  <a:gd name="T16" fmla="*/ 10 w 10"/>
                  <a:gd name="T17" fmla="*/ 0 h 3"/>
                  <a:gd name="T18" fmla="*/ 10 w 10"/>
                  <a:gd name="T19" fmla="*/ 3 h 3"/>
                  <a:gd name="T20" fmla="*/ 3 w 10"/>
                  <a:gd name="T21" fmla="*/ 3 h 3"/>
                  <a:gd name="T22" fmla="*/ 3 w 10"/>
                  <a:gd name="T23" fmla="*/ 3 h 3"/>
                  <a:gd name="T24" fmla="*/ 0 w 10"/>
                  <a:gd name="T25" fmla="*/ 3 h 3"/>
                  <a:gd name="T26" fmla="*/ 0 w 10"/>
                  <a:gd name="T27" fmla="*/ 0 h 3"/>
                  <a:gd name="T28" fmla="*/ 0 w 10"/>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3">
                    <a:moveTo>
                      <a:pt x="0" y="0"/>
                    </a:moveTo>
                    <a:lnTo>
                      <a:pt x="0" y="0"/>
                    </a:lnTo>
                    <a:lnTo>
                      <a:pt x="3" y="0"/>
                    </a:lnTo>
                    <a:lnTo>
                      <a:pt x="6" y="3"/>
                    </a:lnTo>
                    <a:lnTo>
                      <a:pt x="6" y="3"/>
                    </a:lnTo>
                    <a:lnTo>
                      <a:pt x="6" y="0"/>
                    </a:lnTo>
                    <a:lnTo>
                      <a:pt x="6" y="0"/>
                    </a:lnTo>
                    <a:lnTo>
                      <a:pt x="10" y="0"/>
                    </a:lnTo>
                    <a:lnTo>
                      <a:pt x="10" y="0"/>
                    </a:lnTo>
                    <a:lnTo>
                      <a:pt x="10" y="3"/>
                    </a:lnTo>
                    <a:lnTo>
                      <a:pt x="3" y="3"/>
                    </a:lnTo>
                    <a:lnTo>
                      <a:pt x="3" y="3"/>
                    </a:lnTo>
                    <a:lnTo>
                      <a:pt x="0" y="3"/>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4" name="Freeform 58"/>
              <p:cNvSpPr>
                <a:spLocks/>
              </p:cNvSpPr>
              <p:nvPr/>
            </p:nvSpPr>
            <p:spPr bwMode="auto">
              <a:xfrm>
                <a:off x="678" y="53"/>
                <a:ext cx="4" cy="9"/>
              </a:xfrm>
              <a:custGeom>
                <a:avLst/>
                <a:gdLst>
                  <a:gd name="T0" fmla="*/ 4 w 4"/>
                  <a:gd name="T1" fmla="*/ 0 h 9"/>
                  <a:gd name="T2" fmla="*/ 4 w 4"/>
                  <a:gd name="T3" fmla="*/ 0 h 9"/>
                  <a:gd name="T4" fmla="*/ 4 w 4"/>
                  <a:gd name="T5" fmla="*/ 6 h 9"/>
                  <a:gd name="T6" fmla="*/ 0 w 4"/>
                  <a:gd name="T7" fmla="*/ 9 h 9"/>
                  <a:gd name="T8" fmla="*/ 4 w 4"/>
                  <a:gd name="T9" fmla="*/ 6 h 9"/>
                  <a:gd name="T10" fmla="*/ 4 w 4"/>
                  <a:gd name="T11" fmla="*/ 0 h 9"/>
                  <a:gd name="T12" fmla="*/ 4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0"/>
                    </a:moveTo>
                    <a:lnTo>
                      <a:pt x="4" y="0"/>
                    </a:lnTo>
                    <a:lnTo>
                      <a:pt x="4" y="6"/>
                    </a:lnTo>
                    <a:lnTo>
                      <a:pt x="0" y="9"/>
                    </a:lnTo>
                    <a:lnTo>
                      <a:pt x="4" y="6"/>
                    </a:lnTo>
                    <a:lnTo>
                      <a:pt x="4" y="0"/>
                    </a:lnTo>
                    <a:lnTo>
                      <a:pt x="4" y="0"/>
                    </a:lnTo>
                    <a:close/>
                  </a:path>
                </a:pathLst>
              </a:custGeom>
              <a:solidFill>
                <a:srgbClr val="8838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5" name="Freeform 59"/>
              <p:cNvSpPr>
                <a:spLocks noEditPoints="1"/>
              </p:cNvSpPr>
              <p:nvPr/>
            </p:nvSpPr>
            <p:spPr bwMode="auto">
              <a:xfrm>
                <a:off x="672" y="53"/>
                <a:ext cx="19" cy="3"/>
              </a:xfrm>
              <a:custGeom>
                <a:avLst/>
                <a:gdLst>
                  <a:gd name="T0" fmla="*/ 16 w 19"/>
                  <a:gd name="T1" fmla="*/ 0 h 3"/>
                  <a:gd name="T2" fmla="*/ 16 w 19"/>
                  <a:gd name="T3" fmla="*/ 0 h 3"/>
                  <a:gd name="T4" fmla="*/ 19 w 19"/>
                  <a:gd name="T5" fmla="*/ 0 h 3"/>
                  <a:gd name="T6" fmla="*/ 19 w 19"/>
                  <a:gd name="T7" fmla="*/ 0 h 3"/>
                  <a:gd name="T8" fmla="*/ 16 w 19"/>
                  <a:gd name="T9" fmla="*/ 3 h 3"/>
                  <a:gd name="T10" fmla="*/ 16 w 19"/>
                  <a:gd name="T11" fmla="*/ 3 h 3"/>
                  <a:gd name="T12" fmla="*/ 13 w 19"/>
                  <a:gd name="T13" fmla="*/ 0 h 3"/>
                  <a:gd name="T14" fmla="*/ 13 w 19"/>
                  <a:gd name="T15" fmla="*/ 0 h 3"/>
                  <a:gd name="T16" fmla="*/ 16 w 19"/>
                  <a:gd name="T17" fmla="*/ 0 h 3"/>
                  <a:gd name="T18" fmla="*/ 16 w 19"/>
                  <a:gd name="T19" fmla="*/ 0 h 3"/>
                  <a:gd name="T20" fmla="*/ 3 w 19"/>
                  <a:gd name="T21" fmla="*/ 0 h 3"/>
                  <a:gd name="T22" fmla="*/ 3 w 19"/>
                  <a:gd name="T23" fmla="*/ 0 h 3"/>
                  <a:gd name="T24" fmla="*/ 6 w 19"/>
                  <a:gd name="T25" fmla="*/ 0 h 3"/>
                  <a:gd name="T26" fmla="*/ 6 w 19"/>
                  <a:gd name="T27" fmla="*/ 0 h 3"/>
                  <a:gd name="T28" fmla="*/ 3 w 19"/>
                  <a:gd name="T29" fmla="*/ 3 h 3"/>
                  <a:gd name="T30" fmla="*/ 3 w 19"/>
                  <a:gd name="T31" fmla="*/ 3 h 3"/>
                  <a:gd name="T32" fmla="*/ 0 w 19"/>
                  <a:gd name="T33" fmla="*/ 0 h 3"/>
                  <a:gd name="T34" fmla="*/ 0 w 19"/>
                  <a:gd name="T35" fmla="*/ 0 h 3"/>
                  <a:gd name="T36" fmla="*/ 3 w 19"/>
                  <a:gd name="T37" fmla="*/ 0 h 3"/>
                  <a:gd name="T38" fmla="*/ 3 w 19"/>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3">
                    <a:moveTo>
                      <a:pt x="16" y="0"/>
                    </a:moveTo>
                    <a:lnTo>
                      <a:pt x="16" y="0"/>
                    </a:lnTo>
                    <a:lnTo>
                      <a:pt x="19" y="0"/>
                    </a:lnTo>
                    <a:lnTo>
                      <a:pt x="19" y="0"/>
                    </a:lnTo>
                    <a:lnTo>
                      <a:pt x="16" y="3"/>
                    </a:lnTo>
                    <a:lnTo>
                      <a:pt x="16" y="3"/>
                    </a:lnTo>
                    <a:lnTo>
                      <a:pt x="13" y="0"/>
                    </a:lnTo>
                    <a:lnTo>
                      <a:pt x="13" y="0"/>
                    </a:lnTo>
                    <a:lnTo>
                      <a:pt x="16" y="0"/>
                    </a:lnTo>
                    <a:lnTo>
                      <a:pt x="16" y="0"/>
                    </a:lnTo>
                    <a:close/>
                    <a:moveTo>
                      <a:pt x="3" y="0"/>
                    </a:moveTo>
                    <a:lnTo>
                      <a:pt x="3" y="0"/>
                    </a:lnTo>
                    <a:lnTo>
                      <a:pt x="6" y="0"/>
                    </a:lnTo>
                    <a:lnTo>
                      <a:pt x="6" y="0"/>
                    </a:lnTo>
                    <a:lnTo>
                      <a:pt x="3" y="3"/>
                    </a:lnTo>
                    <a:lnTo>
                      <a:pt x="3" y="3"/>
                    </a:lnTo>
                    <a:lnTo>
                      <a:pt x="0" y="0"/>
                    </a:lnTo>
                    <a:lnTo>
                      <a:pt x="0" y="0"/>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6" name="Freeform 60"/>
              <p:cNvSpPr>
                <a:spLocks noEditPoints="1"/>
              </p:cNvSpPr>
              <p:nvPr/>
            </p:nvSpPr>
            <p:spPr bwMode="auto">
              <a:xfrm>
                <a:off x="672" y="53"/>
                <a:ext cx="16" cy="3"/>
              </a:xfrm>
              <a:custGeom>
                <a:avLst/>
                <a:gdLst>
                  <a:gd name="T0" fmla="*/ 16 w 16"/>
                  <a:gd name="T1" fmla="*/ 0 h 3"/>
                  <a:gd name="T2" fmla="*/ 16 w 16"/>
                  <a:gd name="T3" fmla="*/ 0 h 3"/>
                  <a:gd name="T4" fmla="*/ 16 w 16"/>
                  <a:gd name="T5" fmla="*/ 0 h 3"/>
                  <a:gd name="T6" fmla="*/ 16 w 16"/>
                  <a:gd name="T7" fmla="*/ 0 h 3"/>
                  <a:gd name="T8" fmla="*/ 16 w 16"/>
                  <a:gd name="T9" fmla="*/ 0 h 3"/>
                  <a:gd name="T10" fmla="*/ 13 w 16"/>
                  <a:gd name="T11" fmla="*/ 0 h 3"/>
                  <a:gd name="T12" fmla="*/ 13 w 16"/>
                  <a:gd name="T13" fmla="*/ 0 h 3"/>
                  <a:gd name="T14" fmla="*/ 16 w 16"/>
                  <a:gd name="T15" fmla="*/ 0 h 3"/>
                  <a:gd name="T16" fmla="*/ 16 w 16"/>
                  <a:gd name="T17" fmla="*/ 0 h 3"/>
                  <a:gd name="T18" fmla="*/ 3 w 16"/>
                  <a:gd name="T19" fmla="*/ 0 h 3"/>
                  <a:gd name="T20" fmla="*/ 3 w 16"/>
                  <a:gd name="T21" fmla="*/ 0 h 3"/>
                  <a:gd name="T22" fmla="*/ 3 w 16"/>
                  <a:gd name="T23" fmla="*/ 0 h 3"/>
                  <a:gd name="T24" fmla="*/ 6 w 16"/>
                  <a:gd name="T25" fmla="*/ 0 h 3"/>
                  <a:gd name="T26" fmla="*/ 6 w 16"/>
                  <a:gd name="T27" fmla="*/ 0 h 3"/>
                  <a:gd name="T28" fmla="*/ 3 w 16"/>
                  <a:gd name="T29" fmla="*/ 3 h 3"/>
                  <a:gd name="T30" fmla="*/ 3 w 16"/>
                  <a:gd name="T31" fmla="*/ 3 h 3"/>
                  <a:gd name="T32" fmla="*/ 0 w 16"/>
                  <a:gd name="T33" fmla="*/ 0 h 3"/>
                  <a:gd name="T34" fmla="*/ 0 w 16"/>
                  <a:gd name="T35" fmla="*/ 0 h 3"/>
                  <a:gd name="T36" fmla="*/ 0 w 16"/>
                  <a:gd name="T37" fmla="*/ 0 h 3"/>
                  <a:gd name="T38" fmla="*/ 3 w 16"/>
                  <a:gd name="T39" fmla="*/ 0 h 3"/>
                  <a:gd name="T40" fmla="*/ 3 w 16"/>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
                    <a:moveTo>
                      <a:pt x="16" y="0"/>
                    </a:moveTo>
                    <a:lnTo>
                      <a:pt x="16" y="0"/>
                    </a:lnTo>
                    <a:lnTo>
                      <a:pt x="16" y="0"/>
                    </a:lnTo>
                    <a:lnTo>
                      <a:pt x="16" y="0"/>
                    </a:lnTo>
                    <a:lnTo>
                      <a:pt x="16" y="0"/>
                    </a:lnTo>
                    <a:lnTo>
                      <a:pt x="13" y="0"/>
                    </a:lnTo>
                    <a:lnTo>
                      <a:pt x="13" y="0"/>
                    </a:lnTo>
                    <a:lnTo>
                      <a:pt x="16" y="0"/>
                    </a:lnTo>
                    <a:lnTo>
                      <a:pt x="16" y="0"/>
                    </a:lnTo>
                    <a:close/>
                    <a:moveTo>
                      <a:pt x="3" y="0"/>
                    </a:moveTo>
                    <a:lnTo>
                      <a:pt x="3" y="0"/>
                    </a:lnTo>
                    <a:lnTo>
                      <a:pt x="3" y="0"/>
                    </a:lnTo>
                    <a:lnTo>
                      <a:pt x="6" y="0"/>
                    </a:lnTo>
                    <a:lnTo>
                      <a:pt x="6" y="0"/>
                    </a:lnTo>
                    <a:lnTo>
                      <a:pt x="3" y="3"/>
                    </a:lnTo>
                    <a:lnTo>
                      <a:pt x="3" y="3"/>
                    </a:lnTo>
                    <a:lnTo>
                      <a:pt x="0" y="0"/>
                    </a:lnTo>
                    <a:lnTo>
                      <a:pt x="0" y="0"/>
                    </a:lnTo>
                    <a:lnTo>
                      <a:pt x="0" y="0"/>
                    </a:lnTo>
                    <a:lnTo>
                      <a:pt x="3" y="0"/>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7" name="Freeform 61"/>
              <p:cNvSpPr>
                <a:spLocks/>
              </p:cNvSpPr>
              <p:nvPr/>
            </p:nvSpPr>
            <p:spPr bwMode="auto">
              <a:xfrm>
                <a:off x="644" y="68"/>
                <a:ext cx="59" cy="35"/>
              </a:xfrm>
              <a:custGeom>
                <a:avLst/>
                <a:gdLst>
                  <a:gd name="T0" fmla="*/ 0 w 59"/>
                  <a:gd name="T1" fmla="*/ 35 h 35"/>
                  <a:gd name="T2" fmla="*/ 0 w 59"/>
                  <a:gd name="T3" fmla="*/ 35 h 35"/>
                  <a:gd name="T4" fmla="*/ 28 w 59"/>
                  <a:gd name="T5" fmla="*/ 0 h 35"/>
                  <a:gd name="T6" fmla="*/ 34 w 59"/>
                  <a:gd name="T7" fmla="*/ 0 h 35"/>
                  <a:gd name="T8" fmla="*/ 59 w 59"/>
                  <a:gd name="T9" fmla="*/ 32 h 35"/>
                  <a:gd name="T10" fmla="*/ 0 w 59"/>
                  <a:gd name="T11" fmla="*/ 35 h 35"/>
                  <a:gd name="T12" fmla="*/ 0 w 59"/>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59" h="35">
                    <a:moveTo>
                      <a:pt x="0" y="35"/>
                    </a:moveTo>
                    <a:lnTo>
                      <a:pt x="0" y="35"/>
                    </a:lnTo>
                    <a:lnTo>
                      <a:pt x="28" y="0"/>
                    </a:lnTo>
                    <a:lnTo>
                      <a:pt x="34" y="0"/>
                    </a:lnTo>
                    <a:lnTo>
                      <a:pt x="59" y="32"/>
                    </a:lnTo>
                    <a:lnTo>
                      <a:pt x="0" y="35"/>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8" name="Freeform 62"/>
              <p:cNvSpPr>
                <a:spLocks noEditPoints="1"/>
              </p:cNvSpPr>
              <p:nvPr/>
            </p:nvSpPr>
            <p:spPr bwMode="auto">
              <a:xfrm>
                <a:off x="644" y="137"/>
                <a:ext cx="59" cy="12"/>
              </a:xfrm>
              <a:custGeom>
                <a:avLst/>
                <a:gdLst>
                  <a:gd name="T0" fmla="*/ 3 w 59"/>
                  <a:gd name="T1" fmla="*/ 3 h 12"/>
                  <a:gd name="T2" fmla="*/ 3 w 59"/>
                  <a:gd name="T3" fmla="*/ 3 h 12"/>
                  <a:gd name="T4" fmla="*/ 3 w 59"/>
                  <a:gd name="T5" fmla="*/ 6 h 12"/>
                  <a:gd name="T6" fmla="*/ 3 w 59"/>
                  <a:gd name="T7" fmla="*/ 6 h 12"/>
                  <a:gd name="T8" fmla="*/ 0 w 59"/>
                  <a:gd name="T9" fmla="*/ 12 h 12"/>
                  <a:gd name="T10" fmla="*/ 0 w 59"/>
                  <a:gd name="T11" fmla="*/ 12 h 12"/>
                  <a:gd name="T12" fmla="*/ 3 w 59"/>
                  <a:gd name="T13" fmla="*/ 12 h 12"/>
                  <a:gd name="T14" fmla="*/ 6 w 59"/>
                  <a:gd name="T15" fmla="*/ 12 h 12"/>
                  <a:gd name="T16" fmla="*/ 13 w 59"/>
                  <a:gd name="T17" fmla="*/ 9 h 12"/>
                  <a:gd name="T18" fmla="*/ 13 w 59"/>
                  <a:gd name="T19" fmla="*/ 9 h 12"/>
                  <a:gd name="T20" fmla="*/ 16 w 59"/>
                  <a:gd name="T21" fmla="*/ 6 h 12"/>
                  <a:gd name="T22" fmla="*/ 16 w 59"/>
                  <a:gd name="T23" fmla="*/ 12 h 12"/>
                  <a:gd name="T24" fmla="*/ 22 w 59"/>
                  <a:gd name="T25" fmla="*/ 12 h 12"/>
                  <a:gd name="T26" fmla="*/ 22 w 59"/>
                  <a:gd name="T27" fmla="*/ 12 h 12"/>
                  <a:gd name="T28" fmla="*/ 19 w 59"/>
                  <a:gd name="T29" fmla="*/ 3 h 12"/>
                  <a:gd name="T30" fmla="*/ 19 w 59"/>
                  <a:gd name="T31" fmla="*/ 3 h 12"/>
                  <a:gd name="T32" fmla="*/ 13 w 59"/>
                  <a:gd name="T33" fmla="*/ 6 h 12"/>
                  <a:gd name="T34" fmla="*/ 10 w 59"/>
                  <a:gd name="T35" fmla="*/ 6 h 12"/>
                  <a:gd name="T36" fmla="*/ 3 w 59"/>
                  <a:gd name="T37" fmla="*/ 3 h 12"/>
                  <a:gd name="T38" fmla="*/ 3 w 59"/>
                  <a:gd name="T39" fmla="*/ 3 h 12"/>
                  <a:gd name="T40" fmla="*/ 38 w 59"/>
                  <a:gd name="T41" fmla="*/ 3 h 12"/>
                  <a:gd name="T42" fmla="*/ 38 w 59"/>
                  <a:gd name="T43" fmla="*/ 3 h 12"/>
                  <a:gd name="T44" fmla="*/ 38 w 59"/>
                  <a:gd name="T45" fmla="*/ 9 h 12"/>
                  <a:gd name="T46" fmla="*/ 41 w 59"/>
                  <a:gd name="T47" fmla="*/ 9 h 12"/>
                  <a:gd name="T48" fmla="*/ 44 w 59"/>
                  <a:gd name="T49" fmla="*/ 3 h 12"/>
                  <a:gd name="T50" fmla="*/ 44 w 59"/>
                  <a:gd name="T51" fmla="*/ 3 h 12"/>
                  <a:gd name="T52" fmla="*/ 44 w 59"/>
                  <a:gd name="T53" fmla="*/ 3 h 12"/>
                  <a:gd name="T54" fmla="*/ 47 w 59"/>
                  <a:gd name="T55" fmla="*/ 6 h 12"/>
                  <a:gd name="T56" fmla="*/ 47 w 59"/>
                  <a:gd name="T57" fmla="*/ 6 h 12"/>
                  <a:gd name="T58" fmla="*/ 50 w 59"/>
                  <a:gd name="T59" fmla="*/ 9 h 12"/>
                  <a:gd name="T60" fmla="*/ 59 w 59"/>
                  <a:gd name="T61" fmla="*/ 9 h 12"/>
                  <a:gd name="T62" fmla="*/ 59 w 59"/>
                  <a:gd name="T63" fmla="*/ 9 h 12"/>
                  <a:gd name="T64" fmla="*/ 59 w 59"/>
                  <a:gd name="T65" fmla="*/ 6 h 12"/>
                  <a:gd name="T66" fmla="*/ 59 w 59"/>
                  <a:gd name="T67" fmla="*/ 3 h 12"/>
                  <a:gd name="T68" fmla="*/ 56 w 59"/>
                  <a:gd name="T69" fmla="*/ 0 h 12"/>
                  <a:gd name="T70" fmla="*/ 56 w 59"/>
                  <a:gd name="T71" fmla="*/ 0 h 12"/>
                  <a:gd name="T72" fmla="*/ 53 w 59"/>
                  <a:gd name="T73" fmla="*/ 0 h 12"/>
                  <a:gd name="T74" fmla="*/ 53 w 59"/>
                  <a:gd name="T75" fmla="*/ 0 h 12"/>
                  <a:gd name="T76" fmla="*/ 50 w 59"/>
                  <a:gd name="T77" fmla="*/ 3 h 12"/>
                  <a:gd name="T78" fmla="*/ 50 w 59"/>
                  <a:gd name="T79" fmla="*/ 3 h 12"/>
                  <a:gd name="T80" fmla="*/ 38 w 59"/>
                  <a:gd name="T81" fmla="*/ 3 h 12"/>
                  <a:gd name="T82" fmla="*/ 38 w 59"/>
                  <a:gd name="T8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12">
                    <a:moveTo>
                      <a:pt x="3" y="3"/>
                    </a:moveTo>
                    <a:lnTo>
                      <a:pt x="3" y="3"/>
                    </a:lnTo>
                    <a:lnTo>
                      <a:pt x="3" y="6"/>
                    </a:lnTo>
                    <a:lnTo>
                      <a:pt x="3" y="6"/>
                    </a:lnTo>
                    <a:lnTo>
                      <a:pt x="0" y="12"/>
                    </a:lnTo>
                    <a:lnTo>
                      <a:pt x="0" y="12"/>
                    </a:lnTo>
                    <a:lnTo>
                      <a:pt x="3" y="12"/>
                    </a:lnTo>
                    <a:lnTo>
                      <a:pt x="6" y="12"/>
                    </a:lnTo>
                    <a:lnTo>
                      <a:pt x="13" y="9"/>
                    </a:lnTo>
                    <a:lnTo>
                      <a:pt x="13" y="9"/>
                    </a:lnTo>
                    <a:lnTo>
                      <a:pt x="16" y="6"/>
                    </a:lnTo>
                    <a:lnTo>
                      <a:pt x="16" y="12"/>
                    </a:lnTo>
                    <a:lnTo>
                      <a:pt x="22" y="12"/>
                    </a:lnTo>
                    <a:lnTo>
                      <a:pt x="22" y="12"/>
                    </a:lnTo>
                    <a:lnTo>
                      <a:pt x="19" y="3"/>
                    </a:lnTo>
                    <a:lnTo>
                      <a:pt x="19" y="3"/>
                    </a:lnTo>
                    <a:lnTo>
                      <a:pt x="13" y="6"/>
                    </a:lnTo>
                    <a:lnTo>
                      <a:pt x="10" y="6"/>
                    </a:lnTo>
                    <a:lnTo>
                      <a:pt x="3" y="3"/>
                    </a:lnTo>
                    <a:lnTo>
                      <a:pt x="3" y="3"/>
                    </a:lnTo>
                    <a:close/>
                    <a:moveTo>
                      <a:pt x="38" y="3"/>
                    </a:moveTo>
                    <a:lnTo>
                      <a:pt x="38" y="3"/>
                    </a:lnTo>
                    <a:lnTo>
                      <a:pt x="38" y="9"/>
                    </a:lnTo>
                    <a:lnTo>
                      <a:pt x="41" y="9"/>
                    </a:lnTo>
                    <a:lnTo>
                      <a:pt x="44" y="3"/>
                    </a:lnTo>
                    <a:lnTo>
                      <a:pt x="44" y="3"/>
                    </a:lnTo>
                    <a:lnTo>
                      <a:pt x="44" y="3"/>
                    </a:lnTo>
                    <a:lnTo>
                      <a:pt x="47" y="6"/>
                    </a:lnTo>
                    <a:lnTo>
                      <a:pt x="47" y="6"/>
                    </a:lnTo>
                    <a:lnTo>
                      <a:pt x="50" y="9"/>
                    </a:lnTo>
                    <a:lnTo>
                      <a:pt x="59" y="9"/>
                    </a:lnTo>
                    <a:lnTo>
                      <a:pt x="59" y="9"/>
                    </a:lnTo>
                    <a:lnTo>
                      <a:pt x="59" y="6"/>
                    </a:lnTo>
                    <a:lnTo>
                      <a:pt x="59" y="3"/>
                    </a:lnTo>
                    <a:lnTo>
                      <a:pt x="56" y="0"/>
                    </a:lnTo>
                    <a:lnTo>
                      <a:pt x="56" y="0"/>
                    </a:lnTo>
                    <a:lnTo>
                      <a:pt x="53" y="0"/>
                    </a:lnTo>
                    <a:lnTo>
                      <a:pt x="53" y="0"/>
                    </a:lnTo>
                    <a:lnTo>
                      <a:pt x="50" y="3"/>
                    </a:lnTo>
                    <a:lnTo>
                      <a:pt x="50" y="3"/>
                    </a:lnTo>
                    <a:lnTo>
                      <a:pt x="38" y="3"/>
                    </a:lnTo>
                    <a:lnTo>
                      <a:pt x="38" y="3"/>
                    </a:lnTo>
                    <a:close/>
                  </a:path>
                </a:pathLst>
              </a:custGeom>
              <a:solidFill>
                <a:srgbClr val="D128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9" name="Freeform 63"/>
              <p:cNvSpPr>
                <a:spLocks noEditPoints="1"/>
              </p:cNvSpPr>
              <p:nvPr/>
            </p:nvSpPr>
            <p:spPr bwMode="auto">
              <a:xfrm>
                <a:off x="675" y="53"/>
                <a:ext cx="13" cy="0"/>
              </a:xfrm>
              <a:custGeom>
                <a:avLst/>
                <a:gdLst>
                  <a:gd name="T0" fmla="*/ 13 w 13"/>
                  <a:gd name="T1" fmla="*/ 13 w 13"/>
                  <a:gd name="T2" fmla="*/ 13 w 13"/>
                  <a:gd name="T3" fmla="*/ 13 w 13"/>
                  <a:gd name="T4" fmla="*/ 13 w 13"/>
                  <a:gd name="T5" fmla="*/ 13 w 13"/>
                  <a:gd name="T6" fmla="*/ 13 w 13"/>
                  <a:gd name="T7" fmla="*/ 13 w 13"/>
                  <a:gd name="T8" fmla="*/ 0 w 13"/>
                  <a:gd name="T9" fmla="*/ 0 w 13"/>
                  <a:gd name="T10" fmla="*/ 0 w 13"/>
                  <a:gd name="T11" fmla="*/ 0 w 13"/>
                  <a:gd name="T12" fmla="*/ 3 w 13"/>
                  <a:gd name="T13" fmla="*/ 3 w 13"/>
                  <a:gd name="T14" fmla="*/ 0 w 13"/>
                  <a:gd name="T15" fmla="*/ 0 w 1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Lst>
                <a:rect l="0" t="0" r="r" b="b"/>
                <a:pathLst>
                  <a:path w="13">
                    <a:moveTo>
                      <a:pt x="13" y="0"/>
                    </a:moveTo>
                    <a:lnTo>
                      <a:pt x="13" y="0"/>
                    </a:lnTo>
                    <a:lnTo>
                      <a:pt x="13" y="0"/>
                    </a:lnTo>
                    <a:lnTo>
                      <a:pt x="13" y="0"/>
                    </a:lnTo>
                    <a:lnTo>
                      <a:pt x="13" y="0"/>
                    </a:lnTo>
                    <a:lnTo>
                      <a:pt x="13" y="0"/>
                    </a:lnTo>
                    <a:lnTo>
                      <a:pt x="13" y="0"/>
                    </a:lnTo>
                    <a:lnTo>
                      <a:pt x="13" y="0"/>
                    </a:lnTo>
                    <a:close/>
                    <a:moveTo>
                      <a:pt x="0" y="0"/>
                    </a:moveTo>
                    <a:lnTo>
                      <a:pt x="0" y="0"/>
                    </a:lnTo>
                    <a:lnTo>
                      <a:pt x="0" y="0"/>
                    </a:lnTo>
                    <a:lnTo>
                      <a:pt x="0" y="0"/>
                    </a:lnTo>
                    <a:lnTo>
                      <a:pt x="3" y="0"/>
                    </a:lnTo>
                    <a:lnTo>
                      <a:pt x="3" y="0"/>
                    </a:lnTo>
                    <a:lnTo>
                      <a:pt x="0" y="0"/>
                    </a:lnTo>
                    <a:lnTo>
                      <a:pt x="0"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0" name="Freeform 64"/>
              <p:cNvSpPr>
                <a:spLocks/>
              </p:cNvSpPr>
              <p:nvPr/>
            </p:nvSpPr>
            <p:spPr bwMode="auto">
              <a:xfrm>
                <a:off x="753" y="84"/>
                <a:ext cx="75" cy="62"/>
              </a:xfrm>
              <a:custGeom>
                <a:avLst/>
                <a:gdLst>
                  <a:gd name="T0" fmla="*/ 6 w 75"/>
                  <a:gd name="T1" fmla="*/ 9 h 62"/>
                  <a:gd name="T2" fmla="*/ 0 w 75"/>
                  <a:gd name="T3" fmla="*/ 12 h 62"/>
                  <a:gd name="T4" fmla="*/ 3 w 75"/>
                  <a:gd name="T5" fmla="*/ 16 h 62"/>
                  <a:gd name="T6" fmla="*/ 13 w 75"/>
                  <a:gd name="T7" fmla="*/ 22 h 62"/>
                  <a:gd name="T8" fmla="*/ 0 w 75"/>
                  <a:gd name="T9" fmla="*/ 25 h 62"/>
                  <a:gd name="T10" fmla="*/ 3 w 75"/>
                  <a:gd name="T11" fmla="*/ 28 h 62"/>
                  <a:gd name="T12" fmla="*/ 19 w 75"/>
                  <a:gd name="T13" fmla="*/ 40 h 62"/>
                  <a:gd name="T14" fmla="*/ 3 w 75"/>
                  <a:gd name="T15" fmla="*/ 40 h 62"/>
                  <a:gd name="T16" fmla="*/ 3 w 75"/>
                  <a:gd name="T17" fmla="*/ 47 h 62"/>
                  <a:gd name="T18" fmla="*/ 6 w 75"/>
                  <a:gd name="T19" fmla="*/ 50 h 62"/>
                  <a:gd name="T20" fmla="*/ 9 w 75"/>
                  <a:gd name="T21" fmla="*/ 44 h 62"/>
                  <a:gd name="T22" fmla="*/ 19 w 75"/>
                  <a:gd name="T23" fmla="*/ 44 h 62"/>
                  <a:gd name="T24" fmla="*/ 19 w 75"/>
                  <a:gd name="T25" fmla="*/ 50 h 62"/>
                  <a:gd name="T26" fmla="*/ 19 w 75"/>
                  <a:gd name="T27" fmla="*/ 59 h 62"/>
                  <a:gd name="T28" fmla="*/ 16 w 75"/>
                  <a:gd name="T29" fmla="*/ 62 h 62"/>
                  <a:gd name="T30" fmla="*/ 25 w 75"/>
                  <a:gd name="T31" fmla="*/ 59 h 62"/>
                  <a:gd name="T32" fmla="*/ 25 w 75"/>
                  <a:gd name="T33" fmla="*/ 44 h 62"/>
                  <a:gd name="T34" fmla="*/ 37 w 75"/>
                  <a:gd name="T35" fmla="*/ 44 h 62"/>
                  <a:gd name="T36" fmla="*/ 44 w 75"/>
                  <a:gd name="T37" fmla="*/ 44 h 62"/>
                  <a:gd name="T38" fmla="*/ 47 w 75"/>
                  <a:gd name="T39" fmla="*/ 62 h 62"/>
                  <a:gd name="T40" fmla="*/ 47 w 75"/>
                  <a:gd name="T41" fmla="*/ 59 h 62"/>
                  <a:gd name="T42" fmla="*/ 53 w 75"/>
                  <a:gd name="T43" fmla="*/ 44 h 62"/>
                  <a:gd name="T44" fmla="*/ 53 w 75"/>
                  <a:gd name="T45" fmla="*/ 44 h 62"/>
                  <a:gd name="T46" fmla="*/ 59 w 75"/>
                  <a:gd name="T47" fmla="*/ 62 h 62"/>
                  <a:gd name="T48" fmla="*/ 62 w 75"/>
                  <a:gd name="T49" fmla="*/ 44 h 62"/>
                  <a:gd name="T50" fmla="*/ 65 w 75"/>
                  <a:gd name="T51" fmla="*/ 28 h 62"/>
                  <a:gd name="T52" fmla="*/ 75 w 75"/>
                  <a:gd name="T53" fmla="*/ 16 h 62"/>
                  <a:gd name="T54" fmla="*/ 59 w 75"/>
                  <a:gd name="T55" fmla="*/ 3 h 62"/>
                  <a:gd name="T56" fmla="*/ 62 w 75"/>
                  <a:gd name="T57" fmla="*/ 9 h 62"/>
                  <a:gd name="T58" fmla="*/ 62 w 75"/>
                  <a:gd name="T59" fmla="*/ 25 h 62"/>
                  <a:gd name="T60" fmla="*/ 56 w 75"/>
                  <a:gd name="T61" fmla="*/ 31 h 62"/>
                  <a:gd name="T62" fmla="*/ 31 w 75"/>
                  <a:gd name="T63" fmla="*/ 28 h 62"/>
                  <a:gd name="T64" fmla="*/ 28 w 75"/>
                  <a:gd name="T65" fmla="*/ 25 h 62"/>
                  <a:gd name="T66" fmla="*/ 34 w 75"/>
                  <a:gd name="T67" fmla="*/ 12 h 62"/>
                  <a:gd name="T68" fmla="*/ 41 w 75"/>
                  <a:gd name="T69" fmla="*/ 19 h 62"/>
                  <a:gd name="T70" fmla="*/ 47 w 75"/>
                  <a:gd name="T71" fmla="*/ 16 h 62"/>
                  <a:gd name="T72" fmla="*/ 37 w 75"/>
                  <a:gd name="T73" fmla="*/ 9 h 62"/>
                  <a:gd name="T74" fmla="*/ 28 w 75"/>
                  <a:gd name="T75" fmla="*/ 12 h 62"/>
                  <a:gd name="T76" fmla="*/ 28 w 75"/>
                  <a:gd name="T77" fmla="*/ 0 h 62"/>
                  <a:gd name="T78" fmla="*/ 16 w 75"/>
                  <a:gd name="T79" fmla="*/ 6 h 62"/>
                  <a:gd name="T80" fmla="*/ 16 w 75"/>
                  <a:gd name="T81" fmla="*/ 9 h 62"/>
                  <a:gd name="T82" fmla="*/ 25 w 75"/>
                  <a:gd name="T83" fmla="*/ 9 h 62"/>
                  <a:gd name="T84" fmla="*/ 22 w 75"/>
                  <a:gd name="T85" fmla="*/ 1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62">
                    <a:moveTo>
                      <a:pt x="22" y="12"/>
                    </a:moveTo>
                    <a:lnTo>
                      <a:pt x="22" y="12"/>
                    </a:lnTo>
                    <a:lnTo>
                      <a:pt x="6" y="9"/>
                    </a:lnTo>
                    <a:lnTo>
                      <a:pt x="3" y="9"/>
                    </a:lnTo>
                    <a:lnTo>
                      <a:pt x="3" y="9"/>
                    </a:lnTo>
                    <a:lnTo>
                      <a:pt x="0" y="12"/>
                    </a:lnTo>
                    <a:lnTo>
                      <a:pt x="0" y="12"/>
                    </a:lnTo>
                    <a:lnTo>
                      <a:pt x="3" y="16"/>
                    </a:lnTo>
                    <a:lnTo>
                      <a:pt x="3" y="16"/>
                    </a:lnTo>
                    <a:lnTo>
                      <a:pt x="13" y="22"/>
                    </a:lnTo>
                    <a:lnTo>
                      <a:pt x="13" y="22"/>
                    </a:lnTo>
                    <a:lnTo>
                      <a:pt x="13" y="22"/>
                    </a:lnTo>
                    <a:lnTo>
                      <a:pt x="6" y="22"/>
                    </a:lnTo>
                    <a:lnTo>
                      <a:pt x="6" y="22"/>
                    </a:lnTo>
                    <a:lnTo>
                      <a:pt x="0" y="25"/>
                    </a:lnTo>
                    <a:lnTo>
                      <a:pt x="0" y="25"/>
                    </a:lnTo>
                    <a:lnTo>
                      <a:pt x="3" y="28"/>
                    </a:lnTo>
                    <a:lnTo>
                      <a:pt x="3" y="28"/>
                    </a:lnTo>
                    <a:lnTo>
                      <a:pt x="19" y="31"/>
                    </a:lnTo>
                    <a:lnTo>
                      <a:pt x="19" y="31"/>
                    </a:lnTo>
                    <a:lnTo>
                      <a:pt x="19" y="40"/>
                    </a:lnTo>
                    <a:lnTo>
                      <a:pt x="19" y="40"/>
                    </a:lnTo>
                    <a:lnTo>
                      <a:pt x="9" y="40"/>
                    </a:lnTo>
                    <a:lnTo>
                      <a:pt x="3" y="40"/>
                    </a:lnTo>
                    <a:lnTo>
                      <a:pt x="3" y="40"/>
                    </a:lnTo>
                    <a:lnTo>
                      <a:pt x="3" y="40"/>
                    </a:lnTo>
                    <a:lnTo>
                      <a:pt x="3" y="47"/>
                    </a:lnTo>
                    <a:lnTo>
                      <a:pt x="3" y="50"/>
                    </a:lnTo>
                    <a:lnTo>
                      <a:pt x="3" y="50"/>
                    </a:lnTo>
                    <a:lnTo>
                      <a:pt x="6" y="50"/>
                    </a:lnTo>
                    <a:lnTo>
                      <a:pt x="6" y="47"/>
                    </a:lnTo>
                    <a:lnTo>
                      <a:pt x="6" y="47"/>
                    </a:lnTo>
                    <a:lnTo>
                      <a:pt x="9" y="44"/>
                    </a:lnTo>
                    <a:lnTo>
                      <a:pt x="13" y="44"/>
                    </a:lnTo>
                    <a:lnTo>
                      <a:pt x="13" y="44"/>
                    </a:lnTo>
                    <a:lnTo>
                      <a:pt x="19" y="44"/>
                    </a:lnTo>
                    <a:lnTo>
                      <a:pt x="19" y="44"/>
                    </a:lnTo>
                    <a:lnTo>
                      <a:pt x="19" y="50"/>
                    </a:lnTo>
                    <a:lnTo>
                      <a:pt x="19" y="50"/>
                    </a:lnTo>
                    <a:lnTo>
                      <a:pt x="19" y="59"/>
                    </a:lnTo>
                    <a:lnTo>
                      <a:pt x="19" y="59"/>
                    </a:lnTo>
                    <a:lnTo>
                      <a:pt x="19" y="59"/>
                    </a:lnTo>
                    <a:lnTo>
                      <a:pt x="16" y="62"/>
                    </a:lnTo>
                    <a:lnTo>
                      <a:pt x="16" y="62"/>
                    </a:lnTo>
                    <a:lnTo>
                      <a:pt x="16" y="62"/>
                    </a:lnTo>
                    <a:lnTo>
                      <a:pt x="25" y="62"/>
                    </a:lnTo>
                    <a:lnTo>
                      <a:pt x="25" y="62"/>
                    </a:lnTo>
                    <a:lnTo>
                      <a:pt x="25" y="59"/>
                    </a:lnTo>
                    <a:lnTo>
                      <a:pt x="25" y="53"/>
                    </a:lnTo>
                    <a:lnTo>
                      <a:pt x="25" y="53"/>
                    </a:lnTo>
                    <a:lnTo>
                      <a:pt x="25" y="44"/>
                    </a:lnTo>
                    <a:lnTo>
                      <a:pt x="25" y="44"/>
                    </a:lnTo>
                    <a:lnTo>
                      <a:pt x="28" y="44"/>
                    </a:lnTo>
                    <a:lnTo>
                      <a:pt x="37" y="44"/>
                    </a:lnTo>
                    <a:lnTo>
                      <a:pt x="37" y="44"/>
                    </a:lnTo>
                    <a:lnTo>
                      <a:pt x="44" y="44"/>
                    </a:lnTo>
                    <a:lnTo>
                      <a:pt x="44" y="44"/>
                    </a:lnTo>
                    <a:lnTo>
                      <a:pt x="44" y="59"/>
                    </a:lnTo>
                    <a:lnTo>
                      <a:pt x="41" y="62"/>
                    </a:lnTo>
                    <a:lnTo>
                      <a:pt x="47" y="62"/>
                    </a:lnTo>
                    <a:lnTo>
                      <a:pt x="47" y="62"/>
                    </a:lnTo>
                    <a:lnTo>
                      <a:pt x="47" y="59"/>
                    </a:lnTo>
                    <a:lnTo>
                      <a:pt x="47" y="59"/>
                    </a:lnTo>
                    <a:lnTo>
                      <a:pt x="50" y="47"/>
                    </a:lnTo>
                    <a:lnTo>
                      <a:pt x="50" y="47"/>
                    </a:lnTo>
                    <a:lnTo>
                      <a:pt x="53" y="44"/>
                    </a:lnTo>
                    <a:lnTo>
                      <a:pt x="53" y="44"/>
                    </a:lnTo>
                    <a:lnTo>
                      <a:pt x="53" y="44"/>
                    </a:lnTo>
                    <a:lnTo>
                      <a:pt x="53" y="44"/>
                    </a:lnTo>
                    <a:lnTo>
                      <a:pt x="53" y="59"/>
                    </a:lnTo>
                    <a:lnTo>
                      <a:pt x="50" y="62"/>
                    </a:lnTo>
                    <a:lnTo>
                      <a:pt x="59" y="62"/>
                    </a:lnTo>
                    <a:lnTo>
                      <a:pt x="59" y="62"/>
                    </a:lnTo>
                    <a:lnTo>
                      <a:pt x="62" y="44"/>
                    </a:lnTo>
                    <a:lnTo>
                      <a:pt x="62" y="44"/>
                    </a:lnTo>
                    <a:lnTo>
                      <a:pt x="62" y="34"/>
                    </a:lnTo>
                    <a:lnTo>
                      <a:pt x="65" y="28"/>
                    </a:lnTo>
                    <a:lnTo>
                      <a:pt x="65" y="28"/>
                    </a:lnTo>
                    <a:lnTo>
                      <a:pt x="72" y="25"/>
                    </a:lnTo>
                    <a:lnTo>
                      <a:pt x="75" y="16"/>
                    </a:lnTo>
                    <a:lnTo>
                      <a:pt x="75" y="16"/>
                    </a:lnTo>
                    <a:lnTo>
                      <a:pt x="72" y="9"/>
                    </a:lnTo>
                    <a:lnTo>
                      <a:pt x="65" y="6"/>
                    </a:lnTo>
                    <a:lnTo>
                      <a:pt x="59" y="3"/>
                    </a:lnTo>
                    <a:lnTo>
                      <a:pt x="59" y="3"/>
                    </a:lnTo>
                    <a:lnTo>
                      <a:pt x="59" y="6"/>
                    </a:lnTo>
                    <a:lnTo>
                      <a:pt x="62" y="9"/>
                    </a:lnTo>
                    <a:lnTo>
                      <a:pt x="62" y="9"/>
                    </a:lnTo>
                    <a:lnTo>
                      <a:pt x="65" y="19"/>
                    </a:lnTo>
                    <a:lnTo>
                      <a:pt x="62" y="25"/>
                    </a:lnTo>
                    <a:lnTo>
                      <a:pt x="62" y="25"/>
                    </a:lnTo>
                    <a:lnTo>
                      <a:pt x="56" y="31"/>
                    </a:lnTo>
                    <a:lnTo>
                      <a:pt x="56" y="31"/>
                    </a:lnTo>
                    <a:lnTo>
                      <a:pt x="41" y="28"/>
                    </a:lnTo>
                    <a:lnTo>
                      <a:pt x="41" y="28"/>
                    </a:lnTo>
                    <a:lnTo>
                      <a:pt x="31" y="28"/>
                    </a:lnTo>
                    <a:lnTo>
                      <a:pt x="28" y="28"/>
                    </a:lnTo>
                    <a:lnTo>
                      <a:pt x="28" y="25"/>
                    </a:lnTo>
                    <a:lnTo>
                      <a:pt x="28" y="25"/>
                    </a:lnTo>
                    <a:lnTo>
                      <a:pt x="31" y="19"/>
                    </a:lnTo>
                    <a:lnTo>
                      <a:pt x="34" y="12"/>
                    </a:lnTo>
                    <a:lnTo>
                      <a:pt x="34" y="12"/>
                    </a:lnTo>
                    <a:lnTo>
                      <a:pt x="37" y="16"/>
                    </a:lnTo>
                    <a:lnTo>
                      <a:pt x="37" y="16"/>
                    </a:lnTo>
                    <a:lnTo>
                      <a:pt x="41" y="19"/>
                    </a:lnTo>
                    <a:lnTo>
                      <a:pt x="41" y="19"/>
                    </a:lnTo>
                    <a:lnTo>
                      <a:pt x="44" y="19"/>
                    </a:lnTo>
                    <a:lnTo>
                      <a:pt x="47" y="16"/>
                    </a:lnTo>
                    <a:lnTo>
                      <a:pt x="44" y="12"/>
                    </a:lnTo>
                    <a:lnTo>
                      <a:pt x="44" y="12"/>
                    </a:lnTo>
                    <a:lnTo>
                      <a:pt x="37" y="9"/>
                    </a:lnTo>
                    <a:lnTo>
                      <a:pt x="31" y="12"/>
                    </a:lnTo>
                    <a:lnTo>
                      <a:pt x="31" y="12"/>
                    </a:lnTo>
                    <a:lnTo>
                      <a:pt x="28" y="12"/>
                    </a:lnTo>
                    <a:lnTo>
                      <a:pt x="28" y="9"/>
                    </a:lnTo>
                    <a:lnTo>
                      <a:pt x="28" y="9"/>
                    </a:lnTo>
                    <a:lnTo>
                      <a:pt x="28" y="0"/>
                    </a:lnTo>
                    <a:lnTo>
                      <a:pt x="22" y="0"/>
                    </a:lnTo>
                    <a:lnTo>
                      <a:pt x="22" y="0"/>
                    </a:lnTo>
                    <a:lnTo>
                      <a:pt x="16" y="6"/>
                    </a:lnTo>
                    <a:lnTo>
                      <a:pt x="16" y="9"/>
                    </a:lnTo>
                    <a:lnTo>
                      <a:pt x="16" y="9"/>
                    </a:lnTo>
                    <a:lnTo>
                      <a:pt x="16" y="9"/>
                    </a:lnTo>
                    <a:lnTo>
                      <a:pt x="22" y="6"/>
                    </a:lnTo>
                    <a:lnTo>
                      <a:pt x="25" y="6"/>
                    </a:lnTo>
                    <a:lnTo>
                      <a:pt x="25" y="9"/>
                    </a:lnTo>
                    <a:lnTo>
                      <a:pt x="25" y="9"/>
                    </a:lnTo>
                    <a:lnTo>
                      <a:pt x="22" y="12"/>
                    </a:lnTo>
                    <a:lnTo>
                      <a:pt x="22" y="12"/>
                    </a:lnTo>
                    <a:close/>
                  </a:path>
                </a:pathLst>
              </a:custGeom>
              <a:solidFill>
                <a:srgbClr val="565A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1" name="Freeform 65"/>
              <p:cNvSpPr>
                <a:spLocks/>
              </p:cNvSpPr>
              <p:nvPr/>
            </p:nvSpPr>
            <p:spPr bwMode="auto">
              <a:xfrm>
                <a:off x="775" y="100"/>
                <a:ext cx="3" cy="3"/>
              </a:xfrm>
              <a:custGeom>
                <a:avLst/>
                <a:gdLst>
                  <a:gd name="T0" fmla="*/ 0 w 3"/>
                  <a:gd name="T1" fmla="*/ 0 h 3"/>
                  <a:gd name="T2" fmla="*/ 0 w 3"/>
                  <a:gd name="T3" fmla="*/ 0 h 3"/>
                  <a:gd name="T4" fmla="*/ 3 w 3"/>
                  <a:gd name="T5" fmla="*/ 3 h 3"/>
                  <a:gd name="T6" fmla="*/ 0 w 3"/>
                  <a:gd name="T7" fmla="*/ 3 h 3"/>
                  <a:gd name="T8" fmla="*/ 0 w 3"/>
                  <a:gd name="T9" fmla="*/ 0 h 3"/>
                  <a:gd name="T10" fmla="*/ 0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0" y="0"/>
                    </a:moveTo>
                    <a:lnTo>
                      <a:pt x="0" y="0"/>
                    </a:lnTo>
                    <a:lnTo>
                      <a:pt x="3" y="3"/>
                    </a:lnTo>
                    <a:lnTo>
                      <a:pt x="0" y="3"/>
                    </a:lnTo>
                    <a:lnTo>
                      <a:pt x="0" y="0"/>
                    </a:lnTo>
                    <a:lnTo>
                      <a:pt x="0"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2" name="Freeform 66"/>
              <p:cNvSpPr>
                <a:spLocks/>
              </p:cNvSpPr>
              <p:nvPr/>
            </p:nvSpPr>
            <p:spPr bwMode="auto">
              <a:xfrm>
                <a:off x="775" y="100"/>
                <a:ext cx="3" cy="3"/>
              </a:xfrm>
              <a:custGeom>
                <a:avLst/>
                <a:gdLst>
                  <a:gd name="T0" fmla="*/ 0 w 3"/>
                  <a:gd name="T1" fmla="*/ 0 h 3"/>
                  <a:gd name="T2" fmla="*/ 0 w 3"/>
                  <a:gd name="T3" fmla="*/ 0 h 3"/>
                  <a:gd name="T4" fmla="*/ 3 w 3"/>
                  <a:gd name="T5" fmla="*/ 0 h 3"/>
                  <a:gd name="T6" fmla="*/ 3 w 3"/>
                  <a:gd name="T7" fmla="*/ 0 h 3"/>
                  <a:gd name="T8" fmla="*/ 0 w 3"/>
                  <a:gd name="T9" fmla="*/ 3 h 3"/>
                  <a:gd name="T10" fmla="*/ 0 w 3"/>
                  <a:gd name="T11" fmla="*/ 3 h 3"/>
                  <a:gd name="T12" fmla="*/ 0 w 3"/>
                  <a:gd name="T13" fmla="*/ 0 h 3"/>
                  <a:gd name="T14" fmla="*/ 0 w 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0"/>
                    </a:moveTo>
                    <a:lnTo>
                      <a:pt x="0" y="0"/>
                    </a:lnTo>
                    <a:lnTo>
                      <a:pt x="3" y="0"/>
                    </a:lnTo>
                    <a:lnTo>
                      <a:pt x="3" y="0"/>
                    </a:lnTo>
                    <a:lnTo>
                      <a:pt x="0" y="3"/>
                    </a:lnTo>
                    <a:lnTo>
                      <a:pt x="0" y="3"/>
                    </a:lnTo>
                    <a:lnTo>
                      <a:pt x="0" y="0"/>
                    </a:lnTo>
                    <a:lnTo>
                      <a:pt x="0" y="0"/>
                    </a:lnTo>
                    <a:close/>
                  </a:path>
                </a:pathLst>
              </a:custGeom>
              <a:solidFill>
                <a:srgbClr val="99D9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3" name="Freeform 67"/>
              <p:cNvSpPr>
                <a:spLocks/>
              </p:cNvSpPr>
              <p:nvPr/>
            </p:nvSpPr>
            <p:spPr bwMode="auto">
              <a:xfrm>
                <a:off x="759" y="25"/>
                <a:ext cx="35" cy="28"/>
              </a:xfrm>
              <a:custGeom>
                <a:avLst/>
                <a:gdLst>
                  <a:gd name="T0" fmla="*/ 7 w 35"/>
                  <a:gd name="T1" fmla="*/ 0 h 28"/>
                  <a:gd name="T2" fmla="*/ 28 w 35"/>
                  <a:gd name="T3" fmla="*/ 0 h 28"/>
                  <a:gd name="T4" fmla="*/ 28 w 35"/>
                  <a:gd name="T5" fmla="*/ 0 h 28"/>
                  <a:gd name="T6" fmla="*/ 31 w 35"/>
                  <a:gd name="T7" fmla="*/ 6 h 28"/>
                  <a:gd name="T8" fmla="*/ 35 w 35"/>
                  <a:gd name="T9" fmla="*/ 12 h 28"/>
                  <a:gd name="T10" fmla="*/ 35 w 35"/>
                  <a:gd name="T11" fmla="*/ 12 h 28"/>
                  <a:gd name="T12" fmla="*/ 35 w 35"/>
                  <a:gd name="T13" fmla="*/ 19 h 28"/>
                  <a:gd name="T14" fmla="*/ 28 w 35"/>
                  <a:gd name="T15" fmla="*/ 22 h 28"/>
                  <a:gd name="T16" fmla="*/ 25 w 35"/>
                  <a:gd name="T17" fmla="*/ 28 h 28"/>
                  <a:gd name="T18" fmla="*/ 19 w 35"/>
                  <a:gd name="T19" fmla="*/ 28 h 28"/>
                  <a:gd name="T20" fmla="*/ 19 w 35"/>
                  <a:gd name="T21" fmla="*/ 28 h 28"/>
                  <a:gd name="T22" fmla="*/ 10 w 35"/>
                  <a:gd name="T23" fmla="*/ 28 h 28"/>
                  <a:gd name="T24" fmla="*/ 7 w 35"/>
                  <a:gd name="T25" fmla="*/ 25 h 28"/>
                  <a:gd name="T26" fmla="*/ 3 w 35"/>
                  <a:gd name="T27" fmla="*/ 19 h 28"/>
                  <a:gd name="T28" fmla="*/ 0 w 35"/>
                  <a:gd name="T29" fmla="*/ 12 h 28"/>
                  <a:gd name="T30" fmla="*/ 0 w 35"/>
                  <a:gd name="T31" fmla="*/ 12 h 28"/>
                  <a:gd name="T32" fmla="*/ 3 w 35"/>
                  <a:gd name="T33" fmla="*/ 6 h 28"/>
                  <a:gd name="T34" fmla="*/ 7 w 35"/>
                  <a:gd name="T35" fmla="*/ 0 h 28"/>
                  <a:gd name="T36" fmla="*/ 7 w 35"/>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28">
                    <a:moveTo>
                      <a:pt x="7" y="0"/>
                    </a:moveTo>
                    <a:lnTo>
                      <a:pt x="28" y="0"/>
                    </a:lnTo>
                    <a:lnTo>
                      <a:pt x="28" y="0"/>
                    </a:lnTo>
                    <a:lnTo>
                      <a:pt x="31" y="6"/>
                    </a:lnTo>
                    <a:lnTo>
                      <a:pt x="35" y="12"/>
                    </a:lnTo>
                    <a:lnTo>
                      <a:pt x="35" y="12"/>
                    </a:lnTo>
                    <a:lnTo>
                      <a:pt x="35" y="19"/>
                    </a:lnTo>
                    <a:lnTo>
                      <a:pt x="28" y="22"/>
                    </a:lnTo>
                    <a:lnTo>
                      <a:pt x="25" y="28"/>
                    </a:lnTo>
                    <a:lnTo>
                      <a:pt x="19" y="28"/>
                    </a:lnTo>
                    <a:lnTo>
                      <a:pt x="19" y="28"/>
                    </a:lnTo>
                    <a:lnTo>
                      <a:pt x="10" y="28"/>
                    </a:lnTo>
                    <a:lnTo>
                      <a:pt x="7" y="25"/>
                    </a:lnTo>
                    <a:lnTo>
                      <a:pt x="3" y="19"/>
                    </a:lnTo>
                    <a:lnTo>
                      <a:pt x="0" y="12"/>
                    </a:lnTo>
                    <a:lnTo>
                      <a:pt x="0" y="12"/>
                    </a:lnTo>
                    <a:lnTo>
                      <a:pt x="3" y="6"/>
                    </a:lnTo>
                    <a:lnTo>
                      <a:pt x="7" y="0"/>
                    </a:lnTo>
                    <a:lnTo>
                      <a:pt x="7"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4" name="Freeform 68"/>
              <p:cNvSpPr>
                <a:spLocks/>
              </p:cNvSpPr>
              <p:nvPr/>
            </p:nvSpPr>
            <p:spPr bwMode="auto">
              <a:xfrm>
                <a:off x="713" y="31"/>
                <a:ext cx="37" cy="3"/>
              </a:xfrm>
              <a:custGeom>
                <a:avLst/>
                <a:gdLst>
                  <a:gd name="T0" fmla="*/ 37 w 37"/>
                  <a:gd name="T1" fmla="*/ 0 h 3"/>
                  <a:gd name="T2" fmla="*/ 37 w 37"/>
                  <a:gd name="T3" fmla="*/ 0 h 3"/>
                  <a:gd name="T4" fmla="*/ 6 w 37"/>
                  <a:gd name="T5" fmla="*/ 0 h 3"/>
                  <a:gd name="T6" fmla="*/ 0 w 37"/>
                  <a:gd name="T7" fmla="*/ 3 h 3"/>
                  <a:gd name="T8" fmla="*/ 9 w 37"/>
                  <a:gd name="T9" fmla="*/ 3 h 3"/>
                  <a:gd name="T10" fmla="*/ 9 w 37"/>
                  <a:gd name="T11" fmla="*/ 3 h 3"/>
                  <a:gd name="T12" fmla="*/ 31 w 37"/>
                  <a:gd name="T13" fmla="*/ 3 h 3"/>
                  <a:gd name="T14" fmla="*/ 37 w 37"/>
                  <a:gd name="T15" fmla="*/ 0 h 3"/>
                  <a:gd name="T16" fmla="*/ 37 w 3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37" y="0"/>
                    </a:moveTo>
                    <a:lnTo>
                      <a:pt x="37" y="0"/>
                    </a:lnTo>
                    <a:lnTo>
                      <a:pt x="6" y="0"/>
                    </a:lnTo>
                    <a:lnTo>
                      <a:pt x="0" y="3"/>
                    </a:lnTo>
                    <a:lnTo>
                      <a:pt x="9" y="3"/>
                    </a:lnTo>
                    <a:lnTo>
                      <a:pt x="9" y="3"/>
                    </a:lnTo>
                    <a:lnTo>
                      <a:pt x="31" y="3"/>
                    </a:lnTo>
                    <a:lnTo>
                      <a:pt x="37" y="0"/>
                    </a:lnTo>
                    <a:lnTo>
                      <a:pt x="37"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5" name="Freeform 69"/>
              <p:cNvSpPr>
                <a:spLocks/>
              </p:cNvSpPr>
              <p:nvPr/>
            </p:nvSpPr>
            <p:spPr bwMode="auto">
              <a:xfrm>
                <a:off x="797" y="31"/>
                <a:ext cx="34" cy="3"/>
              </a:xfrm>
              <a:custGeom>
                <a:avLst/>
                <a:gdLst>
                  <a:gd name="T0" fmla="*/ 0 w 34"/>
                  <a:gd name="T1" fmla="*/ 3 h 3"/>
                  <a:gd name="T2" fmla="*/ 0 w 34"/>
                  <a:gd name="T3" fmla="*/ 3 h 3"/>
                  <a:gd name="T4" fmla="*/ 31 w 34"/>
                  <a:gd name="T5" fmla="*/ 0 h 3"/>
                  <a:gd name="T6" fmla="*/ 34 w 34"/>
                  <a:gd name="T7" fmla="*/ 3 h 3"/>
                  <a:gd name="T8" fmla="*/ 28 w 34"/>
                  <a:gd name="T9" fmla="*/ 3 h 3"/>
                  <a:gd name="T10" fmla="*/ 28 w 34"/>
                  <a:gd name="T11" fmla="*/ 3 h 3"/>
                  <a:gd name="T12" fmla="*/ 6 w 34"/>
                  <a:gd name="T13" fmla="*/ 3 h 3"/>
                  <a:gd name="T14" fmla="*/ 0 w 34"/>
                  <a:gd name="T15" fmla="*/ 3 h 3"/>
                  <a:gd name="T16" fmla="*/ 0 w 34"/>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
                    <a:moveTo>
                      <a:pt x="0" y="3"/>
                    </a:moveTo>
                    <a:lnTo>
                      <a:pt x="0" y="3"/>
                    </a:lnTo>
                    <a:lnTo>
                      <a:pt x="31" y="0"/>
                    </a:lnTo>
                    <a:lnTo>
                      <a:pt x="34" y="3"/>
                    </a:lnTo>
                    <a:lnTo>
                      <a:pt x="28" y="3"/>
                    </a:lnTo>
                    <a:lnTo>
                      <a:pt x="28" y="3"/>
                    </a:lnTo>
                    <a:lnTo>
                      <a:pt x="6" y="3"/>
                    </a:lnTo>
                    <a:lnTo>
                      <a:pt x="0" y="3"/>
                    </a:lnTo>
                    <a:lnTo>
                      <a:pt x="0" y="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6" name="Freeform 70"/>
              <p:cNvSpPr>
                <a:spLocks/>
              </p:cNvSpPr>
              <p:nvPr/>
            </p:nvSpPr>
            <p:spPr bwMode="auto">
              <a:xfrm>
                <a:off x="797" y="47"/>
                <a:ext cx="34" cy="9"/>
              </a:xfrm>
              <a:custGeom>
                <a:avLst/>
                <a:gdLst>
                  <a:gd name="T0" fmla="*/ 0 w 34"/>
                  <a:gd name="T1" fmla="*/ 0 h 9"/>
                  <a:gd name="T2" fmla="*/ 0 w 34"/>
                  <a:gd name="T3" fmla="*/ 0 h 9"/>
                  <a:gd name="T4" fmla="*/ 31 w 34"/>
                  <a:gd name="T5" fmla="*/ 6 h 9"/>
                  <a:gd name="T6" fmla="*/ 34 w 34"/>
                  <a:gd name="T7" fmla="*/ 9 h 9"/>
                  <a:gd name="T8" fmla="*/ 25 w 34"/>
                  <a:gd name="T9" fmla="*/ 9 h 9"/>
                  <a:gd name="T10" fmla="*/ 25 w 34"/>
                  <a:gd name="T11" fmla="*/ 9 h 9"/>
                  <a:gd name="T12" fmla="*/ 6 w 34"/>
                  <a:gd name="T13" fmla="*/ 3 h 9"/>
                  <a:gd name="T14" fmla="*/ 0 w 34"/>
                  <a:gd name="T15" fmla="*/ 0 h 9"/>
                  <a:gd name="T16" fmla="*/ 0 w 3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9">
                    <a:moveTo>
                      <a:pt x="0" y="0"/>
                    </a:moveTo>
                    <a:lnTo>
                      <a:pt x="0" y="0"/>
                    </a:lnTo>
                    <a:lnTo>
                      <a:pt x="31" y="6"/>
                    </a:lnTo>
                    <a:lnTo>
                      <a:pt x="34" y="9"/>
                    </a:lnTo>
                    <a:lnTo>
                      <a:pt x="25" y="9"/>
                    </a:lnTo>
                    <a:lnTo>
                      <a:pt x="25" y="9"/>
                    </a:lnTo>
                    <a:lnTo>
                      <a:pt x="6" y="3"/>
                    </a:lnTo>
                    <a:lnTo>
                      <a:pt x="0" y="0"/>
                    </a:lnTo>
                    <a:lnTo>
                      <a:pt x="0"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7" name="Freeform 71"/>
              <p:cNvSpPr>
                <a:spLocks/>
              </p:cNvSpPr>
              <p:nvPr/>
            </p:nvSpPr>
            <p:spPr bwMode="auto">
              <a:xfrm>
                <a:off x="787" y="53"/>
                <a:ext cx="10" cy="37"/>
              </a:xfrm>
              <a:custGeom>
                <a:avLst/>
                <a:gdLst>
                  <a:gd name="T0" fmla="*/ 0 w 10"/>
                  <a:gd name="T1" fmla="*/ 0 h 37"/>
                  <a:gd name="T2" fmla="*/ 0 w 10"/>
                  <a:gd name="T3" fmla="*/ 0 h 37"/>
                  <a:gd name="T4" fmla="*/ 10 w 10"/>
                  <a:gd name="T5" fmla="*/ 31 h 37"/>
                  <a:gd name="T6" fmla="*/ 10 w 10"/>
                  <a:gd name="T7" fmla="*/ 37 h 37"/>
                  <a:gd name="T8" fmla="*/ 7 w 10"/>
                  <a:gd name="T9" fmla="*/ 28 h 37"/>
                  <a:gd name="T10" fmla="*/ 7 w 10"/>
                  <a:gd name="T11" fmla="*/ 28 h 37"/>
                  <a:gd name="T12" fmla="*/ 0 w 10"/>
                  <a:gd name="T13" fmla="*/ 9 h 37"/>
                  <a:gd name="T14" fmla="*/ 0 w 10"/>
                  <a:gd name="T15" fmla="*/ 0 h 37"/>
                  <a:gd name="T16" fmla="*/ 0 w 10"/>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0" y="0"/>
                    </a:moveTo>
                    <a:lnTo>
                      <a:pt x="0" y="0"/>
                    </a:lnTo>
                    <a:lnTo>
                      <a:pt x="10" y="31"/>
                    </a:lnTo>
                    <a:lnTo>
                      <a:pt x="10" y="37"/>
                    </a:lnTo>
                    <a:lnTo>
                      <a:pt x="7" y="28"/>
                    </a:lnTo>
                    <a:lnTo>
                      <a:pt x="7" y="28"/>
                    </a:lnTo>
                    <a:lnTo>
                      <a:pt x="0" y="9"/>
                    </a:lnTo>
                    <a:lnTo>
                      <a:pt x="0" y="0"/>
                    </a:lnTo>
                    <a:lnTo>
                      <a:pt x="0"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8" name="Freeform 72"/>
              <p:cNvSpPr>
                <a:spLocks/>
              </p:cNvSpPr>
              <p:nvPr/>
            </p:nvSpPr>
            <p:spPr bwMode="auto">
              <a:xfrm>
                <a:off x="750" y="56"/>
                <a:ext cx="19" cy="31"/>
              </a:xfrm>
              <a:custGeom>
                <a:avLst/>
                <a:gdLst>
                  <a:gd name="T0" fmla="*/ 19 w 19"/>
                  <a:gd name="T1" fmla="*/ 0 h 31"/>
                  <a:gd name="T2" fmla="*/ 19 w 19"/>
                  <a:gd name="T3" fmla="*/ 0 h 31"/>
                  <a:gd name="T4" fmla="*/ 3 w 19"/>
                  <a:gd name="T5" fmla="*/ 28 h 31"/>
                  <a:gd name="T6" fmla="*/ 0 w 19"/>
                  <a:gd name="T7" fmla="*/ 31 h 31"/>
                  <a:gd name="T8" fmla="*/ 6 w 19"/>
                  <a:gd name="T9" fmla="*/ 28 h 31"/>
                  <a:gd name="T10" fmla="*/ 6 w 19"/>
                  <a:gd name="T11" fmla="*/ 28 h 31"/>
                  <a:gd name="T12" fmla="*/ 16 w 19"/>
                  <a:gd name="T13" fmla="*/ 9 h 31"/>
                  <a:gd name="T14" fmla="*/ 19 w 19"/>
                  <a:gd name="T15" fmla="*/ 0 h 31"/>
                  <a:gd name="T16" fmla="*/ 19 w 19"/>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0"/>
                    </a:moveTo>
                    <a:lnTo>
                      <a:pt x="19" y="0"/>
                    </a:lnTo>
                    <a:lnTo>
                      <a:pt x="3" y="28"/>
                    </a:lnTo>
                    <a:lnTo>
                      <a:pt x="0" y="31"/>
                    </a:lnTo>
                    <a:lnTo>
                      <a:pt x="6" y="28"/>
                    </a:lnTo>
                    <a:lnTo>
                      <a:pt x="6" y="28"/>
                    </a:lnTo>
                    <a:lnTo>
                      <a:pt x="16" y="9"/>
                    </a:lnTo>
                    <a:lnTo>
                      <a:pt x="19" y="0"/>
                    </a:lnTo>
                    <a:lnTo>
                      <a:pt x="19"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9" name="Freeform 73"/>
              <p:cNvSpPr>
                <a:spLocks/>
              </p:cNvSpPr>
              <p:nvPr/>
            </p:nvSpPr>
            <p:spPr bwMode="auto">
              <a:xfrm>
                <a:off x="719" y="47"/>
                <a:ext cx="34" cy="9"/>
              </a:xfrm>
              <a:custGeom>
                <a:avLst/>
                <a:gdLst>
                  <a:gd name="T0" fmla="*/ 34 w 34"/>
                  <a:gd name="T1" fmla="*/ 0 h 9"/>
                  <a:gd name="T2" fmla="*/ 34 w 34"/>
                  <a:gd name="T3" fmla="*/ 0 h 9"/>
                  <a:gd name="T4" fmla="*/ 6 w 34"/>
                  <a:gd name="T5" fmla="*/ 9 h 9"/>
                  <a:gd name="T6" fmla="*/ 0 w 34"/>
                  <a:gd name="T7" fmla="*/ 9 h 9"/>
                  <a:gd name="T8" fmla="*/ 9 w 34"/>
                  <a:gd name="T9" fmla="*/ 9 h 9"/>
                  <a:gd name="T10" fmla="*/ 9 w 34"/>
                  <a:gd name="T11" fmla="*/ 9 h 9"/>
                  <a:gd name="T12" fmla="*/ 28 w 34"/>
                  <a:gd name="T13" fmla="*/ 3 h 9"/>
                  <a:gd name="T14" fmla="*/ 34 w 34"/>
                  <a:gd name="T15" fmla="*/ 0 h 9"/>
                  <a:gd name="T16" fmla="*/ 34 w 3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9">
                    <a:moveTo>
                      <a:pt x="34" y="0"/>
                    </a:moveTo>
                    <a:lnTo>
                      <a:pt x="34" y="0"/>
                    </a:lnTo>
                    <a:lnTo>
                      <a:pt x="6" y="9"/>
                    </a:lnTo>
                    <a:lnTo>
                      <a:pt x="0" y="9"/>
                    </a:lnTo>
                    <a:lnTo>
                      <a:pt x="9" y="9"/>
                    </a:lnTo>
                    <a:lnTo>
                      <a:pt x="9" y="9"/>
                    </a:lnTo>
                    <a:lnTo>
                      <a:pt x="28" y="3"/>
                    </a:lnTo>
                    <a:lnTo>
                      <a:pt x="34" y="0"/>
                    </a:lnTo>
                    <a:lnTo>
                      <a:pt x="34"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0" name="Freeform 74"/>
              <p:cNvSpPr>
                <a:spLocks/>
              </p:cNvSpPr>
              <p:nvPr/>
            </p:nvSpPr>
            <p:spPr bwMode="auto">
              <a:xfrm>
                <a:off x="442" y="53"/>
                <a:ext cx="81" cy="109"/>
              </a:xfrm>
              <a:custGeom>
                <a:avLst/>
                <a:gdLst>
                  <a:gd name="T0" fmla="*/ 78 w 81"/>
                  <a:gd name="T1" fmla="*/ 0 h 109"/>
                  <a:gd name="T2" fmla="*/ 81 w 81"/>
                  <a:gd name="T3" fmla="*/ 106 h 109"/>
                  <a:gd name="T4" fmla="*/ 0 w 81"/>
                  <a:gd name="T5" fmla="*/ 109 h 109"/>
                  <a:gd name="T6" fmla="*/ 0 w 81"/>
                  <a:gd name="T7" fmla="*/ 3 h 109"/>
                  <a:gd name="T8" fmla="*/ 78 w 81"/>
                  <a:gd name="T9" fmla="*/ 0 h 109"/>
                  <a:gd name="T10" fmla="*/ 78 w 81"/>
                  <a:gd name="T11" fmla="*/ 0 h 109"/>
                </a:gdLst>
                <a:ahLst/>
                <a:cxnLst>
                  <a:cxn ang="0">
                    <a:pos x="T0" y="T1"/>
                  </a:cxn>
                  <a:cxn ang="0">
                    <a:pos x="T2" y="T3"/>
                  </a:cxn>
                  <a:cxn ang="0">
                    <a:pos x="T4" y="T5"/>
                  </a:cxn>
                  <a:cxn ang="0">
                    <a:pos x="T6" y="T7"/>
                  </a:cxn>
                  <a:cxn ang="0">
                    <a:pos x="T8" y="T9"/>
                  </a:cxn>
                  <a:cxn ang="0">
                    <a:pos x="T10" y="T11"/>
                  </a:cxn>
                </a:cxnLst>
                <a:rect l="0" t="0" r="r" b="b"/>
                <a:pathLst>
                  <a:path w="81" h="109">
                    <a:moveTo>
                      <a:pt x="78" y="0"/>
                    </a:moveTo>
                    <a:lnTo>
                      <a:pt x="81" y="106"/>
                    </a:lnTo>
                    <a:lnTo>
                      <a:pt x="0" y="109"/>
                    </a:lnTo>
                    <a:lnTo>
                      <a:pt x="0" y="3"/>
                    </a:lnTo>
                    <a:lnTo>
                      <a:pt x="78" y="0"/>
                    </a:lnTo>
                    <a:lnTo>
                      <a:pt x="78"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1" name="Freeform 75"/>
              <p:cNvSpPr>
                <a:spLocks/>
              </p:cNvSpPr>
              <p:nvPr/>
            </p:nvSpPr>
            <p:spPr bwMode="auto">
              <a:xfrm>
                <a:off x="448" y="56"/>
                <a:ext cx="72" cy="103"/>
              </a:xfrm>
              <a:custGeom>
                <a:avLst/>
                <a:gdLst>
                  <a:gd name="T0" fmla="*/ 69 w 72"/>
                  <a:gd name="T1" fmla="*/ 0 h 103"/>
                  <a:gd name="T2" fmla="*/ 72 w 72"/>
                  <a:gd name="T3" fmla="*/ 100 h 103"/>
                  <a:gd name="T4" fmla="*/ 0 w 72"/>
                  <a:gd name="T5" fmla="*/ 103 h 103"/>
                  <a:gd name="T6" fmla="*/ 0 w 72"/>
                  <a:gd name="T7" fmla="*/ 3 h 103"/>
                  <a:gd name="T8" fmla="*/ 69 w 72"/>
                  <a:gd name="T9" fmla="*/ 0 h 103"/>
                  <a:gd name="T10" fmla="*/ 69 w 72"/>
                  <a:gd name="T11" fmla="*/ 0 h 103"/>
                </a:gdLst>
                <a:ahLst/>
                <a:cxnLst>
                  <a:cxn ang="0">
                    <a:pos x="T0" y="T1"/>
                  </a:cxn>
                  <a:cxn ang="0">
                    <a:pos x="T2" y="T3"/>
                  </a:cxn>
                  <a:cxn ang="0">
                    <a:pos x="T4" y="T5"/>
                  </a:cxn>
                  <a:cxn ang="0">
                    <a:pos x="T6" y="T7"/>
                  </a:cxn>
                  <a:cxn ang="0">
                    <a:pos x="T8" y="T9"/>
                  </a:cxn>
                  <a:cxn ang="0">
                    <a:pos x="T10" y="T11"/>
                  </a:cxn>
                </a:cxnLst>
                <a:rect l="0" t="0" r="r" b="b"/>
                <a:pathLst>
                  <a:path w="72" h="103">
                    <a:moveTo>
                      <a:pt x="69" y="0"/>
                    </a:moveTo>
                    <a:lnTo>
                      <a:pt x="72" y="100"/>
                    </a:lnTo>
                    <a:lnTo>
                      <a:pt x="0" y="103"/>
                    </a:lnTo>
                    <a:lnTo>
                      <a:pt x="0" y="3"/>
                    </a:lnTo>
                    <a:lnTo>
                      <a:pt x="69" y="0"/>
                    </a:lnTo>
                    <a:lnTo>
                      <a:pt x="69" y="0"/>
                    </a:lnTo>
                    <a:close/>
                  </a:path>
                </a:pathLst>
              </a:custGeom>
              <a:solidFill>
                <a:srgbClr val="E09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2" name="Freeform 76"/>
              <p:cNvSpPr>
                <a:spLocks noEditPoints="1"/>
              </p:cNvSpPr>
              <p:nvPr/>
            </p:nvSpPr>
            <p:spPr bwMode="auto">
              <a:xfrm>
                <a:off x="448" y="87"/>
                <a:ext cx="53" cy="65"/>
              </a:xfrm>
              <a:custGeom>
                <a:avLst/>
                <a:gdLst>
                  <a:gd name="T0" fmla="*/ 16 w 53"/>
                  <a:gd name="T1" fmla="*/ 9 h 65"/>
                  <a:gd name="T2" fmla="*/ 16 w 53"/>
                  <a:gd name="T3" fmla="*/ 9 h 65"/>
                  <a:gd name="T4" fmla="*/ 19 w 53"/>
                  <a:gd name="T5" fmla="*/ 22 h 65"/>
                  <a:gd name="T6" fmla="*/ 28 w 53"/>
                  <a:gd name="T7" fmla="*/ 31 h 65"/>
                  <a:gd name="T8" fmla="*/ 31 w 53"/>
                  <a:gd name="T9" fmla="*/ 34 h 65"/>
                  <a:gd name="T10" fmla="*/ 37 w 53"/>
                  <a:gd name="T11" fmla="*/ 37 h 65"/>
                  <a:gd name="T12" fmla="*/ 41 w 53"/>
                  <a:gd name="T13" fmla="*/ 34 h 65"/>
                  <a:gd name="T14" fmla="*/ 47 w 53"/>
                  <a:gd name="T15" fmla="*/ 28 h 65"/>
                  <a:gd name="T16" fmla="*/ 47 w 53"/>
                  <a:gd name="T17" fmla="*/ 28 h 65"/>
                  <a:gd name="T18" fmla="*/ 53 w 53"/>
                  <a:gd name="T19" fmla="*/ 16 h 65"/>
                  <a:gd name="T20" fmla="*/ 53 w 53"/>
                  <a:gd name="T21" fmla="*/ 6 h 65"/>
                  <a:gd name="T22" fmla="*/ 53 w 53"/>
                  <a:gd name="T23" fmla="*/ 0 h 65"/>
                  <a:gd name="T24" fmla="*/ 16 w 53"/>
                  <a:gd name="T25" fmla="*/ 9 h 65"/>
                  <a:gd name="T26" fmla="*/ 16 w 53"/>
                  <a:gd name="T27" fmla="*/ 9 h 65"/>
                  <a:gd name="T28" fmla="*/ 0 w 53"/>
                  <a:gd name="T29" fmla="*/ 65 h 65"/>
                  <a:gd name="T30" fmla="*/ 0 w 53"/>
                  <a:gd name="T31" fmla="*/ 65 h 65"/>
                  <a:gd name="T32" fmla="*/ 0 w 53"/>
                  <a:gd name="T33" fmla="*/ 65 h 65"/>
                  <a:gd name="T34" fmla="*/ 3 w 53"/>
                  <a:gd name="T35" fmla="*/ 59 h 65"/>
                  <a:gd name="T36" fmla="*/ 3 w 53"/>
                  <a:gd name="T37" fmla="*/ 59 h 65"/>
                  <a:gd name="T38" fmla="*/ 6 w 53"/>
                  <a:gd name="T39" fmla="*/ 59 h 65"/>
                  <a:gd name="T40" fmla="*/ 0 w 53"/>
                  <a:gd name="T41" fmla="*/ 62 h 65"/>
                  <a:gd name="T42" fmla="*/ 0 w 53"/>
                  <a:gd name="T43" fmla="*/ 62 h 65"/>
                  <a:gd name="T44" fmla="*/ 0 w 53"/>
                  <a:gd name="T45" fmla="*/ 62 h 65"/>
                  <a:gd name="T46" fmla="*/ 3 w 53"/>
                  <a:gd name="T47" fmla="*/ 59 h 65"/>
                  <a:gd name="T48" fmla="*/ 3 w 53"/>
                  <a:gd name="T49" fmla="*/ 59 h 65"/>
                  <a:gd name="T50" fmla="*/ 6 w 53"/>
                  <a:gd name="T51" fmla="*/ 56 h 65"/>
                  <a:gd name="T52" fmla="*/ 0 w 53"/>
                  <a:gd name="T53" fmla="*/ 59 h 65"/>
                  <a:gd name="T54" fmla="*/ 0 w 53"/>
                  <a:gd name="T55" fmla="*/ 56 h 65"/>
                  <a:gd name="T56" fmla="*/ 0 w 53"/>
                  <a:gd name="T57" fmla="*/ 56 h 65"/>
                  <a:gd name="T58" fmla="*/ 0 w 53"/>
                  <a:gd name="T59" fmla="*/ 56 h 65"/>
                  <a:gd name="T60" fmla="*/ 0 w 53"/>
                  <a:gd name="T61" fmla="*/ 56 h 65"/>
                  <a:gd name="T62" fmla="*/ 3 w 53"/>
                  <a:gd name="T63" fmla="*/ 53 h 65"/>
                  <a:gd name="T64" fmla="*/ 0 w 53"/>
                  <a:gd name="T65" fmla="*/ 53 h 65"/>
                  <a:gd name="T66" fmla="*/ 0 w 53"/>
                  <a:gd name="T67" fmla="*/ 53 h 65"/>
                  <a:gd name="T68" fmla="*/ 0 w 53"/>
                  <a:gd name="T69" fmla="*/ 53 h 65"/>
                  <a:gd name="T70" fmla="*/ 0 w 53"/>
                  <a:gd name="T71" fmla="*/ 53 h 65"/>
                  <a:gd name="T72" fmla="*/ 6 w 53"/>
                  <a:gd name="T73" fmla="*/ 50 h 65"/>
                  <a:gd name="T74" fmla="*/ 13 w 53"/>
                  <a:gd name="T75" fmla="*/ 47 h 65"/>
                  <a:gd name="T76" fmla="*/ 19 w 53"/>
                  <a:gd name="T77" fmla="*/ 50 h 65"/>
                  <a:gd name="T78" fmla="*/ 13 w 53"/>
                  <a:gd name="T79" fmla="*/ 56 h 65"/>
                  <a:gd name="T80" fmla="*/ 13 w 53"/>
                  <a:gd name="T81" fmla="*/ 56 h 65"/>
                  <a:gd name="T82" fmla="*/ 9 w 53"/>
                  <a:gd name="T83" fmla="*/ 59 h 65"/>
                  <a:gd name="T84" fmla="*/ 6 w 53"/>
                  <a:gd name="T85" fmla="*/ 65 h 65"/>
                  <a:gd name="T86" fmla="*/ 6 w 53"/>
                  <a:gd name="T87" fmla="*/ 65 h 65"/>
                  <a:gd name="T88" fmla="*/ 3 w 53"/>
                  <a:gd name="T89" fmla="*/ 65 h 65"/>
                  <a:gd name="T90" fmla="*/ 6 w 53"/>
                  <a:gd name="T91" fmla="*/ 62 h 65"/>
                  <a:gd name="T92" fmla="*/ 6 w 53"/>
                  <a:gd name="T93" fmla="*/ 62 h 65"/>
                  <a:gd name="T94" fmla="*/ 6 w 53"/>
                  <a:gd name="T95" fmla="*/ 59 h 65"/>
                  <a:gd name="T96" fmla="*/ 6 w 53"/>
                  <a:gd name="T97" fmla="*/ 62 h 65"/>
                  <a:gd name="T98" fmla="*/ 0 w 53"/>
                  <a:gd name="T99" fmla="*/ 65 h 65"/>
                  <a:gd name="T100" fmla="*/ 0 w 53"/>
                  <a:gd name="T101" fmla="*/ 65 h 65"/>
                  <a:gd name="T102" fmla="*/ 0 w 53"/>
                  <a:gd name="T103" fmla="*/ 65 h 65"/>
                  <a:gd name="T104" fmla="*/ 0 w 53"/>
                  <a:gd name="T10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 h="65">
                    <a:moveTo>
                      <a:pt x="16" y="9"/>
                    </a:moveTo>
                    <a:lnTo>
                      <a:pt x="16" y="9"/>
                    </a:lnTo>
                    <a:lnTo>
                      <a:pt x="19" y="22"/>
                    </a:lnTo>
                    <a:lnTo>
                      <a:pt x="28" y="31"/>
                    </a:lnTo>
                    <a:lnTo>
                      <a:pt x="31" y="34"/>
                    </a:lnTo>
                    <a:lnTo>
                      <a:pt x="37" y="37"/>
                    </a:lnTo>
                    <a:lnTo>
                      <a:pt x="41" y="34"/>
                    </a:lnTo>
                    <a:lnTo>
                      <a:pt x="47" y="28"/>
                    </a:lnTo>
                    <a:lnTo>
                      <a:pt x="47" y="28"/>
                    </a:lnTo>
                    <a:lnTo>
                      <a:pt x="53" y="16"/>
                    </a:lnTo>
                    <a:lnTo>
                      <a:pt x="53" y="6"/>
                    </a:lnTo>
                    <a:lnTo>
                      <a:pt x="53" y="0"/>
                    </a:lnTo>
                    <a:lnTo>
                      <a:pt x="16" y="9"/>
                    </a:lnTo>
                    <a:lnTo>
                      <a:pt x="16" y="9"/>
                    </a:lnTo>
                    <a:close/>
                    <a:moveTo>
                      <a:pt x="0" y="65"/>
                    </a:moveTo>
                    <a:lnTo>
                      <a:pt x="0" y="65"/>
                    </a:lnTo>
                    <a:lnTo>
                      <a:pt x="0" y="65"/>
                    </a:lnTo>
                    <a:lnTo>
                      <a:pt x="3" y="59"/>
                    </a:lnTo>
                    <a:lnTo>
                      <a:pt x="3" y="59"/>
                    </a:lnTo>
                    <a:lnTo>
                      <a:pt x="6" y="59"/>
                    </a:lnTo>
                    <a:lnTo>
                      <a:pt x="0" y="62"/>
                    </a:lnTo>
                    <a:lnTo>
                      <a:pt x="0" y="62"/>
                    </a:lnTo>
                    <a:lnTo>
                      <a:pt x="0" y="62"/>
                    </a:lnTo>
                    <a:lnTo>
                      <a:pt x="3" y="59"/>
                    </a:lnTo>
                    <a:lnTo>
                      <a:pt x="3" y="59"/>
                    </a:lnTo>
                    <a:lnTo>
                      <a:pt x="6" y="56"/>
                    </a:lnTo>
                    <a:lnTo>
                      <a:pt x="0" y="59"/>
                    </a:lnTo>
                    <a:lnTo>
                      <a:pt x="0" y="56"/>
                    </a:lnTo>
                    <a:lnTo>
                      <a:pt x="0" y="56"/>
                    </a:lnTo>
                    <a:lnTo>
                      <a:pt x="0" y="56"/>
                    </a:lnTo>
                    <a:lnTo>
                      <a:pt x="0" y="56"/>
                    </a:lnTo>
                    <a:lnTo>
                      <a:pt x="3" y="53"/>
                    </a:lnTo>
                    <a:lnTo>
                      <a:pt x="0" y="53"/>
                    </a:lnTo>
                    <a:lnTo>
                      <a:pt x="0" y="53"/>
                    </a:lnTo>
                    <a:lnTo>
                      <a:pt x="0" y="53"/>
                    </a:lnTo>
                    <a:lnTo>
                      <a:pt x="0" y="53"/>
                    </a:lnTo>
                    <a:lnTo>
                      <a:pt x="6" y="50"/>
                    </a:lnTo>
                    <a:lnTo>
                      <a:pt x="13" y="47"/>
                    </a:lnTo>
                    <a:lnTo>
                      <a:pt x="19" y="50"/>
                    </a:lnTo>
                    <a:lnTo>
                      <a:pt x="13" y="56"/>
                    </a:lnTo>
                    <a:lnTo>
                      <a:pt x="13" y="56"/>
                    </a:lnTo>
                    <a:lnTo>
                      <a:pt x="9" y="59"/>
                    </a:lnTo>
                    <a:lnTo>
                      <a:pt x="6" y="65"/>
                    </a:lnTo>
                    <a:lnTo>
                      <a:pt x="6" y="65"/>
                    </a:lnTo>
                    <a:lnTo>
                      <a:pt x="3" y="65"/>
                    </a:lnTo>
                    <a:lnTo>
                      <a:pt x="6" y="62"/>
                    </a:lnTo>
                    <a:lnTo>
                      <a:pt x="6" y="62"/>
                    </a:lnTo>
                    <a:lnTo>
                      <a:pt x="6" y="59"/>
                    </a:lnTo>
                    <a:lnTo>
                      <a:pt x="6" y="62"/>
                    </a:lnTo>
                    <a:lnTo>
                      <a:pt x="0" y="65"/>
                    </a:lnTo>
                    <a:lnTo>
                      <a:pt x="0" y="65"/>
                    </a:lnTo>
                    <a:lnTo>
                      <a:pt x="0" y="65"/>
                    </a:lnTo>
                    <a:lnTo>
                      <a:pt x="0" y="65"/>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3" name="Freeform 77"/>
              <p:cNvSpPr>
                <a:spLocks/>
              </p:cNvSpPr>
              <p:nvPr/>
            </p:nvSpPr>
            <p:spPr bwMode="auto">
              <a:xfrm>
                <a:off x="454" y="109"/>
                <a:ext cx="66" cy="47"/>
              </a:xfrm>
              <a:custGeom>
                <a:avLst/>
                <a:gdLst>
                  <a:gd name="T0" fmla="*/ 66 w 66"/>
                  <a:gd name="T1" fmla="*/ 0 h 47"/>
                  <a:gd name="T2" fmla="*/ 66 w 66"/>
                  <a:gd name="T3" fmla="*/ 12 h 47"/>
                  <a:gd name="T4" fmla="*/ 53 w 66"/>
                  <a:gd name="T5" fmla="*/ 19 h 47"/>
                  <a:gd name="T6" fmla="*/ 63 w 66"/>
                  <a:gd name="T7" fmla="*/ 47 h 47"/>
                  <a:gd name="T8" fmla="*/ 19 w 66"/>
                  <a:gd name="T9" fmla="*/ 47 h 47"/>
                  <a:gd name="T10" fmla="*/ 22 w 66"/>
                  <a:gd name="T11" fmla="*/ 25 h 47"/>
                  <a:gd name="T12" fmla="*/ 10 w 66"/>
                  <a:gd name="T13" fmla="*/ 34 h 47"/>
                  <a:gd name="T14" fmla="*/ 0 w 66"/>
                  <a:gd name="T15" fmla="*/ 25 h 47"/>
                  <a:gd name="T16" fmla="*/ 22 w 66"/>
                  <a:gd name="T17" fmla="*/ 9 h 47"/>
                  <a:gd name="T18" fmla="*/ 22 w 66"/>
                  <a:gd name="T19" fmla="*/ 9 h 47"/>
                  <a:gd name="T20" fmla="*/ 25 w 66"/>
                  <a:gd name="T21" fmla="*/ 15 h 47"/>
                  <a:gd name="T22" fmla="*/ 31 w 66"/>
                  <a:gd name="T23" fmla="*/ 15 h 47"/>
                  <a:gd name="T24" fmla="*/ 31 w 66"/>
                  <a:gd name="T25" fmla="*/ 15 h 47"/>
                  <a:gd name="T26" fmla="*/ 38 w 66"/>
                  <a:gd name="T27" fmla="*/ 12 h 47"/>
                  <a:gd name="T28" fmla="*/ 41 w 66"/>
                  <a:gd name="T29" fmla="*/ 6 h 47"/>
                  <a:gd name="T30" fmla="*/ 66 w 66"/>
                  <a:gd name="T31" fmla="*/ 0 h 47"/>
                  <a:gd name="T32" fmla="*/ 66 w 66"/>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47">
                    <a:moveTo>
                      <a:pt x="66" y="0"/>
                    </a:moveTo>
                    <a:lnTo>
                      <a:pt x="66" y="12"/>
                    </a:lnTo>
                    <a:lnTo>
                      <a:pt x="53" y="19"/>
                    </a:lnTo>
                    <a:lnTo>
                      <a:pt x="63" y="47"/>
                    </a:lnTo>
                    <a:lnTo>
                      <a:pt x="19" y="47"/>
                    </a:lnTo>
                    <a:lnTo>
                      <a:pt x="22" y="25"/>
                    </a:lnTo>
                    <a:lnTo>
                      <a:pt x="10" y="34"/>
                    </a:lnTo>
                    <a:lnTo>
                      <a:pt x="0" y="25"/>
                    </a:lnTo>
                    <a:lnTo>
                      <a:pt x="22" y="9"/>
                    </a:lnTo>
                    <a:lnTo>
                      <a:pt x="22" y="9"/>
                    </a:lnTo>
                    <a:lnTo>
                      <a:pt x="25" y="15"/>
                    </a:lnTo>
                    <a:lnTo>
                      <a:pt x="31" y="15"/>
                    </a:lnTo>
                    <a:lnTo>
                      <a:pt x="31" y="15"/>
                    </a:lnTo>
                    <a:lnTo>
                      <a:pt x="38" y="12"/>
                    </a:lnTo>
                    <a:lnTo>
                      <a:pt x="41" y="6"/>
                    </a:lnTo>
                    <a:lnTo>
                      <a:pt x="66" y="0"/>
                    </a:lnTo>
                    <a:lnTo>
                      <a:pt x="66" y="0"/>
                    </a:lnTo>
                    <a:close/>
                  </a:path>
                </a:pathLst>
              </a:custGeom>
              <a:solidFill>
                <a:srgbClr val="C2AE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4" name="Freeform 78"/>
              <p:cNvSpPr>
                <a:spLocks/>
              </p:cNvSpPr>
              <p:nvPr/>
            </p:nvSpPr>
            <p:spPr bwMode="auto">
              <a:xfrm>
                <a:off x="454" y="68"/>
                <a:ext cx="63" cy="44"/>
              </a:xfrm>
              <a:custGeom>
                <a:avLst/>
                <a:gdLst>
                  <a:gd name="T0" fmla="*/ 16 w 63"/>
                  <a:gd name="T1" fmla="*/ 32 h 44"/>
                  <a:gd name="T2" fmla="*/ 10 w 63"/>
                  <a:gd name="T3" fmla="*/ 44 h 44"/>
                  <a:gd name="T4" fmla="*/ 7 w 63"/>
                  <a:gd name="T5" fmla="*/ 41 h 44"/>
                  <a:gd name="T6" fmla="*/ 3 w 63"/>
                  <a:gd name="T7" fmla="*/ 41 h 44"/>
                  <a:gd name="T8" fmla="*/ 3 w 63"/>
                  <a:gd name="T9" fmla="*/ 41 h 44"/>
                  <a:gd name="T10" fmla="*/ 3 w 63"/>
                  <a:gd name="T11" fmla="*/ 32 h 44"/>
                  <a:gd name="T12" fmla="*/ 3 w 63"/>
                  <a:gd name="T13" fmla="*/ 32 h 44"/>
                  <a:gd name="T14" fmla="*/ 0 w 63"/>
                  <a:gd name="T15" fmla="*/ 28 h 44"/>
                  <a:gd name="T16" fmla="*/ 3 w 63"/>
                  <a:gd name="T17" fmla="*/ 25 h 44"/>
                  <a:gd name="T18" fmla="*/ 3 w 63"/>
                  <a:gd name="T19" fmla="*/ 22 h 44"/>
                  <a:gd name="T20" fmla="*/ 7 w 63"/>
                  <a:gd name="T21" fmla="*/ 13 h 44"/>
                  <a:gd name="T22" fmla="*/ 10 w 63"/>
                  <a:gd name="T23" fmla="*/ 16 h 44"/>
                  <a:gd name="T24" fmla="*/ 10 w 63"/>
                  <a:gd name="T25" fmla="*/ 13 h 44"/>
                  <a:gd name="T26" fmla="*/ 16 w 63"/>
                  <a:gd name="T27" fmla="*/ 10 h 44"/>
                  <a:gd name="T28" fmla="*/ 25 w 63"/>
                  <a:gd name="T29" fmla="*/ 0 h 44"/>
                  <a:gd name="T30" fmla="*/ 35 w 63"/>
                  <a:gd name="T31" fmla="*/ 4 h 44"/>
                  <a:gd name="T32" fmla="*/ 38 w 63"/>
                  <a:gd name="T33" fmla="*/ 4 h 44"/>
                  <a:gd name="T34" fmla="*/ 50 w 63"/>
                  <a:gd name="T35" fmla="*/ 7 h 44"/>
                  <a:gd name="T36" fmla="*/ 56 w 63"/>
                  <a:gd name="T37" fmla="*/ 10 h 44"/>
                  <a:gd name="T38" fmla="*/ 59 w 63"/>
                  <a:gd name="T39" fmla="*/ 13 h 44"/>
                  <a:gd name="T40" fmla="*/ 59 w 63"/>
                  <a:gd name="T41" fmla="*/ 19 h 44"/>
                  <a:gd name="T42" fmla="*/ 56 w 63"/>
                  <a:gd name="T43" fmla="*/ 22 h 44"/>
                  <a:gd name="T44" fmla="*/ 59 w 63"/>
                  <a:gd name="T45" fmla="*/ 28 h 44"/>
                  <a:gd name="T46" fmla="*/ 56 w 63"/>
                  <a:gd name="T47" fmla="*/ 28 h 44"/>
                  <a:gd name="T48" fmla="*/ 53 w 63"/>
                  <a:gd name="T49" fmla="*/ 35 h 44"/>
                  <a:gd name="T50" fmla="*/ 50 w 63"/>
                  <a:gd name="T51" fmla="*/ 32 h 44"/>
                  <a:gd name="T52" fmla="*/ 47 w 63"/>
                  <a:gd name="T53" fmla="*/ 38 h 44"/>
                  <a:gd name="T54" fmla="*/ 41 w 63"/>
                  <a:gd name="T55" fmla="*/ 32 h 44"/>
                  <a:gd name="T56" fmla="*/ 44 w 63"/>
                  <a:gd name="T57" fmla="*/ 32 h 44"/>
                  <a:gd name="T58" fmla="*/ 41 w 63"/>
                  <a:gd name="T59" fmla="*/ 22 h 44"/>
                  <a:gd name="T60" fmla="*/ 38 w 63"/>
                  <a:gd name="T61" fmla="*/ 22 h 44"/>
                  <a:gd name="T62" fmla="*/ 28 w 63"/>
                  <a:gd name="T63" fmla="*/ 28 h 44"/>
                  <a:gd name="T64" fmla="*/ 25 w 63"/>
                  <a:gd name="T65" fmla="*/ 32 h 44"/>
                  <a:gd name="T66" fmla="*/ 22 w 63"/>
                  <a:gd name="T67" fmla="*/ 32 h 44"/>
                  <a:gd name="T68" fmla="*/ 16 w 63"/>
                  <a:gd name="T6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44">
                    <a:moveTo>
                      <a:pt x="16" y="32"/>
                    </a:moveTo>
                    <a:lnTo>
                      <a:pt x="16" y="32"/>
                    </a:lnTo>
                    <a:lnTo>
                      <a:pt x="13" y="41"/>
                    </a:lnTo>
                    <a:lnTo>
                      <a:pt x="10" y="44"/>
                    </a:lnTo>
                    <a:lnTo>
                      <a:pt x="7" y="41"/>
                    </a:lnTo>
                    <a:lnTo>
                      <a:pt x="7" y="41"/>
                    </a:lnTo>
                    <a:lnTo>
                      <a:pt x="7" y="41"/>
                    </a:lnTo>
                    <a:lnTo>
                      <a:pt x="3" y="41"/>
                    </a:lnTo>
                    <a:lnTo>
                      <a:pt x="3" y="41"/>
                    </a:lnTo>
                    <a:lnTo>
                      <a:pt x="3" y="41"/>
                    </a:lnTo>
                    <a:lnTo>
                      <a:pt x="0" y="35"/>
                    </a:lnTo>
                    <a:lnTo>
                      <a:pt x="3" y="32"/>
                    </a:lnTo>
                    <a:lnTo>
                      <a:pt x="3" y="32"/>
                    </a:lnTo>
                    <a:lnTo>
                      <a:pt x="3" y="32"/>
                    </a:lnTo>
                    <a:lnTo>
                      <a:pt x="0" y="28"/>
                    </a:lnTo>
                    <a:lnTo>
                      <a:pt x="0" y="28"/>
                    </a:lnTo>
                    <a:lnTo>
                      <a:pt x="3" y="25"/>
                    </a:lnTo>
                    <a:lnTo>
                      <a:pt x="3" y="25"/>
                    </a:lnTo>
                    <a:lnTo>
                      <a:pt x="3" y="22"/>
                    </a:lnTo>
                    <a:lnTo>
                      <a:pt x="3" y="22"/>
                    </a:lnTo>
                    <a:lnTo>
                      <a:pt x="7" y="16"/>
                    </a:lnTo>
                    <a:lnTo>
                      <a:pt x="7" y="13"/>
                    </a:lnTo>
                    <a:lnTo>
                      <a:pt x="10" y="16"/>
                    </a:lnTo>
                    <a:lnTo>
                      <a:pt x="10" y="16"/>
                    </a:lnTo>
                    <a:lnTo>
                      <a:pt x="10" y="16"/>
                    </a:lnTo>
                    <a:lnTo>
                      <a:pt x="10" y="13"/>
                    </a:lnTo>
                    <a:lnTo>
                      <a:pt x="13" y="10"/>
                    </a:lnTo>
                    <a:lnTo>
                      <a:pt x="16" y="10"/>
                    </a:lnTo>
                    <a:lnTo>
                      <a:pt x="16" y="10"/>
                    </a:lnTo>
                    <a:lnTo>
                      <a:pt x="25" y="0"/>
                    </a:lnTo>
                    <a:lnTo>
                      <a:pt x="28" y="0"/>
                    </a:lnTo>
                    <a:lnTo>
                      <a:pt x="35" y="4"/>
                    </a:lnTo>
                    <a:lnTo>
                      <a:pt x="38" y="4"/>
                    </a:lnTo>
                    <a:lnTo>
                      <a:pt x="38" y="4"/>
                    </a:lnTo>
                    <a:lnTo>
                      <a:pt x="44" y="4"/>
                    </a:lnTo>
                    <a:lnTo>
                      <a:pt x="50" y="7"/>
                    </a:lnTo>
                    <a:lnTo>
                      <a:pt x="50" y="7"/>
                    </a:lnTo>
                    <a:lnTo>
                      <a:pt x="56" y="10"/>
                    </a:lnTo>
                    <a:lnTo>
                      <a:pt x="59" y="13"/>
                    </a:lnTo>
                    <a:lnTo>
                      <a:pt x="59" y="13"/>
                    </a:lnTo>
                    <a:lnTo>
                      <a:pt x="63" y="19"/>
                    </a:lnTo>
                    <a:lnTo>
                      <a:pt x="59" y="19"/>
                    </a:lnTo>
                    <a:lnTo>
                      <a:pt x="56" y="22"/>
                    </a:lnTo>
                    <a:lnTo>
                      <a:pt x="56" y="22"/>
                    </a:lnTo>
                    <a:lnTo>
                      <a:pt x="59" y="28"/>
                    </a:lnTo>
                    <a:lnTo>
                      <a:pt x="59" y="28"/>
                    </a:lnTo>
                    <a:lnTo>
                      <a:pt x="56" y="28"/>
                    </a:lnTo>
                    <a:lnTo>
                      <a:pt x="56" y="28"/>
                    </a:lnTo>
                    <a:lnTo>
                      <a:pt x="56" y="32"/>
                    </a:lnTo>
                    <a:lnTo>
                      <a:pt x="53" y="35"/>
                    </a:lnTo>
                    <a:lnTo>
                      <a:pt x="53" y="35"/>
                    </a:lnTo>
                    <a:lnTo>
                      <a:pt x="50" y="32"/>
                    </a:lnTo>
                    <a:lnTo>
                      <a:pt x="50" y="32"/>
                    </a:lnTo>
                    <a:lnTo>
                      <a:pt x="47" y="38"/>
                    </a:lnTo>
                    <a:lnTo>
                      <a:pt x="44" y="35"/>
                    </a:lnTo>
                    <a:lnTo>
                      <a:pt x="41" y="32"/>
                    </a:lnTo>
                    <a:lnTo>
                      <a:pt x="44" y="32"/>
                    </a:lnTo>
                    <a:lnTo>
                      <a:pt x="44" y="32"/>
                    </a:lnTo>
                    <a:lnTo>
                      <a:pt x="41" y="25"/>
                    </a:lnTo>
                    <a:lnTo>
                      <a:pt x="41" y="22"/>
                    </a:lnTo>
                    <a:lnTo>
                      <a:pt x="38" y="22"/>
                    </a:lnTo>
                    <a:lnTo>
                      <a:pt x="38" y="22"/>
                    </a:lnTo>
                    <a:lnTo>
                      <a:pt x="35" y="28"/>
                    </a:lnTo>
                    <a:lnTo>
                      <a:pt x="28" y="28"/>
                    </a:lnTo>
                    <a:lnTo>
                      <a:pt x="28" y="28"/>
                    </a:lnTo>
                    <a:lnTo>
                      <a:pt x="25" y="32"/>
                    </a:lnTo>
                    <a:lnTo>
                      <a:pt x="22" y="32"/>
                    </a:lnTo>
                    <a:lnTo>
                      <a:pt x="22" y="32"/>
                    </a:lnTo>
                    <a:lnTo>
                      <a:pt x="19" y="35"/>
                    </a:lnTo>
                    <a:lnTo>
                      <a:pt x="16" y="32"/>
                    </a:lnTo>
                    <a:lnTo>
                      <a:pt x="16" y="3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5" name="Freeform 79"/>
              <p:cNvSpPr>
                <a:spLocks noEditPoints="1"/>
              </p:cNvSpPr>
              <p:nvPr/>
            </p:nvSpPr>
            <p:spPr bwMode="auto">
              <a:xfrm>
                <a:off x="470" y="103"/>
                <a:ext cx="9" cy="6"/>
              </a:xfrm>
              <a:custGeom>
                <a:avLst/>
                <a:gdLst>
                  <a:gd name="T0" fmla="*/ 9 w 9"/>
                  <a:gd name="T1" fmla="*/ 3 h 6"/>
                  <a:gd name="T2" fmla="*/ 9 w 9"/>
                  <a:gd name="T3" fmla="*/ 3 h 6"/>
                  <a:gd name="T4" fmla="*/ 3 w 9"/>
                  <a:gd name="T5" fmla="*/ 6 h 6"/>
                  <a:gd name="T6" fmla="*/ 3 w 9"/>
                  <a:gd name="T7" fmla="*/ 6 h 6"/>
                  <a:gd name="T8" fmla="*/ 0 w 9"/>
                  <a:gd name="T9" fmla="*/ 6 h 6"/>
                  <a:gd name="T10" fmla="*/ 0 w 9"/>
                  <a:gd name="T11" fmla="*/ 6 h 6"/>
                  <a:gd name="T12" fmla="*/ 6 w 9"/>
                  <a:gd name="T13" fmla="*/ 6 h 6"/>
                  <a:gd name="T14" fmla="*/ 6 w 9"/>
                  <a:gd name="T15" fmla="*/ 6 h 6"/>
                  <a:gd name="T16" fmla="*/ 9 w 9"/>
                  <a:gd name="T17" fmla="*/ 3 h 6"/>
                  <a:gd name="T18" fmla="*/ 9 w 9"/>
                  <a:gd name="T19" fmla="*/ 3 h 6"/>
                  <a:gd name="T20" fmla="*/ 3 w 9"/>
                  <a:gd name="T21" fmla="*/ 3 h 6"/>
                  <a:gd name="T22" fmla="*/ 3 w 9"/>
                  <a:gd name="T23" fmla="*/ 3 h 6"/>
                  <a:gd name="T24" fmla="*/ 6 w 9"/>
                  <a:gd name="T25" fmla="*/ 3 h 6"/>
                  <a:gd name="T26" fmla="*/ 6 w 9"/>
                  <a:gd name="T27" fmla="*/ 3 h 6"/>
                  <a:gd name="T28" fmla="*/ 6 w 9"/>
                  <a:gd name="T29" fmla="*/ 3 h 6"/>
                  <a:gd name="T30" fmla="*/ 3 w 9"/>
                  <a:gd name="T31" fmla="*/ 3 h 6"/>
                  <a:gd name="T32" fmla="*/ 3 w 9"/>
                  <a:gd name="T33" fmla="*/ 3 h 6"/>
                  <a:gd name="T34" fmla="*/ 3 w 9"/>
                  <a:gd name="T35" fmla="*/ 3 h 6"/>
                  <a:gd name="T36" fmla="*/ 3 w 9"/>
                  <a:gd name="T37" fmla="*/ 3 h 6"/>
                  <a:gd name="T38" fmla="*/ 9 w 9"/>
                  <a:gd name="T39" fmla="*/ 0 h 6"/>
                  <a:gd name="T40" fmla="*/ 9 w 9"/>
                  <a:gd name="T41" fmla="*/ 0 h 6"/>
                  <a:gd name="T42" fmla="*/ 6 w 9"/>
                  <a:gd name="T43" fmla="*/ 0 h 6"/>
                  <a:gd name="T44" fmla="*/ 3 w 9"/>
                  <a:gd name="T45" fmla="*/ 0 h 6"/>
                  <a:gd name="T46" fmla="*/ 3 w 9"/>
                  <a:gd name="T47" fmla="*/ 0 h 6"/>
                  <a:gd name="T48" fmla="*/ 0 w 9"/>
                  <a:gd name="T49" fmla="*/ 3 h 6"/>
                  <a:gd name="T50" fmla="*/ 0 w 9"/>
                  <a:gd name="T51" fmla="*/ 3 h 6"/>
                  <a:gd name="T52" fmla="*/ 3 w 9"/>
                  <a:gd name="T53" fmla="*/ 0 h 6"/>
                  <a:gd name="T54" fmla="*/ 3 w 9"/>
                  <a:gd name="T55" fmla="*/ 0 h 6"/>
                  <a:gd name="T56" fmla="*/ 9 w 9"/>
                  <a:gd name="T57" fmla="*/ 0 h 6"/>
                  <a:gd name="T58" fmla="*/ 9 w 9"/>
                  <a:gd name="T5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 h="6">
                    <a:moveTo>
                      <a:pt x="9" y="3"/>
                    </a:moveTo>
                    <a:lnTo>
                      <a:pt x="9" y="3"/>
                    </a:lnTo>
                    <a:lnTo>
                      <a:pt x="3" y="6"/>
                    </a:lnTo>
                    <a:lnTo>
                      <a:pt x="3" y="6"/>
                    </a:lnTo>
                    <a:lnTo>
                      <a:pt x="0" y="6"/>
                    </a:lnTo>
                    <a:lnTo>
                      <a:pt x="0" y="6"/>
                    </a:lnTo>
                    <a:lnTo>
                      <a:pt x="6" y="6"/>
                    </a:lnTo>
                    <a:lnTo>
                      <a:pt x="6" y="6"/>
                    </a:lnTo>
                    <a:lnTo>
                      <a:pt x="9" y="3"/>
                    </a:lnTo>
                    <a:lnTo>
                      <a:pt x="9" y="3"/>
                    </a:lnTo>
                    <a:close/>
                    <a:moveTo>
                      <a:pt x="3" y="3"/>
                    </a:moveTo>
                    <a:lnTo>
                      <a:pt x="3" y="3"/>
                    </a:lnTo>
                    <a:lnTo>
                      <a:pt x="6" y="3"/>
                    </a:lnTo>
                    <a:lnTo>
                      <a:pt x="6" y="3"/>
                    </a:lnTo>
                    <a:lnTo>
                      <a:pt x="6" y="3"/>
                    </a:lnTo>
                    <a:lnTo>
                      <a:pt x="3" y="3"/>
                    </a:lnTo>
                    <a:lnTo>
                      <a:pt x="3" y="3"/>
                    </a:lnTo>
                    <a:lnTo>
                      <a:pt x="3" y="3"/>
                    </a:lnTo>
                    <a:lnTo>
                      <a:pt x="3" y="3"/>
                    </a:lnTo>
                    <a:close/>
                    <a:moveTo>
                      <a:pt x="9" y="0"/>
                    </a:moveTo>
                    <a:lnTo>
                      <a:pt x="9" y="0"/>
                    </a:lnTo>
                    <a:lnTo>
                      <a:pt x="6" y="0"/>
                    </a:lnTo>
                    <a:lnTo>
                      <a:pt x="3" y="0"/>
                    </a:lnTo>
                    <a:lnTo>
                      <a:pt x="3" y="0"/>
                    </a:lnTo>
                    <a:lnTo>
                      <a:pt x="0" y="3"/>
                    </a:lnTo>
                    <a:lnTo>
                      <a:pt x="0" y="3"/>
                    </a:lnTo>
                    <a:lnTo>
                      <a:pt x="3" y="0"/>
                    </a:lnTo>
                    <a:lnTo>
                      <a:pt x="3" y="0"/>
                    </a:lnTo>
                    <a:lnTo>
                      <a:pt x="9"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6" name="Freeform 80"/>
              <p:cNvSpPr>
                <a:spLocks noEditPoints="1"/>
              </p:cNvSpPr>
              <p:nvPr/>
            </p:nvSpPr>
            <p:spPr bwMode="auto">
              <a:xfrm>
                <a:off x="476" y="100"/>
                <a:ext cx="19" cy="18"/>
              </a:xfrm>
              <a:custGeom>
                <a:avLst/>
                <a:gdLst>
                  <a:gd name="T0" fmla="*/ 9 w 19"/>
                  <a:gd name="T1" fmla="*/ 3 h 18"/>
                  <a:gd name="T2" fmla="*/ 9 w 19"/>
                  <a:gd name="T3" fmla="*/ 3 h 18"/>
                  <a:gd name="T4" fmla="*/ 13 w 19"/>
                  <a:gd name="T5" fmla="*/ 0 h 18"/>
                  <a:gd name="T6" fmla="*/ 16 w 19"/>
                  <a:gd name="T7" fmla="*/ 0 h 18"/>
                  <a:gd name="T8" fmla="*/ 16 w 19"/>
                  <a:gd name="T9" fmla="*/ 0 h 18"/>
                  <a:gd name="T10" fmla="*/ 19 w 19"/>
                  <a:gd name="T11" fmla="*/ 3 h 18"/>
                  <a:gd name="T12" fmla="*/ 19 w 19"/>
                  <a:gd name="T13" fmla="*/ 3 h 18"/>
                  <a:gd name="T14" fmla="*/ 13 w 19"/>
                  <a:gd name="T15" fmla="*/ 3 h 18"/>
                  <a:gd name="T16" fmla="*/ 9 w 19"/>
                  <a:gd name="T17" fmla="*/ 3 h 18"/>
                  <a:gd name="T18" fmla="*/ 9 w 19"/>
                  <a:gd name="T19" fmla="*/ 3 h 18"/>
                  <a:gd name="T20" fmla="*/ 0 w 19"/>
                  <a:gd name="T21" fmla="*/ 15 h 18"/>
                  <a:gd name="T22" fmla="*/ 0 w 19"/>
                  <a:gd name="T23" fmla="*/ 15 h 18"/>
                  <a:gd name="T24" fmla="*/ 3 w 19"/>
                  <a:gd name="T25" fmla="*/ 18 h 18"/>
                  <a:gd name="T26" fmla="*/ 9 w 19"/>
                  <a:gd name="T27" fmla="*/ 15 h 18"/>
                  <a:gd name="T28" fmla="*/ 9 w 19"/>
                  <a:gd name="T29" fmla="*/ 15 h 18"/>
                  <a:gd name="T30" fmla="*/ 16 w 19"/>
                  <a:gd name="T31" fmla="*/ 12 h 18"/>
                  <a:gd name="T32" fmla="*/ 16 w 19"/>
                  <a:gd name="T33" fmla="*/ 12 h 18"/>
                  <a:gd name="T34" fmla="*/ 16 w 19"/>
                  <a:gd name="T35" fmla="*/ 12 h 18"/>
                  <a:gd name="T36" fmla="*/ 16 w 19"/>
                  <a:gd name="T37" fmla="*/ 12 h 18"/>
                  <a:gd name="T38" fmla="*/ 13 w 19"/>
                  <a:gd name="T39" fmla="*/ 15 h 18"/>
                  <a:gd name="T40" fmla="*/ 13 w 19"/>
                  <a:gd name="T41" fmla="*/ 15 h 18"/>
                  <a:gd name="T42" fmla="*/ 9 w 19"/>
                  <a:gd name="T43" fmla="*/ 18 h 18"/>
                  <a:gd name="T44" fmla="*/ 3 w 19"/>
                  <a:gd name="T45" fmla="*/ 18 h 18"/>
                  <a:gd name="T46" fmla="*/ 3 w 19"/>
                  <a:gd name="T47" fmla="*/ 18 h 18"/>
                  <a:gd name="T48" fmla="*/ 0 w 19"/>
                  <a:gd name="T49" fmla="*/ 15 h 18"/>
                  <a:gd name="T50" fmla="*/ 0 w 19"/>
                  <a:gd name="T51" fmla="*/ 15 h 18"/>
                  <a:gd name="T52" fmla="*/ 6 w 19"/>
                  <a:gd name="T53" fmla="*/ 3 h 18"/>
                  <a:gd name="T54" fmla="*/ 6 w 19"/>
                  <a:gd name="T55" fmla="*/ 3 h 18"/>
                  <a:gd name="T56" fmla="*/ 6 w 19"/>
                  <a:gd name="T57" fmla="*/ 9 h 18"/>
                  <a:gd name="T58" fmla="*/ 6 w 19"/>
                  <a:gd name="T59" fmla="*/ 9 h 18"/>
                  <a:gd name="T60" fmla="*/ 6 w 19"/>
                  <a:gd name="T61" fmla="*/ 12 h 18"/>
                  <a:gd name="T62" fmla="*/ 6 w 19"/>
                  <a:gd name="T63" fmla="*/ 12 h 18"/>
                  <a:gd name="T64" fmla="*/ 6 w 19"/>
                  <a:gd name="T65" fmla="*/ 3 h 18"/>
                  <a:gd name="T66" fmla="*/ 6 w 19"/>
                  <a:gd name="T67" fmla="*/ 3 h 18"/>
                  <a:gd name="T68" fmla="*/ 9 w 19"/>
                  <a:gd name="T69" fmla="*/ 12 h 18"/>
                  <a:gd name="T70" fmla="*/ 9 w 19"/>
                  <a:gd name="T71" fmla="*/ 12 h 18"/>
                  <a:gd name="T72" fmla="*/ 9 w 19"/>
                  <a:gd name="T73" fmla="*/ 12 h 18"/>
                  <a:gd name="T74" fmla="*/ 9 w 19"/>
                  <a:gd name="T75" fmla="*/ 12 h 18"/>
                  <a:gd name="T76" fmla="*/ 9 w 19"/>
                  <a:gd name="T77" fmla="*/ 12 h 18"/>
                  <a:gd name="T78" fmla="*/ 9 w 19"/>
                  <a:gd name="T79" fmla="*/ 12 h 18"/>
                  <a:gd name="T80" fmla="*/ 16 w 19"/>
                  <a:gd name="T81" fmla="*/ 3 h 18"/>
                  <a:gd name="T82" fmla="*/ 16 w 19"/>
                  <a:gd name="T83" fmla="*/ 3 h 18"/>
                  <a:gd name="T84" fmla="*/ 13 w 19"/>
                  <a:gd name="T85" fmla="*/ 3 h 18"/>
                  <a:gd name="T86" fmla="*/ 13 w 19"/>
                  <a:gd name="T87" fmla="*/ 3 h 18"/>
                  <a:gd name="T88" fmla="*/ 13 w 19"/>
                  <a:gd name="T89" fmla="*/ 3 h 18"/>
                  <a:gd name="T90" fmla="*/ 16 w 19"/>
                  <a:gd name="T91" fmla="*/ 3 h 18"/>
                  <a:gd name="T92" fmla="*/ 16 w 19"/>
                  <a:gd name="T93" fmla="*/ 3 h 18"/>
                  <a:gd name="T94" fmla="*/ 16 w 19"/>
                  <a:gd name="T95" fmla="*/ 3 h 18"/>
                  <a:gd name="T96" fmla="*/ 16 w 19"/>
                  <a:gd name="T97" fmla="*/ 3 h 18"/>
                  <a:gd name="T98" fmla="*/ 9 w 19"/>
                  <a:gd name="T99" fmla="*/ 6 h 18"/>
                  <a:gd name="T100" fmla="*/ 9 w 19"/>
                  <a:gd name="T101" fmla="*/ 6 h 18"/>
                  <a:gd name="T102" fmla="*/ 16 w 19"/>
                  <a:gd name="T103" fmla="*/ 6 h 18"/>
                  <a:gd name="T104" fmla="*/ 16 w 19"/>
                  <a:gd name="T105" fmla="*/ 6 h 18"/>
                  <a:gd name="T106" fmla="*/ 19 w 19"/>
                  <a:gd name="T107" fmla="*/ 3 h 18"/>
                  <a:gd name="T108" fmla="*/ 19 w 19"/>
                  <a:gd name="T109" fmla="*/ 3 h 18"/>
                  <a:gd name="T110" fmla="*/ 16 w 19"/>
                  <a:gd name="T111" fmla="*/ 6 h 18"/>
                  <a:gd name="T112" fmla="*/ 16 w 19"/>
                  <a:gd name="T113" fmla="*/ 6 h 18"/>
                  <a:gd name="T114" fmla="*/ 9 w 19"/>
                  <a:gd name="T115" fmla="*/ 6 h 18"/>
                  <a:gd name="T116" fmla="*/ 9 w 19"/>
                  <a:gd name="T117"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 h="18">
                    <a:moveTo>
                      <a:pt x="9" y="3"/>
                    </a:moveTo>
                    <a:lnTo>
                      <a:pt x="9" y="3"/>
                    </a:lnTo>
                    <a:lnTo>
                      <a:pt x="13" y="0"/>
                    </a:lnTo>
                    <a:lnTo>
                      <a:pt x="16" y="0"/>
                    </a:lnTo>
                    <a:lnTo>
                      <a:pt x="16" y="0"/>
                    </a:lnTo>
                    <a:lnTo>
                      <a:pt x="19" y="3"/>
                    </a:lnTo>
                    <a:lnTo>
                      <a:pt x="19" y="3"/>
                    </a:lnTo>
                    <a:lnTo>
                      <a:pt x="13" y="3"/>
                    </a:lnTo>
                    <a:lnTo>
                      <a:pt x="9" y="3"/>
                    </a:lnTo>
                    <a:lnTo>
                      <a:pt x="9" y="3"/>
                    </a:lnTo>
                    <a:close/>
                    <a:moveTo>
                      <a:pt x="0" y="15"/>
                    </a:moveTo>
                    <a:lnTo>
                      <a:pt x="0" y="15"/>
                    </a:lnTo>
                    <a:lnTo>
                      <a:pt x="3" y="18"/>
                    </a:lnTo>
                    <a:lnTo>
                      <a:pt x="9" y="15"/>
                    </a:lnTo>
                    <a:lnTo>
                      <a:pt x="9" y="15"/>
                    </a:lnTo>
                    <a:lnTo>
                      <a:pt x="16" y="12"/>
                    </a:lnTo>
                    <a:lnTo>
                      <a:pt x="16" y="12"/>
                    </a:lnTo>
                    <a:lnTo>
                      <a:pt x="16" y="12"/>
                    </a:lnTo>
                    <a:lnTo>
                      <a:pt x="16" y="12"/>
                    </a:lnTo>
                    <a:lnTo>
                      <a:pt x="13" y="15"/>
                    </a:lnTo>
                    <a:lnTo>
                      <a:pt x="13" y="15"/>
                    </a:lnTo>
                    <a:lnTo>
                      <a:pt x="9" y="18"/>
                    </a:lnTo>
                    <a:lnTo>
                      <a:pt x="3" y="18"/>
                    </a:lnTo>
                    <a:lnTo>
                      <a:pt x="3" y="18"/>
                    </a:lnTo>
                    <a:lnTo>
                      <a:pt x="0" y="15"/>
                    </a:lnTo>
                    <a:lnTo>
                      <a:pt x="0" y="15"/>
                    </a:lnTo>
                    <a:close/>
                    <a:moveTo>
                      <a:pt x="6" y="3"/>
                    </a:moveTo>
                    <a:lnTo>
                      <a:pt x="6" y="3"/>
                    </a:lnTo>
                    <a:lnTo>
                      <a:pt x="6" y="9"/>
                    </a:lnTo>
                    <a:lnTo>
                      <a:pt x="6" y="9"/>
                    </a:lnTo>
                    <a:lnTo>
                      <a:pt x="6" y="12"/>
                    </a:lnTo>
                    <a:lnTo>
                      <a:pt x="6" y="12"/>
                    </a:lnTo>
                    <a:lnTo>
                      <a:pt x="6" y="3"/>
                    </a:lnTo>
                    <a:lnTo>
                      <a:pt x="6" y="3"/>
                    </a:lnTo>
                    <a:close/>
                    <a:moveTo>
                      <a:pt x="9" y="12"/>
                    </a:moveTo>
                    <a:lnTo>
                      <a:pt x="9" y="12"/>
                    </a:lnTo>
                    <a:lnTo>
                      <a:pt x="9" y="12"/>
                    </a:lnTo>
                    <a:lnTo>
                      <a:pt x="9" y="12"/>
                    </a:lnTo>
                    <a:lnTo>
                      <a:pt x="9" y="12"/>
                    </a:lnTo>
                    <a:lnTo>
                      <a:pt x="9" y="12"/>
                    </a:lnTo>
                    <a:close/>
                    <a:moveTo>
                      <a:pt x="16" y="3"/>
                    </a:moveTo>
                    <a:lnTo>
                      <a:pt x="16" y="3"/>
                    </a:lnTo>
                    <a:lnTo>
                      <a:pt x="13" y="3"/>
                    </a:lnTo>
                    <a:lnTo>
                      <a:pt x="13" y="3"/>
                    </a:lnTo>
                    <a:lnTo>
                      <a:pt x="13" y="3"/>
                    </a:lnTo>
                    <a:lnTo>
                      <a:pt x="16" y="3"/>
                    </a:lnTo>
                    <a:lnTo>
                      <a:pt x="16" y="3"/>
                    </a:lnTo>
                    <a:lnTo>
                      <a:pt x="16" y="3"/>
                    </a:lnTo>
                    <a:lnTo>
                      <a:pt x="16" y="3"/>
                    </a:lnTo>
                    <a:close/>
                    <a:moveTo>
                      <a:pt x="9" y="6"/>
                    </a:moveTo>
                    <a:lnTo>
                      <a:pt x="9" y="6"/>
                    </a:lnTo>
                    <a:lnTo>
                      <a:pt x="16" y="6"/>
                    </a:lnTo>
                    <a:lnTo>
                      <a:pt x="16" y="6"/>
                    </a:lnTo>
                    <a:lnTo>
                      <a:pt x="19" y="3"/>
                    </a:lnTo>
                    <a:lnTo>
                      <a:pt x="19" y="3"/>
                    </a:lnTo>
                    <a:lnTo>
                      <a:pt x="16" y="6"/>
                    </a:lnTo>
                    <a:lnTo>
                      <a:pt x="16" y="6"/>
                    </a:lnTo>
                    <a:lnTo>
                      <a:pt x="9" y="6"/>
                    </a:lnTo>
                    <a:lnTo>
                      <a:pt x="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7" name="Freeform 81"/>
              <p:cNvSpPr>
                <a:spLocks noEditPoints="1"/>
              </p:cNvSpPr>
              <p:nvPr/>
            </p:nvSpPr>
            <p:spPr bwMode="auto">
              <a:xfrm>
                <a:off x="470" y="106"/>
                <a:ext cx="28" cy="12"/>
              </a:xfrm>
              <a:custGeom>
                <a:avLst/>
                <a:gdLst>
                  <a:gd name="T0" fmla="*/ 0 w 28"/>
                  <a:gd name="T1" fmla="*/ 6 h 12"/>
                  <a:gd name="T2" fmla="*/ 0 w 28"/>
                  <a:gd name="T3" fmla="*/ 6 h 12"/>
                  <a:gd name="T4" fmla="*/ 3 w 28"/>
                  <a:gd name="T5" fmla="*/ 12 h 12"/>
                  <a:gd name="T6" fmla="*/ 3 w 28"/>
                  <a:gd name="T7" fmla="*/ 12 h 12"/>
                  <a:gd name="T8" fmla="*/ 6 w 28"/>
                  <a:gd name="T9" fmla="*/ 9 h 12"/>
                  <a:gd name="T10" fmla="*/ 6 w 28"/>
                  <a:gd name="T11" fmla="*/ 9 h 12"/>
                  <a:gd name="T12" fmla="*/ 6 w 28"/>
                  <a:gd name="T13" fmla="*/ 6 h 12"/>
                  <a:gd name="T14" fmla="*/ 3 w 28"/>
                  <a:gd name="T15" fmla="*/ 6 h 12"/>
                  <a:gd name="T16" fmla="*/ 3 w 28"/>
                  <a:gd name="T17" fmla="*/ 6 h 12"/>
                  <a:gd name="T18" fmla="*/ 0 w 28"/>
                  <a:gd name="T19" fmla="*/ 6 h 12"/>
                  <a:gd name="T20" fmla="*/ 0 w 28"/>
                  <a:gd name="T21" fmla="*/ 6 h 12"/>
                  <a:gd name="T22" fmla="*/ 25 w 28"/>
                  <a:gd name="T23" fmla="*/ 9 h 12"/>
                  <a:gd name="T24" fmla="*/ 25 w 28"/>
                  <a:gd name="T25" fmla="*/ 9 h 12"/>
                  <a:gd name="T26" fmla="*/ 28 w 28"/>
                  <a:gd name="T27" fmla="*/ 3 h 12"/>
                  <a:gd name="T28" fmla="*/ 28 w 28"/>
                  <a:gd name="T29" fmla="*/ 3 h 12"/>
                  <a:gd name="T30" fmla="*/ 25 w 28"/>
                  <a:gd name="T31" fmla="*/ 0 h 12"/>
                  <a:gd name="T32" fmla="*/ 25 w 28"/>
                  <a:gd name="T33" fmla="*/ 0 h 12"/>
                  <a:gd name="T34" fmla="*/ 22 w 28"/>
                  <a:gd name="T35" fmla="*/ 3 h 12"/>
                  <a:gd name="T36" fmla="*/ 22 w 28"/>
                  <a:gd name="T37" fmla="*/ 6 h 12"/>
                  <a:gd name="T38" fmla="*/ 22 w 28"/>
                  <a:gd name="T39" fmla="*/ 6 h 12"/>
                  <a:gd name="T40" fmla="*/ 25 w 28"/>
                  <a:gd name="T41" fmla="*/ 9 h 12"/>
                  <a:gd name="T42" fmla="*/ 25 w 28"/>
                  <a:gd name="T4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12">
                    <a:moveTo>
                      <a:pt x="0" y="6"/>
                    </a:moveTo>
                    <a:lnTo>
                      <a:pt x="0" y="6"/>
                    </a:lnTo>
                    <a:lnTo>
                      <a:pt x="3" y="12"/>
                    </a:lnTo>
                    <a:lnTo>
                      <a:pt x="3" y="12"/>
                    </a:lnTo>
                    <a:lnTo>
                      <a:pt x="6" y="9"/>
                    </a:lnTo>
                    <a:lnTo>
                      <a:pt x="6" y="9"/>
                    </a:lnTo>
                    <a:lnTo>
                      <a:pt x="6" y="6"/>
                    </a:lnTo>
                    <a:lnTo>
                      <a:pt x="3" y="6"/>
                    </a:lnTo>
                    <a:lnTo>
                      <a:pt x="3" y="6"/>
                    </a:lnTo>
                    <a:lnTo>
                      <a:pt x="0" y="6"/>
                    </a:lnTo>
                    <a:lnTo>
                      <a:pt x="0" y="6"/>
                    </a:lnTo>
                    <a:close/>
                    <a:moveTo>
                      <a:pt x="25" y="9"/>
                    </a:moveTo>
                    <a:lnTo>
                      <a:pt x="25" y="9"/>
                    </a:lnTo>
                    <a:lnTo>
                      <a:pt x="28" y="3"/>
                    </a:lnTo>
                    <a:lnTo>
                      <a:pt x="28" y="3"/>
                    </a:lnTo>
                    <a:lnTo>
                      <a:pt x="25" y="0"/>
                    </a:lnTo>
                    <a:lnTo>
                      <a:pt x="25" y="0"/>
                    </a:lnTo>
                    <a:lnTo>
                      <a:pt x="22" y="3"/>
                    </a:lnTo>
                    <a:lnTo>
                      <a:pt x="22" y="6"/>
                    </a:lnTo>
                    <a:lnTo>
                      <a:pt x="22" y="6"/>
                    </a:lnTo>
                    <a:lnTo>
                      <a:pt x="25" y="9"/>
                    </a:lnTo>
                    <a:lnTo>
                      <a:pt x="25" y="9"/>
                    </a:lnTo>
                    <a:close/>
                  </a:path>
                </a:pathLst>
              </a:custGeom>
              <a:solidFill>
                <a:srgbClr val="F97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8" name="Freeform 82"/>
              <p:cNvSpPr>
                <a:spLocks/>
              </p:cNvSpPr>
              <p:nvPr/>
            </p:nvSpPr>
            <p:spPr bwMode="auto">
              <a:xfrm>
                <a:off x="44" y="12"/>
                <a:ext cx="140" cy="41"/>
              </a:xfrm>
              <a:custGeom>
                <a:avLst/>
                <a:gdLst>
                  <a:gd name="T0" fmla="*/ 0 w 140"/>
                  <a:gd name="T1" fmla="*/ 0 h 41"/>
                  <a:gd name="T2" fmla="*/ 3 w 140"/>
                  <a:gd name="T3" fmla="*/ 41 h 41"/>
                  <a:gd name="T4" fmla="*/ 140 w 140"/>
                  <a:gd name="T5" fmla="*/ 41 h 41"/>
                  <a:gd name="T6" fmla="*/ 140 w 140"/>
                  <a:gd name="T7" fmla="*/ 0 h 41"/>
                  <a:gd name="T8" fmla="*/ 0 w 140"/>
                  <a:gd name="T9" fmla="*/ 0 h 41"/>
                  <a:gd name="T10" fmla="*/ 0 w 140"/>
                  <a:gd name="T11" fmla="*/ 0 h 41"/>
                </a:gdLst>
                <a:ahLst/>
                <a:cxnLst>
                  <a:cxn ang="0">
                    <a:pos x="T0" y="T1"/>
                  </a:cxn>
                  <a:cxn ang="0">
                    <a:pos x="T2" y="T3"/>
                  </a:cxn>
                  <a:cxn ang="0">
                    <a:pos x="T4" y="T5"/>
                  </a:cxn>
                  <a:cxn ang="0">
                    <a:pos x="T6" y="T7"/>
                  </a:cxn>
                  <a:cxn ang="0">
                    <a:pos x="T8" y="T9"/>
                  </a:cxn>
                  <a:cxn ang="0">
                    <a:pos x="T10" y="T11"/>
                  </a:cxn>
                </a:cxnLst>
                <a:rect l="0" t="0" r="r" b="b"/>
                <a:pathLst>
                  <a:path w="140" h="41">
                    <a:moveTo>
                      <a:pt x="0" y="0"/>
                    </a:moveTo>
                    <a:lnTo>
                      <a:pt x="3" y="41"/>
                    </a:lnTo>
                    <a:lnTo>
                      <a:pt x="140" y="41"/>
                    </a:lnTo>
                    <a:lnTo>
                      <a:pt x="140" y="0"/>
                    </a:lnTo>
                    <a:lnTo>
                      <a:pt x="0" y="0"/>
                    </a:lnTo>
                    <a:lnTo>
                      <a:pt x="0" y="0"/>
                    </a:lnTo>
                    <a:close/>
                  </a:path>
                </a:pathLst>
              </a:custGeom>
              <a:solidFill>
                <a:srgbClr val="B0C6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9" name="Freeform 83"/>
              <p:cNvSpPr>
                <a:spLocks/>
              </p:cNvSpPr>
              <p:nvPr/>
            </p:nvSpPr>
            <p:spPr bwMode="auto">
              <a:xfrm>
                <a:off x="165" y="62"/>
                <a:ext cx="103" cy="134"/>
              </a:xfrm>
              <a:custGeom>
                <a:avLst/>
                <a:gdLst>
                  <a:gd name="T0" fmla="*/ 3 w 103"/>
                  <a:gd name="T1" fmla="*/ 0 h 134"/>
                  <a:gd name="T2" fmla="*/ 0 w 103"/>
                  <a:gd name="T3" fmla="*/ 134 h 134"/>
                  <a:gd name="T4" fmla="*/ 103 w 103"/>
                  <a:gd name="T5" fmla="*/ 134 h 134"/>
                  <a:gd name="T6" fmla="*/ 103 w 103"/>
                  <a:gd name="T7" fmla="*/ 3 h 134"/>
                  <a:gd name="T8" fmla="*/ 3 w 103"/>
                  <a:gd name="T9" fmla="*/ 0 h 134"/>
                  <a:gd name="T10" fmla="*/ 3 w 103"/>
                  <a:gd name="T11" fmla="*/ 0 h 134"/>
                </a:gdLst>
                <a:ahLst/>
                <a:cxnLst>
                  <a:cxn ang="0">
                    <a:pos x="T0" y="T1"/>
                  </a:cxn>
                  <a:cxn ang="0">
                    <a:pos x="T2" y="T3"/>
                  </a:cxn>
                  <a:cxn ang="0">
                    <a:pos x="T4" y="T5"/>
                  </a:cxn>
                  <a:cxn ang="0">
                    <a:pos x="T6" y="T7"/>
                  </a:cxn>
                  <a:cxn ang="0">
                    <a:pos x="T8" y="T9"/>
                  </a:cxn>
                  <a:cxn ang="0">
                    <a:pos x="T10" y="T11"/>
                  </a:cxn>
                </a:cxnLst>
                <a:rect l="0" t="0" r="r" b="b"/>
                <a:pathLst>
                  <a:path w="103" h="134">
                    <a:moveTo>
                      <a:pt x="3" y="0"/>
                    </a:moveTo>
                    <a:lnTo>
                      <a:pt x="0" y="134"/>
                    </a:lnTo>
                    <a:lnTo>
                      <a:pt x="103" y="134"/>
                    </a:lnTo>
                    <a:lnTo>
                      <a:pt x="103" y="3"/>
                    </a:lnTo>
                    <a:lnTo>
                      <a:pt x="3" y="0"/>
                    </a:lnTo>
                    <a:lnTo>
                      <a:pt x="3" y="0"/>
                    </a:lnTo>
                    <a:close/>
                  </a:path>
                </a:pathLst>
              </a:custGeom>
              <a:solidFill>
                <a:srgbClr val="EBF7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0" name="Freeform 84"/>
              <p:cNvSpPr>
                <a:spLocks/>
              </p:cNvSpPr>
              <p:nvPr/>
            </p:nvSpPr>
            <p:spPr bwMode="auto">
              <a:xfrm>
                <a:off x="174" y="72"/>
                <a:ext cx="38" cy="24"/>
              </a:xfrm>
              <a:custGeom>
                <a:avLst/>
                <a:gdLst>
                  <a:gd name="T0" fmla="*/ 0 w 38"/>
                  <a:gd name="T1" fmla="*/ 0 h 24"/>
                  <a:gd name="T2" fmla="*/ 38 w 38"/>
                  <a:gd name="T3" fmla="*/ 0 h 24"/>
                  <a:gd name="T4" fmla="*/ 38 w 38"/>
                  <a:gd name="T5" fmla="*/ 21 h 24"/>
                  <a:gd name="T6" fmla="*/ 0 w 38"/>
                  <a:gd name="T7" fmla="*/ 24 h 24"/>
                  <a:gd name="T8" fmla="*/ 0 w 38"/>
                  <a:gd name="T9" fmla="*/ 0 h 24"/>
                  <a:gd name="T10" fmla="*/ 0 w 38"/>
                  <a:gd name="T11" fmla="*/ 0 h 24"/>
                </a:gdLst>
                <a:ahLst/>
                <a:cxnLst>
                  <a:cxn ang="0">
                    <a:pos x="T0" y="T1"/>
                  </a:cxn>
                  <a:cxn ang="0">
                    <a:pos x="T2" y="T3"/>
                  </a:cxn>
                  <a:cxn ang="0">
                    <a:pos x="T4" y="T5"/>
                  </a:cxn>
                  <a:cxn ang="0">
                    <a:pos x="T6" y="T7"/>
                  </a:cxn>
                  <a:cxn ang="0">
                    <a:pos x="T8" y="T9"/>
                  </a:cxn>
                  <a:cxn ang="0">
                    <a:pos x="T10" y="T11"/>
                  </a:cxn>
                </a:cxnLst>
                <a:rect l="0" t="0" r="r" b="b"/>
                <a:pathLst>
                  <a:path w="38" h="24">
                    <a:moveTo>
                      <a:pt x="0" y="0"/>
                    </a:moveTo>
                    <a:lnTo>
                      <a:pt x="38" y="0"/>
                    </a:lnTo>
                    <a:lnTo>
                      <a:pt x="38" y="21"/>
                    </a:lnTo>
                    <a:lnTo>
                      <a:pt x="0" y="24"/>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1" name="Freeform 85"/>
              <p:cNvSpPr>
                <a:spLocks/>
              </p:cNvSpPr>
              <p:nvPr/>
            </p:nvSpPr>
            <p:spPr bwMode="auto">
              <a:xfrm>
                <a:off x="221" y="106"/>
                <a:ext cx="37" cy="28"/>
              </a:xfrm>
              <a:custGeom>
                <a:avLst/>
                <a:gdLst>
                  <a:gd name="T0" fmla="*/ 0 w 37"/>
                  <a:gd name="T1" fmla="*/ 0 h 28"/>
                  <a:gd name="T2" fmla="*/ 37 w 37"/>
                  <a:gd name="T3" fmla="*/ 0 h 28"/>
                  <a:gd name="T4" fmla="*/ 37 w 37"/>
                  <a:gd name="T5" fmla="*/ 25 h 28"/>
                  <a:gd name="T6" fmla="*/ 0 w 37"/>
                  <a:gd name="T7" fmla="*/ 28 h 28"/>
                  <a:gd name="T8" fmla="*/ 0 w 37"/>
                  <a:gd name="T9" fmla="*/ 0 h 28"/>
                  <a:gd name="T10" fmla="*/ 0 w 37"/>
                  <a:gd name="T11" fmla="*/ 0 h 28"/>
                </a:gdLst>
                <a:ahLst/>
                <a:cxnLst>
                  <a:cxn ang="0">
                    <a:pos x="T0" y="T1"/>
                  </a:cxn>
                  <a:cxn ang="0">
                    <a:pos x="T2" y="T3"/>
                  </a:cxn>
                  <a:cxn ang="0">
                    <a:pos x="T4" y="T5"/>
                  </a:cxn>
                  <a:cxn ang="0">
                    <a:pos x="T6" y="T7"/>
                  </a:cxn>
                  <a:cxn ang="0">
                    <a:pos x="T8" y="T9"/>
                  </a:cxn>
                  <a:cxn ang="0">
                    <a:pos x="T10" y="T11"/>
                  </a:cxn>
                </a:cxnLst>
                <a:rect l="0" t="0" r="r" b="b"/>
                <a:pathLst>
                  <a:path w="37" h="28">
                    <a:moveTo>
                      <a:pt x="0" y="0"/>
                    </a:moveTo>
                    <a:lnTo>
                      <a:pt x="37" y="0"/>
                    </a:lnTo>
                    <a:lnTo>
                      <a:pt x="37" y="25"/>
                    </a:lnTo>
                    <a:lnTo>
                      <a:pt x="0" y="28"/>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2" name="Freeform 86"/>
              <p:cNvSpPr>
                <a:spLocks/>
              </p:cNvSpPr>
              <p:nvPr/>
            </p:nvSpPr>
            <p:spPr bwMode="auto">
              <a:xfrm>
                <a:off x="221" y="140"/>
                <a:ext cx="37" cy="47"/>
              </a:xfrm>
              <a:custGeom>
                <a:avLst/>
                <a:gdLst>
                  <a:gd name="T0" fmla="*/ 0 w 37"/>
                  <a:gd name="T1" fmla="*/ 0 h 47"/>
                  <a:gd name="T2" fmla="*/ 37 w 37"/>
                  <a:gd name="T3" fmla="*/ 0 h 47"/>
                  <a:gd name="T4" fmla="*/ 37 w 37"/>
                  <a:gd name="T5" fmla="*/ 44 h 47"/>
                  <a:gd name="T6" fmla="*/ 0 w 37"/>
                  <a:gd name="T7" fmla="*/ 47 h 47"/>
                  <a:gd name="T8" fmla="*/ 0 w 37"/>
                  <a:gd name="T9" fmla="*/ 0 h 47"/>
                  <a:gd name="T10" fmla="*/ 0 w 37"/>
                  <a:gd name="T11" fmla="*/ 0 h 47"/>
                </a:gdLst>
                <a:ahLst/>
                <a:cxnLst>
                  <a:cxn ang="0">
                    <a:pos x="T0" y="T1"/>
                  </a:cxn>
                  <a:cxn ang="0">
                    <a:pos x="T2" y="T3"/>
                  </a:cxn>
                  <a:cxn ang="0">
                    <a:pos x="T4" y="T5"/>
                  </a:cxn>
                  <a:cxn ang="0">
                    <a:pos x="T6" y="T7"/>
                  </a:cxn>
                  <a:cxn ang="0">
                    <a:pos x="T8" y="T9"/>
                  </a:cxn>
                  <a:cxn ang="0">
                    <a:pos x="T10" y="T11"/>
                  </a:cxn>
                </a:cxnLst>
                <a:rect l="0" t="0" r="r" b="b"/>
                <a:pathLst>
                  <a:path w="37" h="47">
                    <a:moveTo>
                      <a:pt x="0" y="0"/>
                    </a:moveTo>
                    <a:lnTo>
                      <a:pt x="37" y="0"/>
                    </a:lnTo>
                    <a:lnTo>
                      <a:pt x="37" y="44"/>
                    </a:lnTo>
                    <a:lnTo>
                      <a:pt x="0" y="47"/>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3" name="Freeform 87"/>
              <p:cNvSpPr>
                <a:spLocks/>
              </p:cNvSpPr>
              <p:nvPr/>
            </p:nvSpPr>
            <p:spPr bwMode="auto">
              <a:xfrm>
                <a:off x="174" y="106"/>
                <a:ext cx="38" cy="46"/>
              </a:xfrm>
              <a:custGeom>
                <a:avLst/>
                <a:gdLst>
                  <a:gd name="T0" fmla="*/ 0 w 38"/>
                  <a:gd name="T1" fmla="*/ 0 h 46"/>
                  <a:gd name="T2" fmla="*/ 38 w 38"/>
                  <a:gd name="T3" fmla="*/ 0 h 46"/>
                  <a:gd name="T4" fmla="*/ 38 w 38"/>
                  <a:gd name="T5" fmla="*/ 43 h 46"/>
                  <a:gd name="T6" fmla="*/ 0 w 38"/>
                  <a:gd name="T7" fmla="*/ 46 h 46"/>
                  <a:gd name="T8" fmla="*/ 0 w 38"/>
                  <a:gd name="T9" fmla="*/ 0 h 46"/>
                  <a:gd name="T10" fmla="*/ 0 w 38"/>
                  <a:gd name="T11" fmla="*/ 0 h 46"/>
                </a:gdLst>
                <a:ahLst/>
                <a:cxnLst>
                  <a:cxn ang="0">
                    <a:pos x="T0" y="T1"/>
                  </a:cxn>
                  <a:cxn ang="0">
                    <a:pos x="T2" y="T3"/>
                  </a:cxn>
                  <a:cxn ang="0">
                    <a:pos x="T4" y="T5"/>
                  </a:cxn>
                  <a:cxn ang="0">
                    <a:pos x="T6" y="T7"/>
                  </a:cxn>
                  <a:cxn ang="0">
                    <a:pos x="T8" y="T9"/>
                  </a:cxn>
                  <a:cxn ang="0">
                    <a:pos x="T10" y="T11"/>
                  </a:cxn>
                </a:cxnLst>
                <a:rect l="0" t="0" r="r" b="b"/>
                <a:pathLst>
                  <a:path w="38" h="46">
                    <a:moveTo>
                      <a:pt x="0" y="0"/>
                    </a:moveTo>
                    <a:lnTo>
                      <a:pt x="38" y="0"/>
                    </a:lnTo>
                    <a:lnTo>
                      <a:pt x="38" y="43"/>
                    </a:lnTo>
                    <a:lnTo>
                      <a:pt x="0" y="46"/>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4" name="Freeform 88"/>
              <p:cNvSpPr>
                <a:spLocks/>
              </p:cNvSpPr>
              <p:nvPr/>
            </p:nvSpPr>
            <p:spPr bwMode="auto">
              <a:xfrm>
                <a:off x="174" y="159"/>
                <a:ext cx="41" cy="28"/>
              </a:xfrm>
              <a:custGeom>
                <a:avLst/>
                <a:gdLst>
                  <a:gd name="T0" fmla="*/ 0 w 41"/>
                  <a:gd name="T1" fmla="*/ 0 h 28"/>
                  <a:gd name="T2" fmla="*/ 41 w 41"/>
                  <a:gd name="T3" fmla="*/ 0 h 28"/>
                  <a:gd name="T4" fmla="*/ 38 w 41"/>
                  <a:gd name="T5" fmla="*/ 25 h 28"/>
                  <a:gd name="T6" fmla="*/ 0 w 41"/>
                  <a:gd name="T7" fmla="*/ 28 h 28"/>
                  <a:gd name="T8" fmla="*/ 0 w 41"/>
                  <a:gd name="T9" fmla="*/ 0 h 28"/>
                  <a:gd name="T10" fmla="*/ 0 w 41"/>
                  <a:gd name="T11" fmla="*/ 0 h 28"/>
                </a:gdLst>
                <a:ahLst/>
                <a:cxnLst>
                  <a:cxn ang="0">
                    <a:pos x="T0" y="T1"/>
                  </a:cxn>
                  <a:cxn ang="0">
                    <a:pos x="T2" y="T3"/>
                  </a:cxn>
                  <a:cxn ang="0">
                    <a:pos x="T4" y="T5"/>
                  </a:cxn>
                  <a:cxn ang="0">
                    <a:pos x="T6" y="T7"/>
                  </a:cxn>
                  <a:cxn ang="0">
                    <a:pos x="T8" y="T9"/>
                  </a:cxn>
                  <a:cxn ang="0">
                    <a:pos x="T10" y="T11"/>
                  </a:cxn>
                </a:cxnLst>
                <a:rect l="0" t="0" r="r" b="b"/>
                <a:pathLst>
                  <a:path w="41" h="28">
                    <a:moveTo>
                      <a:pt x="0" y="0"/>
                    </a:moveTo>
                    <a:lnTo>
                      <a:pt x="41" y="0"/>
                    </a:lnTo>
                    <a:lnTo>
                      <a:pt x="38" y="25"/>
                    </a:lnTo>
                    <a:lnTo>
                      <a:pt x="0" y="28"/>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5" name="Freeform 89"/>
              <p:cNvSpPr>
                <a:spLocks/>
              </p:cNvSpPr>
              <p:nvPr/>
            </p:nvSpPr>
            <p:spPr bwMode="auto">
              <a:xfrm>
                <a:off x="921" y="16"/>
                <a:ext cx="165" cy="124"/>
              </a:xfrm>
              <a:custGeom>
                <a:avLst/>
                <a:gdLst>
                  <a:gd name="T0" fmla="*/ 165 w 165"/>
                  <a:gd name="T1" fmla="*/ 124 h 124"/>
                  <a:gd name="T2" fmla="*/ 0 w 165"/>
                  <a:gd name="T3" fmla="*/ 124 h 124"/>
                  <a:gd name="T4" fmla="*/ 0 w 165"/>
                  <a:gd name="T5" fmla="*/ 3 h 124"/>
                  <a:gd name="T6" fmla="*/ 165 w 165"/>
                  <a:gd name="T7" fmla="*/ 0 h 124"/>
                  <a:gd name="T8" fmla="*/ 165 w 165"/>
                  <a:gd name="T9" fmla="*/ 124 h 124"/>
                  <a:gd name="T10" fmla="*/ 165 w 165"/>
                  <a:gd name="T11" fmla="*/ 124 h 124"/>
                </a:gdLst>
                <a:ahLst/>
                <a:cxnLst>
                  <a:cxn ang="0">
                    <a:pos x="T0" y="T1"/>
                  </a:cxn>
                  <a:cxn ang="0">
                    <a:pos x="T2" y="T3"/>
                  </a:cxn>
                  <a:cxn ang="0">
                    <a:pos x="T4" y="T5"/>
                  </a:cxn>
                  <a:cxn ang="0">
                    <a:pos x="T6" y="T7"/>
                  </a:cxn>
                  <a:cxn ang="0">
                    <a:pos x="T8" y="T9"/>
                  </a:cxn>
                  <a:cxn ang="0">
                    <a:pos x="T10" y="T11"/>
                  </a:cxn>
                </a:cxnLst>
                <a:rect l="0" t="0" r="r" b="b"/>
                <a:pathLst>
                  <a:path w="165" h="124">
                    <a:moveTo>
                      <a:pt x="165" y="124"/>
                    </a:moveTo>
                    <a:lnTo>
                      <a:pt x="0" y="124"/>
                    </a:lnTo>
                    <a:lnTo>
                      <a:pt x="0" y="3"/>
                    </a:lnTo>
                    <a:lnTo>
                      <a:pt x="165" y="0"/>
                    </a:lnTo>
                    <a:lnTo>
                      <a:pt x="165" y="124"/>
                    </a:lnTo>
                    <a:lnTo>
                      <a:pt x="165" y="124"/>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6" name="Freeform 90"/>
              <p:cNvSpPr>
                <a:spLocks/>
              </p:cNvSpPr>
              <p:nvPr/>
            </p:nvSpPr>
            <p:spPr bwMode="auto">
              <a:xfrm>
                <a:off x="927" y="25"/>
                <a:ext cx="153" cy="112"/>
              </a:xfrm>
              <a:custGeom>
                <a:avLst/>
                <a:gdLst>
                  <a:gd name="T0" fmla="*/ 153 w 153"/>
                  <a:gd name="T1" fmla="*/ 109 h 112"/>
                  <a:gd name="T2" fmla="*/ 0 w 153"/>
                  <a:gd name="T3" fmla="*/ 112 h 112"/>
                  <a:gd name="T4" fmla="*/ 0 w 153"/>
                  <a:gd name="T5" fmla="*/ 3 h 112"/>
                  <a:gd name="T6" fmla="*/ 153 w 153"/>
                  <a:gd name="T7" fmla="*/ 0 h 112"/>
                  <a:gd name="T8" fmla="*/ 153 w 153"/>
                  <a:gd name="T9" fmla="*/ 109 h 112"/>
                  <a:gd name="T10" fmla="*/ 153 w 153"/>
                  <a:gd name="T11" fmla="*/ 109 h 112"/>
                </a:gdLst>
                <a:ahLst/>
                <a:cxnLst>
                  <a:cxn ang="0">
                    <a:pos x="T0" y="T1"/>
                  </a:cxn>
                  <a:cxn ang="0">
                    <a:pos x="T2" y="T3"/>
                  </a:cxn>
                  <a:cxn ang="0">
                    <a:pos x="T4" y="T5"/>
                  </a:cxn>
                  <a:cxn ang="0">
                    <a:pos x="T6" y="T7"/>
                  </a:cxn>
                  <a:cxn ang="0">
                    <a:pos x="T8" y="T9"/>
                  </a:cxn>
                  <a:cxn ang="0">
                    <a:pos x="T10" y="T11"/>
                  </a:cxn>
                </a:cxnLst>
                <a:rect l="0" t="0" r="r" b="b"/>
                <a:pathLst>
                  <a:path w="153" h="112">
                    <a:moveTo>
                      <a:pt x="153" y="109"/>
                    </a:moveTo>
                    <a:lnTo>
                      <a:pt x="0" y="112"/>
                    </a:lnTo>
                    <a:lnTo>
                      <a:pt x="0" y="3"/>
                    </a:lnTo>
                    <a:lnTo>
                      <a:pt x="153" y="0"/>
                    </a:lnTo>
                    <a:lnTo>
                      <a:pt x="153" y="109"/>
                    </a:lnTo>
                    <a:lnTo>
                      <a:pt x="153" y="109"/>
                    </a:lnTo>
                    <a:close/>
                  </a:path>
                </a:pathLst>
              </a:custGeom>
              <a:solidFill>
                <a:srgbClr val="A3DB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7" name="Freeform 91"/>
              <p:cNvSpPr>
                <a:spLocks/>
              </p:cNvSpPr>
              <p:nvPr/>
            </p:nvSpPr>
            <p:spPr bwMode="auto">
              <a:xfrm>
                <a:off x="1058" y="72"/>
                <a:ext cx="22" cy="12"/>
              </a:xfrm>
              <a:custGeom>
                <a:avLst/>
                <a:gdLst>
                  <a:gd name="T0" fmla="*/ 22 w 22"/>
                  <a:gd name="T1" fmla="*/ 6 h 12"/>
                  <a:gd name="T2" fmla="*/ 22 w 22"/>
                  <a:gd name="T3" fmla="*/ 6 h 12"/>
                  <a:gd name="T4" fmla="*/ 22 w 22"/>
                  <a:gd name="T5" fmla="*/ 6 h 12"/>
                  <a:gd name="T6" fmla="*/ 16 w 22"/>
                  <a:gd name="T7" fmla="*/ 6 h 12"/>
                  <a:gd name="T8" fmla="*/ 16 w 22"/>
                  <a:gd name="T9" fmla="*/ 6 h 12"/>
                  <a:gd name="T10" fmla="*/ 13 w 22"/>
                  <a:gd name="T11" fmla="*/ 6 h 12"/>
                  <a:gd name="T12" fmla="*/ 19 w 22"/>
                  <a:gd name="T13" fmla="*/ 6 h 12"/>
                  <a:gd name="T14" fmla="*/ 19 w 22"/>
                  <a:gd name="T15" fmla="*/ 6 h 12"/>
                  <a:gd name="T16" fmla="*/ 19 w 22"/>
                  <a:gd name="T17" fmla="*/ 3 h 12"/>
                  <a:gd name="T18" fmla="*/ 19 w 22"/>
                  <a:gd name="T19" fmla="*/ 3 h 12"/>
                  <a:gd name="T20" fmla="*/ 22 w 22"/>
                  <a:gd name="T21" fmla="*/ 3 h 12"/>
                  <a:gd name="T22" fmla="*/ 22 w 22"/>
                  <a:gd name="T23" fmla="*/ 3 h 12"/>
                  <a:gd name="T24" fmla="*/ 16 w 22"/>
                  <a:gd name="T25" fmla="*/ 6 h 12"/>
                  <a:gd name="T26" fmla="*/ 16 w 22"/>
                  <a:gd name="T27" fmla="*/ 6 h 12"/>
                  <a:gd name="T28" fmla="*/ 19 w 22"/>
                  <a:gd name="T29" fmla="*/ 3 h 12"/>
                  <a:gd name="T30" fmla="*/ 19 w 22"/>
                  <a:gd name="T31" fmla="*/ 3 h 12"/>
                  <a:gd name="T32" fmla="*/ 19 w 22"/>
                  <a:gd name="T33" fmla="*/ 0 h 12"/>
                  <a:gd name="T34" fmla="*/ 19 w 22"/>
                  <a:gd name="T35" fmla="*/ 0 h 12"/>
                  <a:gd name="T36" fmla="*/ 13 w 22"/>
                  <a:gd name="T37" fmla="*/ 3 h 12"/>
                  <a:gd name="T38" fmla="*/ 13 w 22"/>
                  <a:gd name="T39" fmla="*/ 3 h 12"/>
                  <a:gd name="T40" fmla="*/ 9 w 22"/>
                  <a:gd name="T41" fmla="*/ 3 h 12"/>
                  <a:gd name="T42" fmla="*/ 9 w 22"/>
                  <a:gd name="T43" fmla="*/ 3 h 12"/>
                  <a:gd name="T44" fmla="*/ 9 w 22"/>
                  <a:gd name="T45" fmla="*/ 0 h 12"/>
                  <a:gd name="T46" fmla="*/ 9 w 22"/>
                  <a:gd name="T47" fmla="*/ 0 h 12"/>
                  <a:gd name="T48" fmla="*/ 13 w 22"/>
                  <a:gd name="T49" fmla="*/ 0 h 12"/>
                  <a:gd name="T50" fmla="*/ 13 w 22"/>
                  <a:gd name="T51" fmla="*/ 0 h 12"/>
                  <a:gd name="T52" fmla="*/ 9 w 22"/>
                  <a:gd name="T53" fmla="*/ 0 h 12"/>
                  <a:gd name="T54" fmla="*/ 9 w 22"/>
                  <a:gd name="T55" fmla="*/ 0 h 12"/>
                  <a:gd name="T56" fmla="*/ 6 w 22"/>
                  <a:gd name="T57" fmla="*/ 3 h 12"/>
                  <a:gd name="T58" fmla="*/ 0 w 22"/>
                  <a:gd name="T59" fmla="*/ 9 h 12"/>
                  <a:gd name="T60" fmla="*/ 0 w 22"/>
                  <a:gd name="T61" fmla="*/ 12 h 12"/>
                  <a:gd name="T62" fmla="*/ 9 w 22"/>
                  <a:gd name="T63" fmla="*/ 9 h 12"/>
                  <a:gd name="T64" fmla="*/ 9 w 22"/>
                  <a:gd name="T65" fmla="*/ 9 h 12"/>
                  <a:gd name="T66" fmla="*/ 19 w 22"/>
                  <a:gd name="T67" fmla="*/ 9 h 12"/>
                  <a:gd name="T68" fmla="*/ 19 w 22"/>
                  <a:gd name="T69" fmla="*/ 9 h 12"/>
                  <a:gd name="T70" fmla="*/ 19 w 22"/>
                  <a:gd name="T71" fmla="*/ 9 h 12"/>
                  <a:gd name="T72" fmla="*/ 16 w 22"/>
                  <a:gd name="T73" fmla="*/ 9 h 12"/>
                  <a:gd name="T74" fmla="*/ 16 w 22"/>
                  <a:gd name="T75" fmla="*/ 9 h 12"/>
                  <a:gd name="T76" fmla="*/ 13 w 22"/>
                  <a:gd name="T77" fmla="*/ 9 h 12"/>
                  <a:gd name="T78" fmla="*/ 16 w 22"/>
                  <a:gd name="T79" fmla="*/ 9 h 12"/>
                  <a:gd name="T80" fmla="*/ 22 w 22"/>
                  <a:gd name="T81" fmla="*/ 6 h 12"/>
                  <a:gd name="T82" fmla="*/ 22 w 22"/>
                  <a:gd name="T83" fmla="*/ 6 h 12"/>
                  <a:gd name="T84" fmla="*/ 22 w 22"/>
                  <a:gd name="T85" fmla="*/ 6 h 12"/>
                  <a:gd name="T86" fmla="*/ 22 w 22"/>
                  <a:gd name="T8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12">
                    <a:moveTo>
                      <a:pt x="22" y="6"/>
                    </a:moveTo>
                    <a:lnTo>
                      <a:pt x="22" y="6"/>
                    </a:lnTo>
                    <a:lnTo>
                      <a:pt x="22" y="6"/>
                    </a:lnTo>
                    <a:lnTo>
                      <a:pt x="16" y="6"/>
                    </a:lnTo>
                    <a:lnTo>
                      <a:pt x="16" y="6"/>
                    </a:lnTo>
                    <a:lnTo>
                      <a:pt x="13" y="6"/>
                    </a:lnTo>
                    <a:lnTo>
                      <a:pt x="19" y="6"/>
                    </a:lnTo>
                    <a:lnTo>
                      <a:pt x="19" y="6"/>
                    </a:lnTo>
                    <a:lnTo>
                      <a:pt x="19" y="3"/>
                    </a:lnTo>
                    <a:lnTo>
                      <a:pt x="19" y="3"/>
                    </a:lnTo>
                    <a:lnTo>
                      <a:pt x="22" y="3"/>
                    </a:lnTo>
                    <a:lnTo>
                      <a:pt x="22" y="3"/>
                    </a:lnTo>
                    <a:lnTo>
                      <a:pt x="16" y="6"/>
                    </a:lnTo>
                    <a:lnTo>
                      <a:pt x="16" y="6"/>
                    </a:lnTo>
                    <a:lnTo>
                      <a:pt x="19" y="3"/>
                    </a:lnTo>
                    <a:lnTo>
                      <a:pt x="19" y="3"/>
                    </a:lnTo>
                    <a:lnTo>
                      <a:pt x="19" y="0"/>
                    </a:lnTo>
                    <a:lnTo>
                      <a:pt x="19" y="0"/>
                    </a:lnTo>
                    <a:lnTo>
                      <a:pt x="13" y="3"/>
                    </a:lnTo>
                    <a:lnTo>
                      <a:pt x="13" y="3"/>
                    </a:lnTo>
                    <a:lnTo>
                      <a:pt x="9" y="3"/>
                    </a:lnTo>
                    <a:lnTo>
                      <a:pt x="9" y="3"/>
                    </a:lnTo>
                    <a:lnTo>
                      <a:pt x="9" y="0"/>
                    </a:lnTo>
                    <a:lnTo>
                      <a:pt x="9" y="0"/>
                    </a:lnTo>
                    <a:lnTo>
                      <a:pt x="13" y="0"/>
                    </a:lnTo>
                    <a:lnTo>
                      <a:pt x="13" y="0"/>
                    </a:lnTo>
                    <a:lnTo>
                      <a:pt x="9" y="0"/>
                    </a:lnTo>
                    <a:lnTo>
                      <a:pt x="9" y="0"/>
                    </a:lnTo>
                    <a:lnTo>
                      <a:pt x="6" y="3"/>
                    </a:lnTo>
                    <a:lnTo>
                      <a:pt x="0" y="9"/>
                    </a:lnTo>
                    <a:lnTo>
                      <a:pt x="0" y="12"/>
                    </a:lnTo>
                    <a:lnTo>
                      <a:pt x="9" y="9"/>
                    </a:lnTo>
                    <a:lnTo>
                      <a:pt x="9" y="9"/>
                    </a:lnTo>
                    <a:lnTo>
                      <a:pt x="19" y="9"/>
                    </a:lnTo>
                    <a:lnTo>
                      <a:pt x="19" y="9"/>
                    </a:lnTo>
                    <a:lnTo>
                      <a:pt x="19" y="9"/>
                    </a:lnTo>
                    <a:lnTo>
                      <a:pt x="16" y="9"/>
                    </a:lnTo>
                    <a:lnTo>
                      <a:pt x="16" y="9"/>
                    </a:lnTo>
                    <a:lnTo>
                      <a:pt x="13" y="9"/>
                    </a:lnTo>
                    <a:lnTo>
                      <a:pt x="16" y="9"/>
                    </a:lnTo>
                    <a:lnTo>
                      <a:pt x="22" y="6"/>
                    </a:lnTo>
                    <a:lnTo>
                      <a:pt x="22" y="6"/>
                    </a:lnTo>
                    <a:lnTo>
                      <a:pt x="22" y="6"/>
                    </a:lnTo>
                    <a:lnTo>
                      <a:pt x="22" y="6"/>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8" name="Freeform 92"/>
              <p:cNvSpPr>
                <a:spLocks/>
              </p:cNvSpPr>
              <p:nvPr/>
            </p:nvSpPr>
            <p:spPr bwMode="auto">
              <a:xfrm>
                <a:off x="1011" y="56"/>
                <a:ext cx="35" cy="34"/>
              </a:xfrm>
              <a:custGeom>
                <a:avLst/>
                <a:gdLst>
                  <a:gd name="T0" fmla="*/ 0 w 35"/>
                  <a:gd name="T1" fmla="*/ 9 h 34"/>
                  <a:gd name="T2" fmla="*/ 0 w 35"/>
                  <a:gd name="T3" fmla="*/ 9 h 34"/>
                  <a:gd name="T4" fmla="*/ 4 w 35"/>
                  <a:gd name="T5" fmla="*/ 22 h 34"/>
                  <a:gd name="T6" fmla="*/ 10 w 35"/>
                  <a:gd name="T7" fmla="*/ 31 h 34"/>
                  <a:gd name="T8" fmla="*/ 16 w 35"/>
                  <a:gd name="T9" fmla="*/ 34 h 34"/>
                  <a:gd name="T10" fmla="*/ 19 w 35"/>
                  <a:gd name="T11" fmla="*/ 34 h 34"/>
                  <a:gd name="T12" fmla="*/ 25 w 35"/>
                  <a:gd name="T13" fmla="*/ 34 h 34"/>
                  <a:gd name="T14" fmla="*/ 28 w 35"/>
                  <a:gd name="T15" fmla="*/ 28 h 34"/>
                  <a:gd name="T16" fmla="*/ 28 w 35"/>
                  <a:gd name="T17" fmla="*/ 28 h 34"/>
                  <a:gd name="T18" fmla="*/ 35 w 35"/>
                  <a:gd name="T19" fmla="*/ 16 h 34"/>
                  <a:gd name="T20" fmla="*/ 35 w 35"/>
                  <a:gd name="T21" fmla="*/ 9 h 34"/>
                  <a:gd name="T22" fmla="*/ 35 w 35"/>
                  <a:gd name="T23" fmla="*/ 0 h 34"/>
                  <a:gd name="T24" fmla="*/ 0 w 35"/>
                  <a:gd name="T25" fmla="*/ 9 h 34"/>
                  <a:gd name="T26" fmla="*/ 0 w 35"/>
                  <a:gd name="T27"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4">
                    <a:moveTo>
                      <a:pt x="0" y="9"/>
                    </a:moveTo>
                    <a:lnTo>
                      <a:pt x="0" y="9"/>
                    </a:lnTo>
                    <a:lnTo>
                      <a:pt x="4" y="22"/>
                    </a:lnTo>
                    <a:lnTo>
                      <a:pt x="10" y="31"/>
                    </a:lnTo>
                    <a:lnTo>
                      <a:pt x="16" y="34"/>
                    </a:lnTo>
                    <a:lnTo>
                      <a:pt x="19" y="34"/>
                    </a:lnTo>
                    <a:lnTo>
                      <a:pt x="25" y="34"/>
                    </a:lnTo>
                    <a:lnTo>
                      <a:pt x="28" y="28"/>
                    </a:lnTo>
                    <a:lnTo>
                      <a:pt x="28" y="28"/>
                    </a:lnTo>
                    <a:lnTo>
                      <a:pt x="35" y="16"/>
                    </a:lnTo>
                    <a:lnTo>
                      <a:pt x="35" y="9"/>
                    </a:lnTo>
                    <a:lnTo>
                      <a:pt x="35" y="0"/>
                    </a:lnTo>
                    <a:lnTo>
                      <a:pt x="0" y="9"/>
                    </a:lnTo>
                    <a:lnTo>
                      <a:pt x="0" y="9"/>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9" name="Freeform 93"/>
              <p:cNvSpPr>
                <a:spLocks/>
              </p:cNvSpPr>
              <p:nvPr/>
            </p:nvSpPr>
            <p:spPr bwMode="auto">
              <a:xfrm>
                <a:off x="1002" y="40"/>
                <a:ext cx="56" cy="41"/>
              </a:xfrm>
              <a:custGeom>
                <a:avLst/>
                <a:gdLst>
                  <a:gd name="T0" fmla="*/ 16 w 56"/>
                  <a:gd name="T1" fmla="*/ 32 h 41"/>
                  <a:gd name="T2" fmla="*/ 9 w 56"/>
                  <a:gd name="T3" fmla="*/ 41 h 41"/>
                  <a:gd name="T4" fmla="*/ 6 w 56"/>
                  <a:gd name="T5" fmla="*/ 38 h 41"/>
                  <a:gd name="T6" fmla="*/ 6 w 56"/>
                  <a:gd name="T7" fmla="*/ 38 h 41"/>
                  <a:gd name="T8" fmla="*/ 3 w 56"/>
                  <a:gd name="T9" fmla="*/ 38 h 41"/>
                  <a:gd name="T10" fmla="*/ 3 w 56"/>
                  <a:gd name="T11" fmla="*/ 28 h 41"/>
                  <a:gd name="T12" fmla="*/ 3 w 56"/>
                  <a:gd name="T13" fmla="*/ 28 h 41"/>
                  <a:gd name="T14" fmla="*/ 0 w 56"/>
                  <a:gd name="T15" fmla="*/ 25 h 41"/>
                  <a:gd name="T16" fmla="*/ 3 w 56"/>
                  <a:gd name="T17" fmla="*/ 22 h 41"/>
                  <a:gd name="T18" fmla="*/ 3 w 56"/>
                  <a:gd name="T19" fmla="*/ 19 h 41"/>
                  <a:gd name="T20" fmla="*/ 6 w 56"/>
                  <a:gd name="T21" fmla="*/ 13 h 41"/>
                  <a:gd name="T22" fmla="*/ 9 w 56"/>
                  <a:gd name="T23" fmla="*/ 13 h 41"/>
                  <a:gd name="T24" fmla="*/ 9 w 56"/>
                  <a:gd name="T25" fmla="*/ 13 h 41"/>
                  <a:gd name="T26" fmla="*/ 16 w 56"/>
                  <a:gd name="T27" fmla="*/ 10 h 41"/>
                  <a:gd name="T28" fmla="*/ 22 w 56"/>
                  <a:gd name="T29" fmla="*/ 4 h 41"/>
                  <a:gd name="T30" fmla="*/ 34 w 56"/>
                  <a:gd name="T31" fmla="*/ 4 h 41"/>
                  <a:gd name="T32" fmla="*/ 41 w 56"/>
                  <a:gd name="T33" fmla="*/ 4 h 41"/>
                  <a:gd name="T34" fmla="*/ 47 w 56"/>
                  <a:gd name="T35" fmla="*/ 10 h 41"/>
                  <a:gd name="T36" fmla="*/ 56 w 56"/>
                  <a:gd name="T37" fmla="*/ 13 h 41"/>
                  <a:gd name="T38" fmla="*/ 56 w 56"/>
                  <a:gd name="T39" fmla="*/ 16 h 41"/>
                  <a:gd name="T40" fmla="*/ 53 w 56"/>
                  <a:gd name="T41" fmla="*/ 22 h 41"/>
                  <a:gd name="T42" fmla="*/ 53 w 56"/>
                  <a:gd name="T43" fmla="*/ 25 h 41"/>
                  <a:gd name="T44" fmla="*/ 50 w 56"/>
                  <a:gd name="T45" fmla="*/ 25 h 41"/>
                  <a:gd name="T46" fmla="*/ 50 w 56"/>
                  <a:gd name="T47" fmla="*/ 28 h 41"/>
                  <a:gd name="T48" fmla="*/ 50 w 56"/>
                  <a:gd name="T49" fmla="*/ 32 h 41"/>
                  <a:gd name="T50" fmla="*/ 47 w 56"/>
                  <a:gd name="T51" fmla="*/ 32 h 41"/>
                  <a:gd name="T52" fmla="*/ 41 w 56"/>
                  <a:gd name="T53" fmla="*/ 32 h 41"/>
                  <a:gd name="T54" fmla="*/ 41 w 56"/>
                  <a:gd name="T55" fmla="*/ 28 h 41"/>
                  <a:gd name="T56" fmla="*/ 37 w 56"/>
                  <a:gd name="T57" fmla="*/ 22 h 41"/>
                  <a:gd name="T58" fmla="*/ 34 w 56"/>
                  <a:gd name="T59" fmla="*/ 22 h 41"/>
                  <a:gd name="T60" fmla="*/ 31 w 56"/>
                  <a:gd name="T61" fmla="*/ 28 h 41"/>
                  <a:gd name="T62" fmla="*/ 28 w 56"/>
                  <a:gd name="T63" fmla="*/ 25 h 41"/>
                  <a:gd name="T64" fmla="*/ 19 w 56"/>
                  <a:gd name="T65" fmla="*/ 28 h 41"/>
                  <a:gd name="T66" fmla="*/ 19 w 56"/>
                  <a:gd name="T67" fmla="*/ 32 h 41"/>
                  <a:gd name="T68" fmla="*/ 16 w 56"/>
                  <a:gd name="T69"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41">
                    <a:moveTo>
                      <a:pt x="16" y="32"/>
                    </a:moveTo>
                    <a:lnTo>
                      <a:pt x="16" y="32"/>
                    </a:lnTo>
                    <a:lnTo>
                      <a:pt x="13" y="38"/>
                    </a:lnTo>
                    <a:lnTo>
                      <a:pt x="9" y="41"/>
                    </a:lnTo>
                    <a:lnTo>
                      <a:pt x="6" y="38"/>
                    </a:lnTo>
                    <a:lnTo>
                      <a:pt x="6" y="38"/>
                    </a:lnTo>
                    <a:lnTo>
                      <a:pt x="6" y="38"/>
                    </a:lnTo>
                    <a:lnTo>
                      <a:pt x="6" y="38"/>
                    </a:lnTo>
                    <a:lnTo>
                      <a:pt x="3" y="38"/>
                    </a:lnTo>
                    <a:lnTo>
                      <a:pt x="3" y="38"/>
                    </a:lnTo>
                    <a:lnTo>
                      <a:pt x="3" y="32"/>
                    </a:lnTo>
                    <a:lnTo>
                      <a:pt x="3" y="28"/>
                    </a:lnTo>
                    <a:lnTo>
                      <a:pt x="3" y="28"/>
                    </a:lnTo>
                    <a:lnTo>
                      <a:pt x="3" y="28"/>
                    </a:lnTo>
                    <a:lnTo>
                      <a:pt x="0" y="25"/>
                    </a:lnTo>
                    <a:lnTo>
                      <a:pt x="0" y="25"/>
                    </a:lnTo>
                    <a:lnTo>
                      <a:pt x="3" y="22"/>
                    </a:lnTo>
                    <a:lnTo>
                      <a:pt x="3" y="22"/>
                    </a:lnTo>
                    <a:lnTo>
                      <a:pt x="3" y="19"/>
                    </a:lnTo>
                    <a:lnTo>
                      <a:pt x="3" y="19"/>
                    </a:lnTo>
                    <a:lnTo>
                      <a:pt x="6" y="16"/>
                    </a:lnTo>
                    <a:lnTo>
                      <a:pt x="6" y="13"/>
                    </a:lnTo>
                    <a:lnTo>
                      <a:pt x="9" y="13"/>
                    </a:lnTo>
                    <a:lnTo>
                      <a:pt x="9" y="13"/>
                    </a:lnTo>
                    <a:lnTo>
                      <a:pt x="9" y="13"/>
                    </a:lnTo>
                    <a:lnTo>
                      <a:pt x="9" y="13"/>
                    </a:lnTo>
                    <a:lnTo>
                      <a:pt x="13" y="10"/>
                    </a:lnTo>
                    <a:lnTo>
                      <a:pt x="16" y="10"/>
                    </a:lnTo>
                    <a:lnTo>
                      <a:pt x="16" y="10"/>
                    </a:lnTo>
                    <a:lnTo>
                      <a:pt x="22" y="4"/>
                    </a:lnTo>
                    <a:lnTo>
                      <a:pt x="28" y="0"/>
                    </a:lnTo>
                    <a:lnTo>
                      <a:pt x="34" y="4"/>
                    </a:lnTo>
                    <a:lnTo>
                      <a:pt x="34" y="4"/>
                    </a:lnTo>
                    <a:lnTo>
                      <a:pt x="41" y="4"/>
                    </a:lnTo>
                    <a:lnTo>
                      <a:pt x="47" y="10"/>
                    </a:lnTo>
                    <a:lnTo>
                      <a:pt x="47" y="10"/>
                    </a:lnTo>
                    <a:lnTo>
                      <a:pt x="50" y="10"/>
                    </a:lnTo>
                    <a:lnTo>
                      <a:pt x="56" y="13"/>
                    </a:lnTo>
                    <a:lnTo>
                      <a:pt x="56" y="13"/>
                    </a:lnTo>
                    <a:lnTo>
                      <a:pt x="56" y="16"/>
                    </a:lnTo>
                    <a:lnTo>
                      <a:pt x="56" y="19"/>
                    </a:lnTo>
                    <a:lnTo>
                      <a:pt x="53" y="22"/>
                    </a:lnTo>
                    <a:lnTo>
                      <a:pt x="53" y="22"/>
                    </a:lnTo>
                    <a:lnTo>
                      <a:pt x="53" y="25"/>
                    </a:lnTo>
                    <a:lnTo>
                      <a:pt x="53" y="28"/>
                    </a:lnTo>
                    <a:lnTo>
                      <a:pt x="50" y="25"/>
                    </a:lnTo>
                    <a:lnTo>
                      <a:pt x="50" y="25"/>
                    </a:lnTo>
                    <a:lnTo>
                      <a:pt x="50" y="28"/>
                    </a:lnTo>
                    <a:lnTo>
                      <a:pt x="50" y="32"/>
                    </a:lnTo>
                    <a:lnTo>
                      <a:pt x="50" y="32"/>
                    </a:lnTo>
                    <a:lnTo>
                      <a:pt x="47" y="32"/>
                    </a:lnTo>
                    <a:lnTo>
                      <a:pt x="47" y="32"/>
                    </a:lnTo>
                    <a:lnTo>
                      <a:pt x="44" y="35"/>
                    </a:lnTo>
                    <a:lnTo>
                      <a:pt x="41" y="32"/>
                    </a:lnTo>
                    <a:lnTo>
                      <a:pt x="37" y="32"/>
                    </a:lnTo>
                    <a:lnTo>
                      <a:pt x="41" y="28"/>
                    </a:lnTo>
                    <a:lnTo>
                      <a:pt x="41" y="28"/>
                    </a:lnTo>
                    <a:lnTo>
                      <a:pt x="37" y="22"/>
                    </a:lnTo>
                    <a:lnTo>
                      <a:pt x="37" y="19"/>
                    </a:lnTo>
                    <a:lnTo>
                      <a:pt x="34" y="22"/>
                    </a:lnTo>
                    <a:lnTo>
                      <a:pt x="34" y="22"/>
                    </a:lnTo>
                    <a:lnTo>
                      <a:pt x="31" y="28"/>
                    </a:lnTo>
                    <a:lnTo>
                      <a:pt x="28" y="25"/>
                    </a:lnTo>
                    <a:lnTo>
                      <a:pt x="28" y="25"/>
                    </a:lnTo>
                    <a:lnTo>
                      <a:pt x="25" y="28"/>
                    </a:lnTo>
                    <a:lnTo>
                      <a:pt x="19" y="28"/>
                    </a:lnTo>
                    <a:lnTo>
                      <a:pt x="19" y="28"/>
                    </a:lnTo>
                    <a:lnTo>
                      <a:pt x="19" y="32"/>
                    </a:lnTo>
                    <a:lnTo>
                      <a:pt x="16" y="32"/>
                    </a:lnTo>
                    <a:lnTo>
                      <a:pt x="16" y="3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0" name="Freeform 94"/>
              <p:cNvSpPr>
                <a:spLocks noEditPoints="1"/>
              </p:cNvSpPr>
              <p:nvPr/>
            </p:nvSpPr>
            <p:spPr bwMode="auto">
              <a:xfrm>
                <a:off x="1018" y="72"/>
                <a:ext cx="6" cy="6"/>
              </a:xfrm>
              <a:custGeom>
                <a:avLst/>
                <a:gdLst>
                  <a:gd name="T0" fmla="*/ 6 w 6"/>
                  <a:gd name="T1" fmla="*/ 3 h 6"/>
                  <a:gd name="T2" fmla="*/ 6 w 6"/>
                  <a:gd name="T3" fmla="*/ 3 h 6"/>
                  <a:gd name="T4" fmla="*/ 3 w 6"/>
                  <a:gd name="T5" fmla="*/ 6 h 6"/>
                  <a:gd name="T6" fmla="*/ 3 w 6"/>
                  <a:gd name="T7" fmla="*/ 6 h 6"/>
                  <a:gd name="T8" fmla="*/ 0 w 6"/>
                  <a:gd name="T9" fmla="*/ 6 h 6"/>
                  <a:gd name="T10" fmla="*/ 0 w 6"/>
                  <a:gd name="T11" fmla="*/ 6 h 6"/>
                  <a:gd name="T12" fmla="*/ 3 w 6"/>
                  <a:gd name="T13" fmla="*/ 6 h 6"/>
                  <a:gd name="T14" fmla="*/ 3 w 6"/>
                  <a:gd name="T15" fmla="*/ 6 h 6"/>
                  <a:gd name="T16" fmla="*/ 6 w 6"/>
                  <a:gd name="T17" fmla="*/ 3 h 6"/>
                  <a:gd name="T18" fmla="*/ 6 w 6"/>
                  <a:gd name="T19" fmla="*/ 3 h 6"/>
                  <a:gd name="T20" fmla="*/ 3 w 6"/>
                  <a:gd name="T21" fmla="*/ 3 h 6"/>
                  <a:gd name="T22" fmla="*/ 3 w 6"/>
                  <a:gd name="T23" fmla="*/ 3 h 6"/>
                  <a:gd name="T24" fmla="*/ 3 w 6"/>
                  <a:gd name="T25" fmla="*/ 3 h 6"/>
                  <a:gd name="T26" fmla="*/ 6 w 6"/>
                  <a:gd name="T27" fmla="*/ 3 h 6"/>
                  <a:gd name="T28" fmla="*/ 6 w 6"/>
                  <a:gd name="T29" fmla="*/ 3 h 6"/>
                  <a:gd name="T30" fmla="*/ 3 w 6"/>
                  <a:gd name="T31" fmla="*/ 3 h 6"/>
                  <a:gd name="T32" fmla="*/ 3 w 6"/>
                  <a:gd name="T33" fmla="*/ 3 h 6"/>
                  <a:gd name="T34" fmla="*/ 3 w 6"/>
                  <a:gd name="T35" fmla="*/ 3 h 6"/>
                  <a:gd name="T36" fmla="*/ 3 w 6"/>
                  <a:gd name="T37" fmla="*/ 3 h 6"/>
                  <a:gd name="T38" fmla="*/ 6 w 6"/>
                  <a:gd name="T39" fmla="*/ 3 h 6"/>
                  <a:gd name="T40" fmla="*/ 6 w 6"/>
                  <a:gd name="T41" fmla="*/ 3 h 6"/>
                  <a:gd name="T42" fmla="*/ 3 w 6"/>
                  <a:gd name="T43" fmla="*/ 0 h 6"/>
                  <a:gd name="T44" fmla="*/ 0 w 6"/>
                  <a:gd name="T45" fmla="*/ 3 h 6"/>
                  <a:gd name="T46" fmla="*/ 0 w 6"/>
                  <a:gd name="T47" fmla="*/ 3 h 6"/>
                  <a:gd name="T48" fmla="*/ 0 w 6"/>
                  <a:gd name="T49" fmla="*/ 3 h 6"/>
                  <a:gd name="T50" fmla="*/ 0 w 6"/>
                  <a:gd name="T51" fmla="*/ 3 h 6"/>
                  <a:gd name="T52" fmla="*/ 3 w 6"/>
                  <a:gd name="T53" fmla="*/ 0 h 6"/>
                  <a:gd name="T54" fmla="*/ 3 w 6"/>
                  <a:gd name="T55" fmla="*/ 0 h 6"/>
                  <a:gd name="T56" fmla="*/ 6 w 6"/>
                  <a:gd name="T57" fmla="*/ 3 h 6"/>
                  <a:gd name="T58" fmla="*/ 6 w 6"/>
                  <a:gd name="T5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 h="6">
                    <a:moveTo>
                      <a:pt x="6" y="3"/>
                    </a:moveTo>
                    <a:lnTo>
                      <a:pt x="6" y="3"/>
                    </a:lnTo>
                    <a:lnTo>
                      <a:pt x="3" y="6"/>
                    </a:lnTo>
                    <a:lnTo>
                      <a:pt x="3" y="6"/>
                    </a:lnTo>
                    <a:lnTo>
                      <a:pt x="0" y="6"/>
                    </a:lnTo>
                    <a:lnTo>
                      <a:pt x="0" y="6"/>
                    </a:lnTo>
                    <a:lnTo>
                      <a:pt x="3" y="6"/>
                    </a:lnTo>
                    <a:lnTo>
                      <a:pt x="3" y="6"/>
                    </a:lnTo>
                    <a:lnTo>
                      <a:pt x="6" y="3"/>
                    </a:lnTo>
                    <a:lnTo>
                      <a:pt x="6" y="3"/>
                    </a:lnTo>
                    <a:close/>
                    <a:moveTo>
                      <a:pt x="3" y="3"/>
                    </a:moveTo>
                    <a:lnTo>
                      <a:pt x="3" y="3"/>
                    </a:lnTo>
                    <a:lnTo>
                      <a:pt x="3" y="3"/>
                    </a:lnTo>
                    <a:lnTo>
                      <a:pt x="6" y="3"/>
                    </a:lnTo>
                    <a:lnTo>
                      <a:pt x="6" y="3"/>
                    </a:lnTo>
                    <a:lnTo>
                      <a:pt x="3" y="3"/>
                    </a:lnTo>
                    <a:lnTo>
                      <a:pt x="3" y="3"/>
                    </a:lnTo>
                    <a:lnTo>
                      <a:pt x="3" y="3"/>
                    </a:lnTo>
                    <a:lnTo>
                      <a:pt x="3" y="3"/>
                    </a:lnTo>
                    <a:close/>
                    <a:moveTo>
                      <a:pt x="6" y="3"/>
                    </a:moveTo>
                    <a:lnTo>
                      <a:pt x="6" y="3"/>
                    </a:lnTo>
                    <a:lnTo>
                      <a:pt x="3" y="0"/>
                    </a:lnTo>
                    <a:lnTo>
                      <a:pt x="0" y="3"/>
                    </a:lnTo>
                    <a:lnTo>
                      <a:pt x="0" y="3"/>
                    </a:lnTo>
                    <a:lnTo>
                      <a:pt x="0" y="3"/>
                    </a:lnTo>
                    <a:lnTo>
                      <a:pt x="0" y="3"/>
                    </a:lnTo>
                    <a:lnTo>
                      <a:pt x="3" y="0"/>
                    </a:lnTo>
                    <a:lnTo>
                      <a:pt x="3" y="0"/>
                    </a:lnTo>
                    <a:lnTo>
                      <a:pt x="6" y="3"/>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1" name="Freeform 95"/>
              <p:cNvSpPr>
                <a:spLocks noEditPoints="1"/>
              </p:cNvSpPr>
              <p:nvPr/>
            </p:nvSpPr>
            <p:spPr bwMode="auto">
              <a:xfrm>
                <a:off x="1021" y="72"/>
                <a:ext cx="18" cy="15"/>
              </a:xfrm>
              <a:custGeom>
                <a:avLst/>
                <a:gdLst>
                  <a:gd name="T0" fmla="*/ 12 w 18"/>
                  <a:gd name="T1" fmla="*/ 0 h 15"/>
                  <a:gd name="T2" fmla="*/ 12 w 18"/>
                  <a:gd name="T3" fmla="*/ 0 h 15"/>
                  <a:gd name="T4" fmla="*/ 15 w 18"/>
                  <a:gd name="T5" fmla="*/ 0 h 15"/>
                  <a:gd name="T6" fmla="*/ 15 w 18"/>
                  <a:gd name="T7" fmla="*/ 0 h 15"/>
                  <a:gd name="T8" fmla="*/ 15 w 18"/>
                  <a:gd name="T9" fmla="*/ 0 h 15"/>
                  <a:gd name="T10" fmla="*/ 18 w 18"/>
                  <a:gd name="T11" fmla="*/ 0 h 15"/>
                  <a:gd name="T12" fmla="*/ 18 w 18"/>
                  <a:gd name="T13" fmla="*/ 0 h 15"/>
                  <a:gd name="T14" fmla="*/ 15 w 18"/>
                  <a:gd name="T15" fmla="*/ 0 h 15"/>
                  <a:gd name="T16" fmla="*/ 12 w 18"/>
                  <a:gd name="T17" fmla="*/ 0 h 15"/>
                  <a:gd name="T18" fmla="*/ 12 w 18"/>
                  <a:gd name="T19" fmla="*/ 0 h 15"/>
                  <a:gd name="T20" fmla="*/ 0 w 18"/>
                  <a:gd name="T21" fmla="*/ 9 h 15"/>
                  <a:gd name="T22" fmla="*/ 0 w 18"/>
                  <a:gd name="T23" fmla="*/ 9 h 15"/>
                  <a:gd name="T24" fmla="*/ 6 w 18"/>
                  <a:gd name="T25" fmla="*/ 12 h 15"/>
                  <a:gd name="T26" fmla="*/ 12 w 18"/>
                  <a:gd name="T27" fmla="*/ 12 h 15"/>
                  <a:gd name="T28" fmla="*/ 12 w 18"/>
                  <a:gd name="T29" fmla="*/ 12 h 15"/>
                  <a:gd name="T30" fmla="*/ 15 w 18"/>
                  <a:gd name="T31" fmla="*/ 9 h 15"/>
                  <a:gd name="T32" fmla="*/ 15 w 18"/>
                  <a:gd name="T33" fmla="*/ 9 h 15"/>
                  <a:gd name="T34" fmla="*/ 15 w 18"/>
                  <a:gd name="T35" fmla="*/ 9 h 15"/>
                  <a:gd name="T36" fmla="*/ 15 w 18"/>
                  <a:gd name="T37" fmla="*/ 9 h 15"/>
                  <a:gd name="T38" fmla="*/ 12 w 18"/>
                  <a:gd name="T39" fmla="*/ 12 h 15"/>
                  <a:gd name="T40" fmla="*/ 12 w 18"/>
                  <a:gd name="T41" fmla="*/ 12 h 15"/>
                  <a:gd name="T42" fmla="*/ 9 w 18"/>
                  <a:gd name="T43" fmla="*/ 15 h 15"/>
                  <a:gd name="T44" fmla="*/ 6 w 18"/>
                  <a:gd name="T45" fmla="*/ 15 h 15"/>
                  <a:gd name="T46" fmla="*/ 6 w 18"/>
                  <a:gd name="T47" fmla="*/ 15 h 15"/>
                  <a:gd name="T48" fmla="*/ 0 w 18"/>
                  <a:gd name="T49" fmla="*/ 9 h 15"/>
                  <a:gd name="T50" fmla="*/ 0 w 18"/>
                  <a:gd name="T51" fmla="*/ 9 h 15"/>
                  <a:gd name="T52" fmla="*/ 9 w 18"/>
                  <a:gd name="T53" fmla="*/ 0 h 15"/>
                  <a:gd name="T54" fmla="*/ 9 w 18"/>
                  <a:gd name="T55" fmla="*/ 0 h 15"/>
                  <a:gd name="T56" fmla="*/ 6 w 18"/>
                  <a:gd name="T57" fmla="*/ 6 h 15"/>
                  <a:gd name="T58" fmla="*/ 6 w 18"/>
                  <a:gd name="T59" fmla="*/ 6 h 15"/>
                  <a:gd name="T60" fmla="*/ 9 w 18"/>
                  <a:gd name="T61" fmla="*/ 9 h 15"/>
                  <a:gd name="T62" fmla="*/ 9 w 18"/>
                  <a:gd name="T63" fmla="*/ 9 h 15"/>
                  <a:gd name="T64" fmla="*/ 9 w 18"/>
                  <a:gd name="T65" fmla="*/ 0 h 15"/>
                  <a:gd name="T66" fmla="*/ 9 w 18"/>
                  <a:gd name="T67" fmla="*/ 0 h 15"/>
                  <a:gd name="T68" fmla="*/ 9 w 18"/>
                  <a:gd name="T69" fmla="*/ 9 h 15"/>
                  <a:gd name="T70" fmla="*/ 9 w 18"/>
                  <a:gd name="T71" fmla="*/ 9 h 15"/>
                  <a:gd name="T72" fmla="*/ 12 w 18"/>
                  <a:gd name="T73" fmla="*/ 9 h 15"/>
                  <a:gd name="T74" fmla="*/ 12 w 18"/>
                  <a:gd name="T75" fmla="*/ 9 h 15"/>
                  <a:gd name="T76" fmla="*/ 9 w 18"/>
                  <a:gd name="T77" fmla="*/ 9 h 15"/>
                  <a:gd name="T78" fmla="*/ 9 w 18"/>
                  <a:gd name="T79" fmla="*/ 9 h 15"/>
                  <a:gd name="T80" fmla="*/ 15 w 18"/>
                  <a:gd name="T81" fmla="*/ 0 h 15"/>
                  <a:gd name="T82" fmla="*/ 15 w 18"/>
                  <a:gd name="T83" fmla="*/ 0 h 15"/>
                  <a:gd name="T84" fmla="*/ 15 w 18"/>
                  <a:gd name="T85" fmla="*/ 0 h 15"/>
                  <a:gd name="T86" fmla="*/ 12 w 18"/>
                  <a:gd name="T87" fmla="*/ 0 h 15"/>
                  <a:gd name="T88" fmla="*/ 12 w 18"/>
                  <a:gd name="T89" fmla="*/ 0 h 15"/>
                  <a:gd name="T90" fmla="*/ 15 w 18"/>
                  <a:gd name="T91" fmla="*/ 3 h 15"/>
                  <a:gd name="T92" fmla="*/ 15 w 18"/>
                  <a:gd name="T93" fmla="*/ 3 h 15"/>
                  <a:gd name="T94" fmla="*/ 15 w 18"/>
                  <a:gd name="T95" fmla="*/ 0 h 15"/>
                  <a:gd name="T96" fmla="*/ 15 w 18"/>
                  <a:gd name="T97" fmla="*/ 0 h 15"/>
                  <a:gd name="T98" fmla="*/ 12 w 18"/>
                  <a:gd name="T99" fmla="*/ 3 h 15"/>
                  <a:gd name="T100" fmla="*/ 12 w 18"/>
                  <a:gd name="T101" fmla="*/ 3 h 15"/>
                  <a:gd name="T102" fmla="*/ 18 w 18"/>
                  <a:gd name="T103" fmla="*/ 3 h 15"/>
                  <a:gd name="T104" fmla="*/ 18 w 18"/>
                  <a:gd name="T105" fmla="*/ 3 h 15"/>
                  <a:gd name="T106" fmla="*/ 18 w 18"/>
                  <a:gd name="T107" fmla="*/ 0 h 15"/>
                  <a:gd name="T108" fmla="*/ 18 w 18"/>
                  <a:gd name="T109" fmla="*/ 0 h 15"/>
                  <a:gd name="T110" fmla="*/ 15 w 18"/>
                  <a:gd name="T111" fmla="*/ 3 h 15"/>
                  <a:gd name="T112" fmla="*/ 15 w 18"/>
                  <a:gd name="T113" fmla="*/ 3 h 15"/>
                  <a:gd name="T114" fmla="*/ 12 w 18"/>
                  <a:gd name="T115" fmla="*/ 3 h 15"/>
                  <a:gd name="T116" fmla="*/ 12 w 18"/>
                  <a:gd name="T11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 h="15">
                    <a:moveTo>
                      <a:pt x="12" y="0"/>
                    </a:moveTo>
                    <a:lnTo>
                      <a:pt x="12" y="0"/>
                    </a:lnTo>
                    <a:lnTo>
                      <a:pt x="15" y="0"/>
                    </a:lnTo>
                    <a:lnTo>
                      <a:pt x="15" y="0"/>
                    </a:lnTo>
                    <a:lnTo>
                      <a:pt x="15" y="0"/>
                    </a:lnTo>
                    <a:lnTo>
                      <a:pt x="18" y="0"/>
                    </a:lnTo>
                    <a:lnTo>
                      <a:pt x="18" y="0"/>
                    </a:lnTo>
                    <a:lnTo>
                      <a:pt x="15" y="0"/>
                    </a:lnTo>
                    <a:lnTo>
                      <a:pt x="12" y="0"/>
                    </a:lnTo>
                    <a:lnTo>
                      <a:pt x="12" y="0"/>
                    </a:lnTo>
                    <a:close/>
                    <a:moveTo>
                      <a:pt x="0" y="9"/>
                    </a:moveTo>
                    <a:lnTo>
                      <a:pt x="0" y="9"/>
                    </a:lnTo>
                    <a:lnTo>
                      <a:pt x="6" y="12"/>
                    </a:lnTo>
                    <a:lnTo>
                      <a:pt x="12" y="12"/>
                    </a:lnTo>
                    <a:lnTo>
                      <a:pt x="12" y="12"/>
                    </a:lnTo>
                    <a:lnTo>
                      <a:pt x="15" y="9"/>
                    </a:lnTo>
                    <a:lnTo>
                      <a:pt x="15" y="9"/>
                    </a:lnTo>
                    <a:lnTo>
                      <a:pt x="15" y="9"/>
                    </a:lnTo>
                    <a:lnTo>
                      <a:pt x="15" y="9"/>
                    </a:lnTo>
                    <a:lnTo>
                      <a:pt x="12" y="12"/>
                    </a:lnTo>
                    <a:lnTo>
                      <a:pt x="12" y="12"/>
                    </a:lnTo>
                    <a:lnTo>
                      <a:pt x="9" y="15"/>
                    </a:lnTo>
                    <a:lnTo>
                      <a:pt x="6" y="15"/>
                    </a:lnTo>
                    <a:lnTo>
                      <a:pt x="6" y="15"/>
                    </a:lnTo>
                    <a:lnTo>
                      <a:pt x="0" y="9"/>
                    </a:lnTo>
                    <a:lnTo>
                      <a:pt x="0" y="9"/>
                    </a:lnTo>
                    <a:close/>
                    <a:moveTo>
                      <a:pt x="9" y="0"/>
                    </a:moveTo>
                    <a:lnTo>
                      <a:pt x="9" y="0"/>
                    </a:lnTo>
                    <a:lnTo>
                      <a:pt x="6" y="6"/>
                    </a:lnTo>
                    <a:lnTo>
                      <a:pt x="6" y="6"/>
                    </a:lnTo>
                    <a:lnTo>
                      <a:pt x="9" y="9"/>
                    </a:lnTo>
                    <a:lnTo>
                      <a:pt x="9" y="9"/>
                    </a:lnTo>
                    <a:lnTo>
                      <a:pt x="9" y="0"/>
                    </a:lnTo>
                    <a:lnTo>
                      <a:pt x="9" y="0"/>
                    </a:lnTo>
                    <a:close/>
                    <a:moveTo>
                      <a:pt x="9" y="9"/>
                    </a:moveTo>
                    <a:lnTo>
                      <a:pt x="9" y="9"/>
                    </a:lnTo>
                    <a:lnTo>
                      <a:pt x="12" y="9"/>
                    </a:lnTo>
                    <a:lnTo>
                      <a:pt x="12" y="9"/>
                    </a:lnTo>
                    <a:lnTo>
                      <a:pt x="9" y="9"/>
                    </a:lnTo>
                    <a:lnTo>
                      <a:pt x="9" y="9"/>
                    </a:lnTo>
                    <a:close/>
                    <a:moveTo>
                      <a:pt x="15" y="0"/>
                    </a:moveTo>
                    <a:lnTo>
                      <a:pt x="15" y="0"/>
                    </a:lnTo>
                    <a:lnTo>
                      <a:pt x="15" y="0"/>
                    </a:lnTo>
                    <a:lnTo>
                      <a:pt x="12" y="0"/>
                    </a:lnTo>
                    <a:lnTo>
                      <a:pt x="12" y="0"/>
                    </a:lnTo>
                    <a:lnTo>
                      <a:pt x="15" y="3"/>
                    </a:lnTo>
                    <a:lnTo>
                      <a:pt x="15" y="3"/>
                    </a:lnTo>
                    <a:lnTo>
                      <a:pt x="15" y="0"/>
                    </a:lnTo>
                    <a:lnTo>
                      <a:pt x="15" y="0"/>
                    </a:lnTo>
                    <a:close/>
                    <a:moveTo>
                      <a:pt x="12" y="3"/>
                    </a:moveTo>
                    <a:lnTo>
                      <a:pt x="12" y="3"/>
                    </a:lnTo>
                    <a:lnTo>
                      <a:pt x="18" y="3"/>
                    </a:lnTo>
                    <a:lnTo>
                      <a:pt x="18" y="3"/>
                    </a:lnTo>
                    <a:lnTo>
                      <a:pt x="18" y="0"/>
                    </a:lnTo>
                    <a:lnTo>
                      <a:pt x="18" y="0"/>
                    </a:lnTo>
                    <a:lnTo>
                      <a:pt x="15" y="3"/>
                    </a:lnTo>
                    <a:lnTo>
                      <a:pt x="15" y="3"/>
                    </a:lnTo>
                    <a:lnTo>
                      <a:pt x="12" y="3"/>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2" name="Freeform 96"/>
              <p:cNvSpPr>
                <a:spLocks noEditPoints="1"/>
              </p:cNvSpPr>
              <p:nvPr/>
            </p:nvSpPr>
            <p:spPr bwMode="auto">
              <a:xfrm>
                <a:off x="1018" y="75"/>
                <a:ext cx="25" cy="12"/>
              </a:xfrm>
              <a:custGeom>
                <a:avLst/>
                <a:gdLst>
                  <a:gd name="T0" fmla="*/ 0 w 25"/>
                  <a:gd name="T1" fmla="*/ 6 h 12"/>
                  <a:gd name="T2" fmla="*/ 0 w 25"/>
                  <a:gd name="T3" fmla="*/ 6 h 12"/>
                  <a:gd name="T4" fmla="*/ 3 w 25"/>
                  <a:gd name="T5" fmla="*/ 12 h 12"/>
                  <a:gd name="T6" fmla="*/ 3 w 25"/>
                  <a:gd name="T7" fmla="*/ 12 h 12"/>
                  <a:gd name="T8" fmla="*/ 6 w 25"/>
                  <a:gd name="T9" fmla="*/ 9 h 12"/>
                  <a:gd name="T10" fmla="*/ 6 w 25"/>
                  <a:gd name="T11" fmla="*/ 9 h 12"/>
                  <a:gd name="T12" fmla="*/ 3 w 25"/>
                  <a:gd name="T13" fmla="*/ 6 h 12"/>
                  <a:gd name="T14" fmla="*/ 3 w 25"/>
                  <a:gd name="T15" fmla="*/ 6 h 12"/>
                  <a:gd name="T16" fmla="*/ 3 w 25"/>
                  <a:gd name="T17" fmla="*/ 6 h 12"/>
                  <a:gd name="T18" fmla="*/ 0 w 25"/>
                  <a:gd name="T19" fmla="*/ 6 h 12"/>
                  <a:gd name="T20" fmla="*/ 0 w 25"/>
                  <a:gd name="T21" fmla="*/ 6 h 12"/>
                  <a:gd name="T22" fmla="*/ 21 w 25"/>
                  <a:gd name="T23" fmla="*/ 9 h 12"/>
                  <a:gd name="T24" fmla="*/ 21 w 25"/>
                  <a:gd name="T25" fmla="*/ 9 h 12"/>
                  <a:gd name="T26" fmla="*/ 25 w 25"/>
                  <a:gd name="T27" fmla="*/ 3 h 12"/>
                  <a:gd name="T28" fmla="*/ 25 w 25"/>
                  <a:gd name="T29" fmla="*/ 3 h 12"/>
                  <a:gd name="T30" fmla="*/ 21 w 25"/>
                  <a:gd name="T31" fmla="*/ 0 h 12"/>
                  <a:gd name="T32" fmla="*/ 21 w 25"/>
                  <a:gd name="T33" fmla="*/ 0 h 12"/>
                  <a:gd name="T34" fmla="*/ 18 w 25"/>
                  <a:gd name="T35" fmla="*/ 3 h 12"/>
                  <a:gd name="T36" fmla="*/ 18 w 25"/>
                  <a:gd name="T37" fmla="*/ 6 h 12"/>
                  <a:gd name="T38" fmla="*/ 18 w 25"/>
                  <a:gd name="T39" fmla="*/ 6 h 12"/>
                  <a:gd name="T40" fmla="*/ 21 w 25"/>
                  <a:gd name="T41" fmla="*/ 9 h 12"/>
                  <a:gd name="T42" fmla="*/ 21 w 25"/>
                  <a:gd name="T4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2">
                    <a:moveTo>
                      <a:pt x="0" y="6"/>
                    </a:moveTo>
                    <a:lnTo>
                      <a:pt x="0" y="6"/>
                    </a:lnTo>
                    <a:lnTo>
                      <a:pt x="3" y="12"/>
                    </a:lnTo>
                    <a:lnTo>
                      <a:pt x="3" y="12"/>
                    </a:lnTo>
                    <a:lnTo>
                      <a:pt x="6" y="9"/>
                    </a:lnTo>
                    <a:lnTo>
                      <a:pt x="6" y="9"/>
                    </a:lnTo>
                    <a:lnTo>
                      <a:pt x="3" y="6"/>
                    </a:lnTo>
                    <a:lnTo>
                      <a:pt x="3" y="6"/>
                    </a:lnTo>
                    <a:lnTo>
                      <a:pt x="3" y="6"/>
                    </a:lnTo>
                    <a:lnTo>
                      <a:pt x="0" y="6"/>
                    </a:lnTo>
                    <a:lnTo>
                      <a:pt x="0" y="6"/>
                    </a:lnTo>
                    <a:close/>
                    <a:moveTo>
                      <a:pt x="21" y="9"/>
                    </a:moveTo>
                    <a:lnTo>
                      <a:pt x="21" y="9"/>
                    </a:lnTo>
                    <a:lnTo>
                      <a:pt x="25" y="3"/>
                    </a:lnTo>
                    <a:lnTo>
                      <a:pt x="25" y="3"/>
                    </a:lnTo>
                    <a:lnTo>
                      <a:pt x="21" y="0"/>
                    </a:lnTo>
                    <a:lnTo>
                      <a:pt x="21" y="0"/>
                    </a:lnTo>
                    <a:lnTo>
                      <a:pt x="18" y="3"/>
                    </a:lnTo>
                    <a:lnTo>
                      <a:pt x="18" y="6"/>
                    </a:lnTo>
                    <a:lnTo>
                      <a:pt x="18" y="6"/>
                    </a:lnTo>
                    <a:lnTo>
                      <a:pt x="21" y="9"/>
                    </a:lnTo>
                    <a:lnTo>
                      <a:pt x="21" y="9"/>
                    </a:lnTo>
                    <a:close/>
                  </a:path>
                </a:pathLst>
              </a:custGeom>
              <a:solidFill>
                <a:srgbClr val="F97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3" name="Freeform 97"/>
              <p:cNvSpPr>
                <a:spLocks/>
              </p:cNvSpPr>
              <p:nvPr/>
            </p:nvSpPr>
            <p:spPr bwMode="auto">
              <a:xfrm>
                <a:off x="987" y="100"/>
                <a:ext cx="21" cy="15"/>
              </a:xfrm>
              <a:custGeom>
                <a:avLst/>
                <a:gdLst>
                  <a:gd name="T0" fmla="*/ 0 w 21"/>
                  <a:gd name="T1" fmla="*/ 6 h 15"/>
                  <a:gd name="T2" fmla="*/ 3 w 21"/>
                  <a:gd name="T3" fmla="*/ 6 h 15"/>
                  <a:gd name="T4" fmla="*/ 3 w 21"/>
                  <a:gd name="T5" fmla="*/ 6 h 15"/>
                  <a:gd name="T6" fmla="*/ 6 w 21"/>
                  <a:gd name="T7" fmla="*/ 6 h 15"/>
                  <a:gd name="T8" fmla="*/ 6 w 21"/>
                  <a:gd name="T9" fmla="*/ 6 h 15"/>
                  <a:gd name="T10" fmla="*/ 9 w 21"/>
                  <a:gd name="T11" fmla="*/ 6 h 15"/>
                  <a:gd name="T12" fmla="*/ 3 w 21"/>
                  <a:gd name="T13" fmla="*/ 9 h 15"/>
                  <a:gd name="T14" fmla="*/ 3 w 21"/>
                  <a:gd name="T15" fmla="*/ 9 h 15"/>
                  <a:gd name="T16" fmla="*/ 3 w 21"/>
                  <a:gd name="T17" fmla="*/ 9 h 15"/>
                  <a:gd name="T18" fmla="*/ 3 w 21"/>
                  <a:gd name="T19" fmla="*/ 9 h 15"/>
                  <a:gd name="T20" fmla="*/ 3 w 21"/>
                  <a:gd name="T21" fmla="*/ 9 h 15"/>
                  <a:gd name="T22" fmla="*/ 3 w 21"/>
                  <a:gd name="T23" fmla="*/ 9 h 15"/>
                  <a:gd name="T24" fmla="*/ 9 w 21"/>
                  <a:gd name="T25" fmla="*/ 9 h 15"/>
                  <a:gd name="T26" fmla="*/ 9 w 21"/>
                  <a:gd name="T27" fmla="*/ 9 h 15"/>
                  <a:gd name="T28" fmla="*/ 3 w 21"/>
                  <a:gd name="T29" fmla="*/ 12 h 15"/>
                  <a:gd name="T30" fmla="*/ 3 w 21"/>
                  <a:gd name="T31" fmla="*/ 12 h 15"/>
                  <a:gd name="T32" fmla="*/ 3 w 21"/>
                  <a:gd name="T33" fmla="*/ 12 h 15"/>
                  <a:gd name="T34" fmla="*/ 3 w 21"/>
                  <a:gd name="T35" fmla="*/ 12 h 15"/>
                  <a:gd name="T36" fmla="*/ 9 w 21"/>
                  <a:gd name="T37" fmla="*/ 9 h 15"/>
                  <a:gd name="T38" fmla="*/ 9 w 21"/>
                  <a:gd name="T39" fmla="*/ 9 h 15"/>
                  <a:gd name="T40" fmla="*/ 12 w 21"/>
                  <a:gd name="T41" fmla="*/ 9 h 15"/>
                  <a:gd name="T42" fmla="*/ 12 w 21"/>
                  <a:gd name="T43" fmla="*/ 9 h 15"/>
                  <a:gd name="T44" fmla="*/ 12 w 21"/>
                  <a:gd name="T45" fmla="*/ 12 h 15"/>
                  <a:gd name="T46" fmla="*/ 12 w 21"/>
                  <a:gd name="T47" fmla="*/ 12 h 15"/>
                  <a:gd name="T48" fmla="*/ 12 w 21"/>
                  <a:gd name="T49" fmla="*/ 12 h 15"/>
                  <a:gd name="T50" fmla="*/ 12 w 21"/>
                  <a:gd name="T51" fmla="*/ 12 h 15"/>
                  <a:gd name="T52" fmla="*/ 12 w 21"/>
                  <a:gd name="T53" fmla="*/ 15 h 15"/>
                  <a:gd name="T54" fmla="*/ 12 w 21"/>
                  <a:gd name="T55" fmla="*/ 12 h 15"/>
                  <a:gd name="T56" fmla="*/ 15 w 21"/>
                  <a:gd name="T57" fmla="*/ 9 h 15"/>
                  <a:gd name="T58" fmla="*/ 21 w 21"/>
                  <a:gd name="T59" fmla="*/ 6 h 15"/>
                  <a:gd name="T60" fmla="*/ 21 w 21"/>
                  <a:gd name="T61" fmla="*/ 0 h 15"/>
                  <a:gd name="T62" fmla="*/ 15 w 21"/>
                  <a:gd name="T63" fmla="*/ 3 h 15"/>
                  <a:gd name="T64" fmla="*/ 15 w 21"/>
                  <a:gd name="T65" fmla="*/ 3 h 15"/>
                  <a:gd name="T66" fmla="*/ 3 w 21"/>
                  <a:gd name="T67" fmla="*/ 3 h 15"/>
                  <a:gd name="T68" fmla="*/ 3 w 21"/>
                  <a:gd name="T69" fmla="*/ 3 h 15"/>
                  <a:gd name="T70" fmla="*/ 3 w 21"/>
                  <a:gd name="T71" fmla="*/ 3 h 15"/>
                  <a:gd name="T72" fmla="*/ 6 w 21"/>
                  <a:gd name="T73" fmla="*/ 3 h 15"/>
                  <a:gd name="T74" fmla="*/ 6 w 21"/>
                  <a:gd name="T75" fmla="*/ 3 h 15"/>
                  <a:gd name="T76" fmla="*/ 9 w 21"/>
                  <a:gd name="T77" fmla="*/ 3 h 15"/>
                  <a:gd name="T78" fmla="*/ 9 w 21"/>
                  <a:gd name="T79" fmla="*/ 3 h 15"/>
                  <a:gd name="T80" fmla="*/ 3 w 21"/>
                  <a:gd name="T81" fmla="*/ 6 h 15"/>
                  <a:gd name="T82" fmla="*/ 3 w 21"/>
                  <a:gd name="T83" fmla="*/ 6 h 15"/>
                  <a:gd name="T84" fmla="*/ 0 w 21"/>
                  <a:gd name="T85" fmla="*/ 6 h 15"/>
                  <a:gd name="T86" fmla="*/ 0 w 21"/>
                  <a:gd name="T8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 h="15">
                    <a:moveTo>
                      <a:pt x="0" y="6"/>
                    </a:moveTo>
                    <a:lnTo>
                      <a:pt x="3" y="6"/>
                    </a:lnTo>
                    <a:lnTo>
                      <a:pt x="3" y="6"/>
                    </a:lnTo>
                    <a:lnTo>
                      <a:pt x="6" y="6"/>
                    </a:lnTo>
                    <a:lnTo>
                      <a:pt x="6" y="6"/>
                    </a:lnTo>
                    <a:lnTo>
                      <a:pt x="9" y="6"/>
                    </a:lnTo>
                    <a:lnTo>
                      <a:pt x="3" y="9"/>
                    </a:lnTo>
                    <a:lnTo>
                      <a:pt x="3" y="9"/>
                    </a:lnTo>
                    <a:lnTo>
                      <a:pt x="3" y="9"/>
                    </a:lnTo>
                    <a:lnTo>
                      <a:pt x="3" y="9"/>
                    </a:lnTo>
                    <a:lnTo>
                      <a:pt x="3" y="9"/>
                    </a:lnTo>
                    <a:lnTo>
                      <a:pt x="3" y="9"/>
                    </a:lnTo>
                    <a:lnTo>
                      <a:pt x="9" y="9"/>
                    </a:lnTo>
                    <a:lnTo>
                      <a:pt x="9" y="9"/>
                    </a:lnTo>
                    <a:lnTo>
                      <a:pt x="3" y="12"/>
                    </a:lnTo>
                    <a:lnTo>
                      <a:pt x="3" y="12"/>
                    </a:lnTo>
                    <a:lnTo>
                      <a:pt x="3" y="12"/>
                    </a:lnTo>
                    <a:lnTo>
                      <a:pt x="3" y="12"/>
                    </a:lnTo>
                    <a:lnTo>
                      <a:pt x="9" y="9"/>
                    </a:lnTo>
                    <a:lnTo>
                      <a:pt x="9" y="9"/>
                    </a:lnTo>
                    <a:lnTo>
                      <a:pt x="12" y="9"/>
                    </a:lnTo>
                    <a:lnTo>
                      <a:pt x="12" y="9"/>
                    </a:lnTo>
                    <a:lnTo>
                      <a:pt x="12" y="12"/>
                    </a:lnTo>
                    <a:lnTo>
                      <a:pt x="12" y="12"/>
                    </a:lnTo>
                    <a:lnTo>
                      <a:pt x="12" y="12"/>
                    </a:lnTo>
                    <a:lnTo>
                      <a:pt x="12" y="12"/>
                    </a:lnTo>
                    <a:lnTo>
                      <a:pt x="12" y="15"/>
                    </a:lnTo>
                    <a:lnTo>
                      <a:pt x="12" y="12"/>
                    </a:lnTo>
                    <a:lnTo>
                      <a:pt x="15" y="9"/>
                    </a:lnTo>
                    <a:lnTo>
                      <a:pt x="21" y="6"/>
                    </a:lnTo>
                    <a:lnTo>
                      <a:pt x="21" y="0"/>
                    </a:lnTo>
                    <a:lnTo>
                      <a:pt x="15" y="3"/>
                    </a:lnTo>
                    <a:lnTo>
                      <a:pt x="15" y="3"/>
                    </a:lnTo>
                    <a:lnTo>
                      <a:pt x="3" y="3"/>
                    </a:lnTo>
                    <a:lnTo>
                      <a:pt x="3" y="3"/>
                    </a:lnTo>
                    <a:lnTo>
                      <a:pt x="3" y="3"/>
                    </a:lnTo>
                    <a:lnTo>
                      <a:pt x="6" y="3"/>
                    </a:lnTo>
                    <a:lnTo>
                      <a:pt x="6" y="3"/>
                    </a:lnTo>
                    <a:lnTo>
                      <a:pt x="9" y="3"/>
                    </a:lnTo>
                    <a:lnTo>
                      <a:pt x="9" y="3"/>
                    </a:lnTo>
                    <a:lnTo>
                      <a:pt x="3" y="6"/>
                    </a:lnTo>
                    <a:lnTo>
                      <a:pt x="3" y="6"/>
                    </a:lnTo>
                    <a:lnTo>
                      <a:pt x="0" y="6"/>
                    </a:lnTo>
                    <a:lnTo>
                      <a:pt x="0" y="6"/>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4" name="Freeform 98"/>
              <p:cNvSpPr>
                <a:spLocks/>
              </p:cNvSpPr>
              <p:nvPr/>
            </p:nvSpPr>
            <p:spPr bwMode="auto">
              <a:xfrm>
                <a:off x="1002" y="78"/>
                <a:ext cx="62" cy="56"/>
              </a:xfrm>
              <a:custGeom>
                <a:avLst/>
                <a:gdLst>
                  <a:gd name="T0" fmla="*/ 59 w 62"/>
                  <a:gd name="T1" fmla="*/ 0 h 56"/>
                  <a:gd name="T2" fmla="*/ 59 w 62"/>
                  <a:gd name="T3" fmla="*/ 9 h 56"/>
                  <a:gd name="T4" fmla="*/ 47 w 62"/>
                  <a:gd name="T5" fmla="*/ 18 h 56"/>
                  <a:gd name="T6" fmla="*/ 62 w 62"/>
                  <a:gd name="T7" fmla="*/ 56 h 56"/>
                  <a:gd name="T8" fmla="*/ 13 w 62"/>
                  <a:gd name="T9" fmla="*/ 56 h 56"/>
                  <a:gd name="T10" fmla="*/ 22 w 62"/>
                  <a:gd name="T11" fmla="*/ 22 h 56"/>
                  <a:gd name="T12" fmla="*/ 9 w 62"/>
                  <a:gd name="T13" fmla="*/ 31 h 56"/>
                  <a:gd name="T14" fmla="*/ 0 w 62"/>
                  <a:gd name="T15" fmla="*/ 22 h 56"/>
                  <a:gd name="T16" fmla="*/ 19 w 62"/>
                  <a:gd name="T17" fmla="*/ 9 h 56"/>
                  <a:gd name="T18" fmla="*/ 19 w 62"/>
                  <a:gd name="T19" fmla="*/ 9 h 56"/>
                  <a:gd name="T20" fmla="*/ 25 w 62"/>
                  <a:gd name="T21" fmla="*/ 12 h 56"/>
                  <a:gd name="T22" fmla="*/ 31 w 62"/>
                  <a:gd name="T23" fmla="*/ 12 h 56"/>
                  <a:gd name="T24" fmla="*/ 31 w 62"/>
                  <a:gd name="T25" fmla="*/ 12 h 56"/>
                  <a:gd name="T26" fmla="*/ 34 w 62"/>
                  <a:gd name="T27" fmla="*/ 9 h 56"/>
                  <a:gd name="T28" fmla="*/ 37 w 62"/>
                  <a:gd name="T29" fmla="*/ 3 h 56"/>
                  <a:gd name="T30" fmla="*/ 59 w 62"/>
                  <a:gd name="T31" fmla="*/ 0 h 56"/>
                  <a:gd name="T32" fmla="*/ 59 w 62"/>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6">
                    <a:moveTo>
                      <a:pt x="59" y="0"/>
                    </a:moveTo>
                    <a:lnTo>
                      <a:pt x="59" y="9"/>
                    </a:lnTo>
                    <a:lnTo>
                      <a:pt x="47" y="18"/>
                    </a:lnTo>
                    <a:lnTo>
                      <a:pt x="62" y="56"/>
                    </a:lnTo>
                    <a:lnTo>
                      <a:pt x="13" y="56"/>
                    </a:lnTo>
                    <a:lnTo>
                      <a:pt x="22" y="22"/>
                    </a:lnTo>
                    <a:lnTo>
                      <a:pt x="9" y="31"/>
                    </a:lnTo>
                    <a:lnTo>
                      <a:pt x="0" y="22"/>
                    </a:lnTo>
                    <a:lnTo>
                      <a:pt x="19" y="9"/>
                    </a:lnTo>
                    <a:lnTo>
                      <a:pt x="19" y="9"/>
                    </a:lnTo>
                    <a:lnTo>
                      <a:pt x="25" y="12"/>
                    </a:lnTo>
                    <a:lnTo>
                      <a:pt x="31" y="12"/>
                    </a:lnTo>
                    <a:lnTo>
                      <a:pt x="31" y="12"/>
                    </a:lnTo>
                    <a:lnTo>
                      <a:pt x="34" y="9"/>
                    </a:lnTo>
                    <a:lnTo>
                      <a:pt x="37" y="3"/>
                    </a:lnTo>
                    <a:lnTo>
                      <a:pt x="59" y="0"/>
                    </a:lnTo>
                    <a:lnTo>
                      <a:pt x="59" y="0"/>
                    </a:lnTo>
                    <a:close/>
                  </a:path>
                </a:pathLst>
              </a:custGeom>
              <a:solidFill>
                <a:srgbClr val="C2AE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5" name="Freeform 99"/>
              <p:cNvSpPr>
                <a:spLocks/>
              </p:cNvSpPr>
              <p:nvPr/>
            </p:nvSpPr>
            <p:spPr bwMode="auto">
              <a:xfrm>
                <a:off x="921" y="78"/>
                <a:ext cx="22" cy="12"/>
              </a:xfrm>
              <a:custGeom>
                <a:avLst/>
                <a:gdLst>
                  <a:gd name="T0" fmla="*/ 0 w 22"/>
                  <a:gd name="T1" fmla="*/ 9 h 12"/>
                  <a:gd name="T2" fmla="*/ 3 w 22"/>
                  <a:gd name="T3" fmla="*/ 6 h 12"/>
                  <a:gd name="T4" fmla="*/ 3 w 22"/>
                  <a:gd name="T5" fmla="*/ 6 h 12"/>
                  <a:gd name="T6" fmla="*/ 6 w 22"/>
                  <a:gd name="T7" fmla="*/ 6 h 12"/>
                  <a:gd name="T8" fmla="*/ 6 w 22"/>
                  <a:gd name="T9" fmla="*/ 6 h 12"/>
                  <a:gd name="T10" fmla="*/ 10 w 22"/>
                  <a:gd name="T11" fmla="*/ 6 h 12"/>
                  <a:gd name="T12" fmla="*/ 3 w 22"/>
                  <a:gd name="T13" fmla="*/ 6 h 12"/>
                  <a:gd name="T14" fmla="*/ 3 w 22"/>
                  <a:gd name="T15" fmla="*/ 6 h 12"/>
                  <a:gd name="T16" fmla="*/ 3 w 22"/>
                  <a:gd name="T17" fmla="*/ 6 h 12"/>
                  <a:gd name="T18" fmla="*/ 3 w 22"/>
                  <a:gd name="T19" fmla="*/ 6 h 12"/>
                  <a:gd name="T20" fmla="*/ 3 w 22"/>
                  <a:gd name="T21" fmla="*/ 6 h 12"/>
                  <a:gd name="T22" fmla="*/ 3 w 22"/>
                  <a:gd name="T23" fmla="*/ 6 h 12"/>
                  <a:gd name="T24" fmla="*/ 10 w 22"/>
                  <a:gd name="T25" fmla="*/ 6 h 12"/>
                  <a:gd name="T26" fmla="*/ 10 w 22"/>
                  <a:gd name="T27" fmla="*/ 6 h 12"/>
                  <a:gd name="T28" fmla="*/ 3 w 22"/>
                  <a:gd name="T29" fmla="*/ 3 h 12"/>
                  <a:gd name="T30" fmla="*/ 3 w 22"/>
                  <a:gd name="T31" fmla="*/ 3 h 12"/>
                  <a:gd name="T32" fmla="*/ 3 w 22"/>
                  <a:gd name="T33" fmla="*/ 3 h 12"/>
                  <a:gd name="T34" fmla="*/ 3 w 22"/>
                  <a:gd name="T35" fmla="*/ 3 h 12"/>
                  <a:gd name="T36" fmla="*/ 10 w 22"/>
                  <a:gd name="T37" fmla="*/ 3 h 12"/>
                  <a:gd name="T38" fmla="*/ 10 w 22"/>
                  <a:gd name="T39" fmla="*/ 3 h 12"/>
                  <a:gd name="T40" fmla="*/ 13 w 22"/>
                  <a:gd name="T41" fmla="*/ 3 h 12"/>
                  <a:gd name="T42" fmla="*/ 13 w 22"/>
                  <a:gd name="T43" fmla="*/ 3 h 12"/>
                  <a:gd name="T44" fmla="*/ 10 w 22"/>
                  <a:gd name="T45" fmla="*/ 0 h 12"/>
                  <a:gd name="T46" fmla="*/ 10 w 22"/>
                  <a:gd name="T47" fmla="*/ 0 h 12"/>
                  <a:gd name="T48" fmla="*/ 10 w 22"/>
                  <a:gd name="T49" fmla="*/ 0 h 12"/>
                  <a:gd name="T50" fmla="*/ 10 w 22"/>
                  <a:gd name="T51" fmla="*/ 0 h 12"/>
                  <a:gd name="T52" fmla="*/ 13 w 22"/>
                  <a:gd name="T53" fmla="*/ 0 h 12"/>
                  <a:gd name="T54" fmla="*/ 13 w 22"/>
                  <a:gd name="T55" fmla="*/ 0 h 12"/>
                  <a:gd name="T56" fmla="*/ 16 w 22"/>
                  <a:gd name="T57" fmla="*/ 3 h 12"/>
                  <a:gd name="T58" fmla="*/ 22 w 22"/>
                  <a:gd name="T59" fmla="*/ 6 h 12"/>
                  <a:gd name="T60" fmla="*/ 22 w 22"/>
                  <a:gd name="T61" fmla="*/ 12 h 12"/>
                  <a:gd name="T62" fmla="*/ 16 w 22"/>
                  <a:gd name="T63" fmla="*/ 9 h 12"/>
                  <a:gd name="T64" fmla="*/ 16 w 22"/>
                  <a:gd name="T65" fmla="*/ 9 h 12"/>
                  <a:gd name="T66" fmla="*/ 6 w 22"/>
                  <a:gd name="T67" fmla="*/ 12 h 12"/>
                  <a:gd name="T68" fmla="*/ 6 w 22"/>
                  <a:gd name="T69" fmla="*/ 12 h 12"/>
                  <a:gd name="T70" fmla="*/ 3 w 22"/>
                  <a:gd name="T71" fmla="*/ 9 h 12"/>
                  <a:gd name="T72" fmla="*/ 10 w 22"/>
                  <a:gd name="T73" fmla="*/ 9 h 12"/>
                  <a:gd name="T74" fmla="*/ 10 w 22"/>
                  <a:gd name="T75" fmla="*/ 9 h 12"/>
                  <a:gd name="T76" fmla="*/ 10 w 22"/>
                  <a:gd name="T77" fmla="*/ 9 h 12"/>
                  <a:gd name="T78" fmla="*/ 10 w 22"/>
                  <a:gd name="T79" fmla="*/ 9 h 12"/>
                  <a:gd name="T80" fmla="*/ 3 w 22"/>
                  <a:gd name="T81" fmla="*/ 9 h 12"/>
                  <a:gd name="T82" fmla="*/ 3 w 22"/>
                  <a:gd name="T83" fmla="*/ 9 h 12"/>
                  <a:gd name="T84" fmla="*/ 0 w 22"/>
                  <a:gd name="T85" fmla="*/ 9 h 12"/>
                  <a:gd name="T86" fmla="*/ 0 w 22"/>
                  <a:gd name="T8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12">
                    <a:moveTo>
                      <a:pt x="0" y="9"/>
                    </a:moveTo>
                    <a:lnTo>
                      <a:pt x="3" y="6"/>
                    </a:lnTo>
                    <a:lnTo>
                      <a:pt x="3" y="6"/>
                    </a:lnTo>
                    <a:lnTo>
                      <a:pt x="6" y="6"/>
                    </a:lnTo>
                    <a:lnTo>
                      <a:pt x="6" y="6"/>
                    </a:lnTo>
                    <a:lnTo>
                      <a:pt x="10" y="6"/>
                    </a:lnTo>
                    <a:lnTo>
                      <a:pt x="3" y="6"/>
                    </a:lnTo>
                    <a:lnTo>
                      <a:pt x="3" y="6"/>
                    </a:lnTo>
                    <a:lnTo>
                      <a:pt x="3" y="6"/>
                    </a:lnTo>
                    <a:lnTo>
                      <a:pt x="3" y="6"/>
                    </a:lnTo>
                    <a:lnTo>
                      <a:pt x="3" y="6"/>
                    </a:lnTo>
                    <a:lnTo>
                      <a:pt x="3" y="6"/>
                    </a:lnTo>
                    <a:lnTo>
                      <a:pt x="10" y="6"/>
                    </a:lnTo>
                    <a:lnTo>
                      <a:pt x="10" y="6"/>
                    </a:lnTo>
                    <a:lnTo>
                      <a:pt x="3" y="3"/>
                    </a:lnTo>
                    <a:lnTo>
                      <a:pt x="3" y="3"/>
                    </a:lnTo>
                    <a:lnTo>
                      <a:pt x="3" y="3"/>
                    </a:lnTo>
                    <a:lnTo>
                      <a:pt x="3" y="3"/>
                    </a:lnTo>
                    <a:lnTo>
                      <a:pt x="10" y="3"/>
                    </a:lnTo>
                    <a:lnTo>
                      <a:pt x="10" y="3"/>
                    </a:lnTo>
                    <a:lnTo>
                      <a:pt x="13" y="3"/>
                    </a:lnTo>
                    <a:lnTo>
                      <a:pt x="13" y="3"/>
                    </a:lnTo>
                    <a:lnTo>
                      <a:pt x="10" y="0"/>
                    </a:lnTo>
                    <a:lnTo>
                      <a:pt x="10" y="0"/>
                    </a:lnTo>
                    <a:lnTo>
                      <a:pt x="10" y="0"/>
                    </a:lnTo>
                    <a:lnTo>
                      <a:pt x="10" y="0"/>
                    </a:lnTo>
                    <a:lnTo>
                      <a:pt x="13" y="0"/>
                    </a:lnTo>
                    <a:lnTo>
                      <a:pt x="13" y="0"/>
                    </a:lnTo>
                    <a:lnTo>
                      <a:pt x="16" y="3"/>
                    </a:lnTo>
                    <a:lnTo>
                      <a:pt x="22" y="6"/>
                    </a:lnTo>
                    <a:lnTo>
                      <a:pt x="22" y="12"/>
                    </a:lnTo>
                    <a:lnTo>
                      <a:pt x="16" y="9"/>
                    </a:lnTo>
                    <a:lnTo>
                      <a:pt x="16" y="9"/>
                    </a:lnTo>
                    <a:lnTo>
                      <a:pt x="6" y="12"/>
                    </a:lnTo>
                    <a:lnTo>
                      <a:pt x="6" y="12"/>
                    </a:lnTo>
                    <a:lnTo>
                      <a:pt x="3" y="9"/>
                    </a:lnTo>
                    <a:lnTo>
                      <a:pt x="10" y="9"/>
                    </a:lnTo>
                    <a:lnTo>
                      <a:pt x="10" y="9"/>
                    </a:lnTo>
                    <a:lnTo>
                      <a:pt x="10" y="9"/>
                    </a:lnTo>
                    <a:lnTo>
                      <a:pt x="10" y="9"/>
                    </a:lnTo>
                    <a:lnTo>
                      <a:pt x="3" y="9"/>
                    </a:lnTo>
                    <a:lnTo>
                      <a:pt x="3" y="9"/>
                    </a:lnTo>
                    <a:lnTo>
                      <a:pt x="0" y="9"/>
                    </a:lnTo>
                    <a:lnTo>
                      <a:pt x="0" y="9"/>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6" name="Freeform 100"/>
              <p:cNvSpPr>
                <a:spLocks/>
              </p:cNvSpPr>
              <p:nvPr/>
            </p:nvSpPr>
            <p:spPr bwMode="auto">
              <a:xfrm>
                <a:off x="952" y="50"/>
                <a:ext cx="35" cy="40"/>
              </a:xfrm>
              <a:custGeom>
                <a:avLst/>
                <a:gdLst>
                  <a:gd name="T0" fmla="*/ 35 w 35"/>
                  <a:gd name="T1" fmla="*/ 12 h 40"/>
                  <a:gd name="T2" fmla="*/ 35 w 35"/>
                  <a:gd name="T3" fmla="*/ 12 h 40"/>
                  <a:gd name="T4" fmla="*/ 35 w 35"/>
                  <a:gd name="T5" fmla="*/ 25 h 40"/>
                  <a:gd name="T6" fmla="*/ 28 w 35"/>
                  <a:gd name="T7" fmla="*/ 34 h 40"/>
                  <a:gd name="T8" fmla="*/ 25 w 35"/>
                  <a:gd name="T9" fmla="*/ 37 h 40"/>
                  <a:gd name="T10" fmla="*/ 22 w 35"/>
                  <a:gd name="T11" fmla="*/ 40 h 40"/>
                  <a:gd name="T12" fmla="*/ 16 w 35"/>
                  <a:gd name="T13" fmla="*/ 40 h 40"/>
                  <a:gd name="T14" fmla="*/ 10 w 35"/>
                  <a:gd name="T15" fmla="*/ 34 h 40"/>
                  <a:gd name="T16" fmla="*/ 10 w 35"/>
                  <a:gd name="T17" fmla="*/ 34 h 40"/>
                  <a:gd name="T18" fmla="*/ 3 w 35"/>
                  <a:gd name="T19" fmla="*/ 25 h 40"/>
                  <a:gd name="T20" fmla="*/ 0 w 35"/>
                  <a:gd name="T21" fmla="*/ 15 h 40"/>
                  <a:gd name="T22" fmla="*/ 0 w 35"/>
                  <a:gd name="T23" fmla="*/ 9 h 40"/>
                  <a:gd name="T24" fmla="*/ 16 w 35"/>
                  <a:gd name="T25" fmla="*/ 0 h 40"/>
                  <a:gd name="T26" fmla="*/ 16 w 35"/>
                  <a:gd name="T27" fmla="*/ 0 h 40"/>
                  <a:gd name="T28" fmla="*/ 22 w 35"/>
                  <a:gd name="T29" fmla="*/ 0 h 40"/>
                  <a:gd name="T30" fmla="*/ 25 w 35"/>
                  <a:gd name="T31" fmla="*/ 3 h 40"/>
                  <a:gd name="T32" fmla="*/ 35 w 35"/>
                  <a:gd name="T33" fmla="*/ 12 h 40"/>
                  <a:gd name="T34" fmla="*/ 35 w 35"/>
                  <a:gd name="T35"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0">
                    <a:moveTo>
                      <a:pt x="35" y="12"/>
                    </a:moveTo>
                    <a:lnTo>
                      <a:pt x="35" y="12"/>
                    </a:lnTo>
                    <a:lnTo>
                      <a:pt x="35" y="25"/>
                    </a:lnTo>
                    <a:lnTo>
                      <a:pt x="28" y="34"/>
                    </a:lnTo>
                    <a:lnTo>
                      <a:pt x="25" y="37"/>
                    </a:lnTo>
                    <a:lnTo>
                      <a:pt x="22" y="40"/>
                    </a:lnTo>
                    <a:lnTo>
                      <a:pt x="16" y="40"/>
                    </a:lnTo>
                    <a:lnTo>
                      <a:pt x="10" y="34"/>
                    </a:lnTo>
                    <a:lnTo>
                      <a:pt x="10" y="34"/>
                    </a:lnTo>
                    <a:lnTo>
                      <a:pt x="3" y="25"/>
                    </a:lnTo>
                    <a:lnTo>
                      <a:pt x="0" y="15"/>
                    </a:lnTo>
                    <a:lnTo>
                      <a:pt x="0" y="9"/>
                    </a:lnTo>
                    <a:lnTo>
                      <a:pt x="16" y="0"/>
                    </a:lnTo>
                    <a:lnTo>
                      <a:pt x="16" y="0"/>
                    </a:lnTo>
                    <a:lnTo>
                      <a:pt x="22" y="0"/>
                    </a:lnTo>
                    <a:lnTo>
                      <a:pt x="25" y="3"/>
                    </a:lnTo>
                    <a:lnTo>
                      <a:pt x="35" y="12"/>
                    </a:lnTo>
                    <a:lnTo>
                      <a:pt x="35" y="12"/>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7" name="Freeform 101"/>
              <p:cNvSpPr>
                <a:spLocks noEditPoints="1"/>
              </p:cNvSpPr>
              <p:nvPr/>
            </p:nvSpPr>
            <p:spPr bwMode="auto">
              <a:xfrm>
                <a:off x="962" y="65"/>
                <a:ext cx="21" cy="19"/>
              </a:xfrm>
              <a:custGeom>
                <a:avLst/>
                <a:gdLst>
                  <a:gd name="T0" fmla="*/ 6 w 21"/>
                  <a:gd name="T1" fmla="*/ 7 h 19"/>
                  <a:gd name="T2" fmla="*/ 0 w 21"/>
                  <a:gd name="T3" fmla="*/ 7 h 19"/>
                  <a:gd name="T4" fmla="*/ 0 w 21"/>
                  <a:gd name="T5" fmla="*/ 7 h 19"/>
                  <a:gd name="T6" fmla="*/ 3 w 21"/>
                  <a:gd name="T7" fmla="*/ 7 h 19"/>
                  <a:gd name="T8" fmla="*/ 6 w 21"/>
                  <a:gd name="T9" fmla="*/ 7 h 19"/>
                  <a:gd name="T10" fmla="*/ 18 w 21"/>
                  <a:gd name="T11" fmla="*/ 16 h 19"/>
                  <a:gd name="T12" fmla="*/ 9 w 21"/>
                  <a:gd name="T13" fmla="*/ 19 h 19"/>
                  <a:gd name="T14" fmla="*/ 3 w 21"/>
                  <a:gd name="T15" fmla="*/ 16 h 19"/>
                  <a:gd name="T16" fmla="*/ 3 w 21"/>
                  <a:gd name="T17" fmla="*/ 16 h 19"/>
                  <a:gd name="T18" fmla="*/ 6 w 21"/>
                  <a:gd name="T19" fmla="*/ 19 h 19"/>
                  <a:gd name="T20" fmla="*/ 12 w 21"/>
                  <a:gd name="T21" fmla="*/ 19 h 19"/>
                  <a:gd name="T22" fmla="*/ 15 w 21"/>
                  <a:gd name="T23" fmla="*/ 19 h 19"/>
                  <a:gd name="T24" fmla="*/ 18 w 21"/>
                  <a:gd name="T25" fmla="*/ 16 h 19"/>
                  <a:gd name="T26" fmla="*/ 9 w 21"/>
                  <a:gd name="T27" fmla="*/ 7 h 19"/>
                  <a:gd name="T28" fmla="*/ 12 w 21"/>
                  <a:gd name="T29" fmla="*/ 13 h 19"/>
                  <a:gd name="T30" fmla="*/ 12 w 21"/>
                  <a:gd name="T31" fmla="*/ 13 h 19"/>
                  <a:gd name="T32" fmla="*/ 9 w 21"/>
                  <a:gd name="T33" fmla="*/ 7 h 19"/>
                  <a:gd name="T34" fmla="*/ 9 w 21"/>
                  <a:gd name="T35" fmla="*/ 13 h 19"/>
                  <a:gd name="T36" fmla="*/ 9 w 21"/>
                  <a:gd name="T37" fmla="*/ 16 h 19"/>
                  <a:gd name="T38" fmla="*/ 9 w 21"/>
                  <a:gd name="T39" fmla="*/ 13 h 19"/>
                  <a:gd name="T40" fmla="*/ 0 w 21"/>
                  <a:gd name="T41" fmla="*/ 7 h 19"/>
                  <a:gd name="T42" fmla="*/ 3 w 21"/>
                  <a:gd name="T43" fmla="*/ 7 h 19"/>
                  <a:gd name="T44" fmla="*/ 3 w 21"/>
                  <a:gd name="T45" fmla="*/ 10 h 19"/>
                  <a:gd name="T46" fmla="*/ 0 w 21"/>
                  <a:gd name="T47" fmla="*/ 7 h 19"/>
                  <a:gd name="T48" fmla="*/ 6 w 21"/>
                  <a:gd name="T49" fmla="*/ 10 h 19"/>
                  <a:gd name="T50" fmla="*/ 0 w 21"/>
                  <a:gd name="T51" fmla="*/ 10 h 19"/>
                  <a:gd name="T52" fmla="*/ 0 w 21"/>
                  <a:gd name="T53" fmla="*/ 10 h 19"/>
                  <a:gd name="T54" fmla="*/ 3 w 21"/>
                  <a:gd name="T55" fmla="*/ 10 h 19"/>
                  <a:gd name="T56" fmla="*/ 6 w 21"/>
                  <a:gd name="T57" fmla="*/ 10 h 19"/>
                  <a:gd name="T58" fmla="*/ 15 w 21"/>
                  <a:gd name="T59" fmla="*/ 10 h 19"/>
                  <a:gd name="T60" fmla="*/ 18 w 21"/>
                  <a:gd name="T61" fmla="*/ 10 h 19"/>
                  <a:gd name="T62" fmla="*/ 21 w 21"/>
                  <a:gd name="T63" fmla="*/ 10 h 19"/>
                  <a:gd name="T64" fmla="*/ 18 w 21"/>
                  <a:gd name="T65" fmla="*/ 10 h 19"/>
                  <a:gd name="T66" fmla="*/ 15 w 21"/>
                  <a:gd name="T67" fmla="*/ 10 h 19"/>
                  <a:gd name="T68" fmla="*/ 18 w 21"/>
                  <a:gd name="T69" fmla="*/ 7 h 19"/>
                  <a:gd name="T70" fmla="*/ 18 w 21"/>
                  <a:gd name="T71" fmla="*/ 10 h 19"/>
                  <a:gd name="T72" fmla="*/ 15 w 21"/>
                  <a:gd name="T73" fmla="*/ 7 h 19"/>
                  <a:gd name="T74" fmla="*/ 18 w 21"/>
                  <a:gd name="T75" fmla="*/ 7 h 19"/>
                  <a:gd name="T76" fmla="*/ 18 w 21"/>
                  <a:gd name="T77" fmla="*/ 7 h 19"/>
                  <a:gd name="T78" fmla="*/ 12 w 21"/>
                  <a:gd name="T79" fmla="*/ 7 h 19"/>
                  <a:gd name="T80" fmla="*/ 18 w 21"/>
                  <a:gd name="T81" fmla="*/ 7 h 19"/>
                  <a:gd name="T82" fmla="*/ 21 w 21"/>
                  <a:gd name="T83" fmla="*/ 7 h 19"/>
                  <a:gd name="T84" fmla="*/ 18 w 21"/>
                  <a:gd name="T85" fmla="*/ 7 h 19"/>
                  <a:gd name="T86" fmla="*/ 12 w 21"/>
                  <a:gd name="T87" fmla="*/ 7 h 19"/>
                  <a:gd name="T88" fmla="*/ 6 w 21"/>
                  <a:gd name="T89" fmla="*/ 3 h 19"/>
                  <a:gd name="T90" fmla="*/ 3 w 21"/>
                  <a:gd name="T91" fmla="*/ 0 h 19"/>
                  <a:gd name="T92" fmla="*/ 0 w 21"/>
                  <a:gd name="T93" fmla="*/ 3 h 19"/>
                  <a:gd name="T94" fmla="*/ 0 w 21"/>
                  <a:gd name="T95" fmla="*/ 3 h 19"/>
                  <a:gd name="T96" fmla="*/ 6 w 21"/>
                  <a:gd name="T97" fmla="*/ 3 h 19"/>
                  <a:gd name="T98" fmla="*/ 21 w 21"/>
                  <a:gd name="T99" fmla="*/ 3 h 19"/>
                  <a:gd name="T100" fmla="*/ 18 w 21"/>
                  <a:gd name="T101" fmla="*/ 0 h 19"/>
                  <a:gd name="T102" fmla="*/ 15 w 21"/>
                  <a:gd name="T103" fmla="*/ 0 h 19"/>
                  <a:gd name="T104" fmla="*/ 12 w 21"/>
                  <a:gd name="T105" fmla="*/ 3 h 19"/>
                  <a:gd name="T106" fmla="*/ 21 w 21"/>
                  <a:gd name="T10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 h="19">
                    <a:moveTo>
                      <a:pt x="6" y="7"/>
                    </a:moveTo>
                    <a:lnTo>
                      <a:pt x="6" y="7"/>
                    </a:lnTo>
                    <a:lnTo>
                      <a:pt x="3" y="7"/>
                    </a:lnTo>
                    <a:lnTo>
                      <a:pt x="0" y="7"/>
                    </a:lnTo>
                    <a:lnTo>
                      <a:pt x="0" y="7"/>
                    </a:lnTo>
                    <a:lnTo>
                      <a:pt x="0" y="7"/>
                    </a:lnTo>
                    <a:lnTo>
                      <a:pt x="0" y="7"/>
                    </a:lnTo>
                    <a:lnTo>
                      <a:pt x="3" y="7"/>
                    </a:lnTo>
                    <a:lnTo>
                      <a:pt x="6" y="7"/>
                    </a:lnTo>
                    <a:lnTo>
                      <a:pt x="6" y="7"/>
                    </a:lnTo>
                    <a:close/>
                    <a:moveTo>
                      <a:pt x="18" y="16"/>
                    </a:moveTo>
                    <a:lnTo>
                      <a:pt x="18" y="16"/>
                    </a:lnTo>
                    <a:lnTo>
                      <a:pt x="15" y="19"/>
                    </a:lnTo>
                    <a:lnTo>
                      <a:pt x="9" y="19"/>
                    </a:lnTo>
                    <a:lnTo>
                      <a:pt x="9" y="19"/>
                    </a:lnTo>
                    <a:lnTo>
                      <a:pt x="3" y="16"/>
                    </a:lnTo>
                    <a:lnTo>
                      <a:pt x="3" y="16"/>
                    </a:lnTo>
                    <a:lnTo>
                      <a:pt x="3" y="16"/>
                    </a:lnTo>
                    <a:lnTo>
                      <a:pt x="3" y="16"/>
                    </a:lnTo>
                    <a:lnTo>
                      <a:pt x="6" y="19"/>
                    </a:lnTo>
                    <a:lnTo>
                      <a:pt x="6" y="19"/>
                    </a:lnTo>
                    <a:lnTo>
                      <a:pt x="12" y="19"/>
                    </a:lnTo>
                    <a:lnTo>
                      <a:pt x="15" y="19"/>
                    </a:lnTo>
                    <a:lnTo>
                      <a:pt x="15" y="19"/>
                    </a:lnTo>
                    <a:lnTo>
                      <a:pt x="18" y="16"/>
                    </a:lnTo>
                    <a:lnTo>
                      <a:pt x="18" y="16"/>
                    </a:lnTo>
                    <a:close/>
                    <a:moveTo>
                      <a:pt x="9" y="7"/>
                    </a:moveTo>
                    <a:lnTo>
                      <a:pt x="9" y="7"/>
                    </a:lnTo>
                    <a:lnTo>
                      <a:pt x="12" y="13"/>
                    </a:lnTo>
                    <a:lnTo>
                      <a:pt x="12" y="13"/>
                    </a:lnTo>
                    <a:lnTo>
                      <a:pt x="12" y="13"/>
                    </a:lnTo>
                    <a:lnTo>
                      <a:pt x="12" y="13"/>
                    </a:lnTo>
                    <a:lnTo>
                      <a:pt x="9" y="7"/>
                    </a:lnTo>
                    <a:lnTo>
                      <a:pt x="9" y="7"/>
                    </a:lnTo>
                    <a:close/>
                    <a:moveTo>
                      <a:pt x="9" y="13"/>
                    </a:moveTo>
                    <a:lnTo>
                      <a:pt x="9" y="13"/>
                    </a:lnTo>
                    <a:lnTo>
                      <a:pt x="9" y="16"/>
                    </a:lnTo>
                    <a:lnTo>
                      <a:pt x="9" y="16"/>
                    </a:lnTo>
                    <a:lnTo>
                      <a:pt x="9" y="13"/>
                    </a:lnTo>
                    <a:lnTo>
                      <a:pt x="9" y="13"/>
                    </a:lnTo>
                    <a:close/>
                    <a:moveTo>
                      <a:pt x="0" y="7"/>
                    </a:moveTo>
                    <a:lnTo>
                      <a:pt x="0" y="7"/>
                    </a:lnTo>
                    <a:lnTo>
                      <a:pt x="3" y="7"/>
                    </a:lnTo>
                    <a:lnTo>
                      <a:pt x="3" y="7"/>
                    </a:lnTo>
                    <a:lnTo>
                      <a:pt x="3" y="7"/>
                    </a:lnTo>
                    <a:lnTo>
                      <a:pt x="3" y="10"/>
                    </a:lnTo>
                    <a:lnTo>
                      <a:pt x="3" y="10"/>
                    </a:lnTo>
                    <a:lnTo>
                      <a:pt x="0" y="7"/>
                    </a:lnTo>
                    <a:lnTo>
                      <a:pt x="0" y="7"/>
                    </a:lnTo>
                    <a:close/>
                    <a:moveTo>
                      <a:pt x="6" y="10"/>
                    </a:moveTo>
                    <a:lnTo>
                      <a:pt x="6" y="10"/>
                    </a:lnTo>
                    <a:lnTo>
                      <a:pt x="0" y="10"/>
                    </a:lnTo>
                    <a:lnTo>
                      <a:pt x="0" y="10"/>
                    </a:lnTo>
                    <a:lnTo>
                      <a:pt x="0" y="10"/>
                    </a:lnTo>
                    <a:lnTo>
                      <a:pt x="0" y="10"/>
                    </a:lnTo>
                    <a:lnTo>
                      <a:pt x="3" y="10"/>
                    </a:lnTo>
                    <a:lnTo>
                      <a:pt x="3" y="10"/>
                    </a:lnTo>
                    <a:lnTo>
                      <a:pt x="6" y="10"/>
                    </a:lnTo>
                    <a:lnTo>
                      <a:pt x="6" y="10"/>
                    </a:lnTo>
                    <a:close/>
                    <a:moveTo>
                      <a:pt x="15" y="10"/>
                    </a:moveTo>
                    <a:lnTo>
                      <a:pt x="15" y="10"/>
                    </a:lnTo>
                    <a:lnTo>
                      <a:pt x="18" y="10"/>
                    </a:lnTo>
                    <a:lnTo>
                      <a:pt x="18" y="10"/>
                    </a:lnTo>
                    <a:lnTo>
                      <a:pt x="21" y="10"/>
                    </a:lnTo>
                    <a:lnTo>
                      <a:pt x="21" y="10"/>
                    </a:lnTo>
                    <a:lnTo>
                      <a:pt x="18" y="10"/>
                    </a:lnTo>
                    <a:lnTo>
                      <a:pt x="18" y="10"/>
                    </a:lnTo>
                    <a:lnTo>
                      <a:pt x="15" y="10"/>
                    </a:lnTo>
                    <a:lnTo>
                      <a:pt x="15" y="10"/>
                    </a:lnTo>
                    <a:close/>
                    <a:moveTo>
                      <a:pt x="18" y="7"/>
                    </a:moveTo>
                    <a:lnTo>
                      <a:pt x="18" y="7"/>
                    </a:lnTo>
                    <a:lnTo>
                      <a:pt x="18" y="10"/>
                    </a:lnTo>
                    <a:lnTo>
                      <a:pt x="15" y="7"/>
                    </a:lnTo>
                    <a:lnTo>
                      <a:pt x="15" y="7"/>
                    </a:lnTo>
                    <a:lnTo>
                      <a:pt x="18" y="7"/>
                    </a:lnTo>
                    <a:lnTo>
                      <a:pt x="18" y="7"/>
                    </a:lnTo>
                    <a:lnTo>
                      <a:pt x="18" y="7"/>
                    </a:lnTo>
                    <a:lnTo>
                      <a:pt x="18" y="7"/>
                    </a:lnTo>
                    <a:close/>
                    <a:moveTo>
                      <a:pt x="12" y="7"/>
                    </a:moveTo>
                    <a:lnTo>
                      <a:pt x="12" y="7"/>
                    </a:lnTo>
                    <a:lnTo>
                      <a:pt x="15" y="3"/>
                    </a:lnTo>
                    <a:lnTo>
                      <a:pt x="18" y="7"/>
                    </a:lnTo>
                    <a:lnTo>
                      <a:pt x="18" y="7"/>
                    </a:lnTo>
                    <a:lnTo>
                      <a:pt x="21" y="7"/>
                    </a:lnTo>
                    <a:lnTo>
                      <a:pt x="21" y="7"/>
                    </a:lnTo>
                    <a:lnTo>
                      <a:pt x="18" y="7"/>
                    </a:lnTo>
                    <a:lnTo>
                      <a:pt x="18" y="7"/>
                    </a:lnTo>
                    <a:lnTo>
                      <a:pt x="12" y="7"/>
                    </a:lnTo>
                    <a:lnTo>
                      <a:pt x="12" y="7"/>
                    </a:lnTo>
                    <a:close/>
                    <a:moveTo>
                      <a:pt x="6" y="3"/>
                    </a:moveTo>
                    <a:lnTo>
                      <a:pt x="6" y="3"/>
                    </a:lnTo>
                    <a:lnTo>
                      <a:pt x="3" y="0"/>
                    </a:lnTo>
                    <a:lnTo>
                      <a:pt x="0" y="3"/>
                    </a:lnTo>
                    <a:lnTo>
                      <a:pt x="0" y="3"/>
                    </a:lnTo>
                    <a:lnTo>
                      <a:pt x="0" y="3"/>
                    </a:lnTo>
                    <a:lnTo>
                      <a:pt x="0" y="3"/>
                    </a:lnTo>
                    <a:lnTo>
                      <a:pt x="3" y="3"/>
                    </a:lnTo>
                    <a:lnTo>
                      <a:pt x="6" y="3"/>
                    </a:lnTo>
                    <a:lnTo>
                      <a:pt x="6" y="3"/>
                    </a:lnTo>
                    <a:close/>
                    <a:moveTo>
                      <a:pt x="21" y="3"/>
                    </a:moveTo>
                    <a:lnTo>
                      <a:pt x="21" y="3"/>
                    </a:lnTo>
                    <a:lnTo>
                      <a:pt x="18" y="0"/>
                    </a:lnTo>
                    <a:lnTo>
                      <a:pt x="15" y="0"/>
                    </a:lnTo>
                    <a:lnTo>
                      <a:pt x="15" y="0"/>
                    </a:lnTo>
                    <a:lnTo>
                      <a:pt x="12" y="3"/>
                    </a:lnTo>
                    <a:lnTo>
                      <a:pt x="12" y="3"/>
                    </a:lnTo>
                    <a:lnTo>
                      <a:pt x="18" y="0"/>
                    </a:lnTo>
                    <a:lnTo>
                      <a:pt x="21" y="3"/>
                    </a:lnTo>
                    <a:lnTo>
                      <a:pt x="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8" name="Freeform 102"/>
              <p:cNvSpPr>
                <a:spLocks noEditPoints="1"/>
              </p:cNvSpPr>
              <p:nvPr/>
            </p:nvSpPr>
            <p:spPr bwMode="auto">
              <a:xfrm>
                <a:off x="959" y="78"/>
                <a:ext cx="24" cy="6"/>
              </a:xfrm>
              <a:custGeom>
                <a:avLst/>
                <a:gdLst>
                  <a:gd name="T0" fmla="*/ 24 w 24"/>
                  <a:gd name="T1" fmla="*/ 0 h 6"/>
                  <a:gd name="T2" fmla="*/ 24 w 24"/>
                  <a:gd name="T3" fmla="*/ 0 h 6"/>
                  <a:gd name="T4" fmla="*/ 21 w 24"/>
                  <a:gd name="T5" fmla="*/ 6 h 6"/>
                  <a:gd name="T6" fmla="*/ 21 w 24"/>
                  <a:gd name="T7" fmla="*/ 6 h 6"/>
                  <a:gd name="T8" fmla="*/ 18 w 24"/>
                  <a:gd name="T9" fmla="*/ 3 h 6"/>
                  <a:gd name="T10" fmla="*/ 18 w 24"/>
                  <a:gd name="T11" fmla="*/ 3 h 6"/>
                  <a:gd name="T12" fmla="*/ 21 w 24"/>
                  <a:gd name="T13" fmla="*/ 0 h 6"/>
                  <a:gd name="T14" fmla="*/ 24 w 24"/>
                  <a:gd name="T15" fmla="*/ 0 h 6"/>
                  <a:gd name="T16" fmla="*/ 24 w 24"/>
                  <a:gd name="T17" fmla="*/ 0 h 6"/>
                  <a:gd name="T18" fmla="*/ 24 w 24"/>
                  <a:gd name="T19" fmla="*/ 0 h 6"/>
                  <a:gd name="T20" fmla="*/ 24 w 24"/>
                  <a:gd name="T21" fmla="*/ 0 h 6"/>
                  <a:gd name="T22" fmla="*/ 3 w 24"/>
                  <a:gd name="T23" fmla="*/ 6 h 6"/>
                  <a:gd name="T24" fmla="*/ 3 w 24"/>
                  <a:gd name="T25" fmla="*/ 6 h 6"/>
                  <a:gd name="T26" fmla="*/ 0 w 24"/>
                  <a:gd name="T27" fmla="*/ 0 h 6"/>
                  <a:gd name="T28" fmla="*/ 0 w 24"/>
                  <a:gd name="T29" fmla="*/ 0 h 6"/>
                  <a:gd name="T30" fmla="*/ 3 w 24"/>
                  <a:gd name="T31" fmla="*/ 0 h 6"/>
                  <a:gd name="T32" fmla="*/ 3 w 24"/>
                  <a:gd name="T33" fmla="*/ 0 h 6"/>
                  <a:gd name="T34" fmla="*/ 6 w 24"/>
                  <a:gd name="T35" fmla="*/ 0 h 6"/>
                  <a:gd name="T36" fmla="*/ 6 w 24"/>
                  <a:gd name="T37" fmla="*/ 3 h 6"/>
                  <a:gd name="T38" fmla="*/ 6 w 24"/>
                  <a:gd name="T39" fmla="*/ 3 h 6"/>
                  <a:gd name="T40" fmla="*/ 3 w 24"/>
                  <a:gd name="T41" fmla="*/ 6 h 6"/>
                  <a:gd name="T42" fmla="*/ 3 w 24"/>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6">
                    <a:moveTo>
                      <a:pt x="24" y="0"/>
                    </a:moveTo>
                    <a:lnTo>
                      <a:pt x="24" y="0"/>
                    </a:lnTo>
                    <a:lnTo>
                      <a:pt x="21" y="6"/>
                    </a:lnTo>
                    <a:lnTo>
                      <a:pt x="21" y="6"/>
                    </a:lnTo>
                    <a:lnTo>
                      <a:pt x="18" y="3"/>
                    </a:lnTo>
                    <a:lnTo>
                      <a:pt x="18" y="3"/>
                    </a:lnTo>
                    <a:lnTo>
                      <a:pt x="21" y="0"/>
                    </a:lnTo>
                    <a:lnTo>
                      <a:pt x="24" y="0"/>
                    </a:lnTo>
                    <a:lnTo>
                      <a:pt x="24" y="0"/>
                    </a:lnTo>
                    <a:lnTo>
                      <a:pt x="24" y="0"/>
                    </a:lnTo>
                    <a:lnTo>
                      <a:pt x="24" y="0"/>
                    </a:lnTo>
                    <a:close/>
                    <a:moveTo>
                      <a:pt x="3" y="6"/>
                    </a:moveTo>
                    <a:lnTo>
                      <a:pt x="3" y="6"/>
                    </a:lnTo>
                    <a:lnTo>
                      <a:pt x="0" y="0"/>
                    </a:lnTo>
                    <a:lnTo>
                      <a:pt x="0" y="0"/>
                    </a:lnTo>
                    <a:lnTo>
                      <a:pt x="3" y="0"/>
                    </a:lnTo>
                    <a:lnTo>
                      <a:pt x="3" y="0"/>
                    </a:lnTo>
                    <a:lnTo>
                      <a:pt x="6" y="0"/>
                    </a:lnTo>
                    <a:lnTo>
                      <a:pt x="6" y="3"/>
                    </a:lnTo>
                    <a:lnTo>
                      <a:pt x="6" y="3"/>
                    </a:lnTo>
                    <a:lnTo>
                      <a:pt x="3" y="6"/>
                    </a:lnTo>
                    <a:lnTo>
                      <a:pt x="3" y="6"/>
                    </a:lnTo>
                    <a:close/>
                  </a:path>
                </a:pathLst>
              </a:custGeom>
              <a:solidFill>
                <a:srgbClr val="F97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9" name="Freeform 103"/>
              <p:cNvSpPr>
                <a:spLocks/>
              </p:cNvSpPr>
              <p:nvPr/>
            </p:nvSpPr>
            <p:spPr bwMode="auto">
              <a:xfrm>
                <a:off x="993" y="96"/>
                <a:ext cx="22" cy="13"/>
              </a:xfrm>
              <a:custGeom>
                <a:avLst/>
                <a:gdLst>
                  <a:gd name="T0" fmla="*/ 22 w 22"/>
                  <a:gd name="T1" fmla="*/ 4 h 13"/>
                  <a:gd name="T2" fmla="*/ 22 w 22"/>
                  <a:gd name="T3" fmla="*/ 4 h 13"/>
                  <a:gd name="T4" fmla="*/ 22 w 22"/>
                  <a:gd name="T5" fmla="*/ 4 h 13"/>
                  <a:gd name="T6" fmla="*/ 15 w 22"/>
                  <a:gd name="T7" fmla="*/ 4 h 13"/>
                  <a:gd name="T8" fmla="*/ 15 w 22"/>
                  <a:gd name="T9" fmla="*/ 4 h 13"/>
                  <a:gd name="T10" fmla="*/ 12 w 22"/>
                  <a:gd name="T11" fmla="*/ 4 h 13"/>
                  <a:gd name="T12" fmla="*/ 18 w 22"/>
                  <a:gd name="T13" fmla="*/ 7 h 13"/>
                  <a:gd name="T14" fmla="*/ 18 w 22"/>
                  <a:gd name="T15" fmla="*/ 7 h 13"/>
                  <a:gd name="T16" fmla="*/ 18 w 22"/>
                  <a:gd name="T17" fmla="*/ 7 h 13"/>
                  <a:gd name="T18" fmla="*/ 18 w 22"/>
                  <a:gd name="T19" fmla="*/ 7 h 13"/>
                  <a:gd name="T20" fmla="*/ 22 w 22"/>
                  <a:gd name="T21" fmla="*/ 7 h 13"/>
                  <a:gd name="T22" fmla="*/ 22 w 22"/>
                  <a:gd name="T23" fmla="*/ 7 h 13"/>
                  <a:gd name="T24" fmla="*/ 15 w 22"/>
                  <a:gd name="T25" fmla="*/ 7 h 13"/>
                  <a:gd name="T26" fmla="*/ 15 w 22"/>
                  <a:gd name="T27" fmla="*/ 7 h 13"/>
                  <a:gd name="T28" fmla="*/ 18 w 22"/>
                  <a:gd name="T29" fmla="*/ 10 h 13"/>
                  <a:gd name="T30" fmla="*/ 18 w 22"/>
                  <a:gd name="T31" fmla="*/ 10 h 13"/>
                  <a:gd name="T32" fmla="*/ 18 w 22"/>
                  <a:gd name="T33" fmla="*/ 10 h 13"/>
                  <a:gd name="T34" fmla="*/ 18 w 22"/>
                  <a:gd name="T35" fmla="*/ 10 h 13"/>
                  <a:gd name="T36" fmla="*/ 12 w 22"/>
                  <a:gd name="T37" fmla="*/ 10 h 13"/>
                  <a:gd name="T38" fmla="*/ 12 w 22"/>
                  <a:gd name="T39" fmla="*/ 10 h 13"/>
                  <a:gd name="T40" fmla="*/ 12 w 22"/>
                  <a:gd name="T41" fmla="*/ 10 h 13"/>
                  <a:gd name="T42" fmla="*/ 12 w 22"/>
                  <a:gd name="T43" fmla="*/ 10 h 13"/>
                  <a:gd name="T44" fmla="*/ 12 w 22"/>
                  <a:gd name="T45" fmla="*/ 10 h 13"/>
                  <a:gd name="T46" fmla="*/ 12 w 22"/>
                  <a:gd name="T47" fmla="*/ 10 h 13"/>
                  <a:gd name="T48" fmla="*/ 12 w 22"/>
                  <a:gd name="T49" fmla="*/ 13 h 13"/>
                  <a:gd name="T50" fmla="*/ 12 w 22"/>
                  <a:gd name="T51" fmla="*/ 13 h 13"/>
                  <a:gd name="T52" fmla="*/ 12 w 22"/>
                  <a:gd name="T53" fmla="*/ 13 h 13"/>
                  <a:gd name="T54" fmla="*/ 9 w 22"/>
                  <a:gd name="T55" fmla="*/ 13 h 13"/>
                  <a:gd name="T56" fmla="*/ 9 w 22"/>
                  <a:gd name="T57" fmla="*/ 10 h 13"/>
                  <a:gd name="T58" fmla="*/ 0 w 22"/>
                  <a:gd name="T59" fmla="*/ 7 h 13"/>
                  <a:gd name="T60" fmla="*/ 0 w 22"/>
                  <a:gd name="T61" fmla="*/ 0 h 13"/>
                  <a:gd name="T62" fmla="*/ 6 w 22"/>
                  <a:gd name="T63" fmla="*/ 4 h 13"/>
                  <a:gd name="T64" fmla="*/ 6 w 22"/>
                  <a:gd name="T65" fmla="*/ 4 h 13"/>
                  <a:gd name="T66" fmla="*/ 18 w 22"/>
                  <a:gd name="T67" fmla="*/ 0 h 13"/>
                  <a:gd name="T68" fmla="*/ 18 w 22"/>
                  <a:gd name="T69" fmla="*/ 0 h 13"/>
                  <a:gd name="T70" fmla="*/ 18 w 22"/>
                  <a:gd name="T71" fmla="*/ 0 h 13"/>
                  <a:gd name="T72" fmla="*/ 15 w 22"/>
                  <a:gd name="T73" fmla="*/ 4 h 13"/>
                  <a:gd name="T74" fmla="*/ 15 w 22"/>
                  <a:gd name="T75" fmla="*/ 4 h 13"/>
                  <a:gd name="T76" fmla="*/ 12 w 22"/>
                  <a:gd name="T77" fmla="*/ 4 h 13"/>
                  <a:gd name="T78" fmla="*/ 15 w 22"/>
                  <a:gd name="T79" fmla="*/ 4 h 13"/>
                  <a:gd name="T80" fmla="*/ 22 w 22"/>
                  <a:gd name="T81" fmla="*/ 4 h 13"/>
                  <a:gd name="T82" fmla="*/ 22 w 22"/>
                  <a:gd name="T83" fmla="*/ 4 h 13"/>
                  <a:gd name="T84" fmla="*/ 22 w 22"/>
                  <a:gd name="T85" fmla="*/ 4 h 13"/>
                  <a:gd name="T86" fmla="*/ 22 w 22"/>
                  <a:gd name="T8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13">
                    <a:moveTo>
                      <a:pt x="22" y="4"/>
                    </a:moveTo>
                    <a:lnTo>
                      <a:pt x="22" y="4"/>
                    </a:lnTo>
                    <a:lnTo>
                      <a:pt x="22" y="4"/>
                    </a:lnTo>
                    <a:lnTo>
                      <a:pt x="15" y="4"/>
                    </a:lnTo>
                    <a:lnTo>
                      <a:pt x="15" y="4"/>
                    </a:lnTo>
                    <a:lnTo>
                      <a:pt x="12" y="4"/>
                    </a:lnTo>
                    <a:lnTo>
                      <a:pt x="18" y="7"/>
                    </a:lnTo>
                    <a:lnTo>
                      <a:pt x="18" y="7"/>
                    </a:lnTo>
                    <a:lnTo>
                      <a:pt x="18" y="7"/>
                    </a:lnTo>
                    <a:lnTo>
                      <a:pt x="18" y="7"/>
                    </a:lnTo>
                    <a:lnTo>
                      <a:pt x="22" y="7"/>
                    </a:lnTo>
                    <a:lnTo>
                      <a:pt x="22" y="7"/>
                    </a:lnTo>
                    <a:lnTo>
                      <a:pt x="15" y="7"/>
                    </a:lnTo>
                    <a:lnTo>
                      <a:pt x="15" y="7"/>
                    </a:lnTo>
                    <a:lnTo>
                      <a:pt x="18" y="10"/>
                    </a:lnTo>
                    <a:lnTo>
                      <a:pt x="18" y="10"/>
                    </a:lnTo>
                    <a:lnTo>
                      <a:pt x="18" y="10"/>
                    </a:lnTo>
                    <a:lnTo>
                      <a:pt x="18" y="10"/>
                    </a:lnTo>
                    <a:lnTo>
                      <a:pt x="12" y="10"/>
                    </a:lnTo>
                    <a:lnTo>
                      <a:pt x="12" y="10"/>
                    </a:lnTo>
                    <a:lnTo>
                      <a:pt x="12" y="10"/>
                    </a:lnTo>
                    <a:lnTo>
                      <a:pt x="12" y="10"/>
                    </a:lnTo>
                    <a:lnTo>
                      <a:pt x="12" y="10"/>
                    </a:lnTo>
                    <a:lnTo>
                      <a:pt x="12" y="10"/>
                    </a:lnTo>
                    <a:lnTo>
                      <a:pt x="12" y="13"/>
                    </a:lnTo>
                    <a:lnTo>
                      <a:pt x="12" y="13"/>
                    </a:lnTo>
                    <a:lnTo>
                      <a:pt x="12" y="13"/>
                    </a:lnTo>
                    <a:lnTo>
                      <a:pt x="9" y="13"/>
                    </a:lnTo>
                    <a:lnTo>
                      <a:pt x="9" y="10"/>
                    </a:lnTo>
                    <a:lnTo>
                      <a:pt x="0" y="7"/>
                    </a:lnTo>
                    <a:lnTo>
                      <a:pt x="0" y="0"/>
                    </a:lnTo>
                    <a:lnTo>
                      <a:pt x="6" y="4"/>
                    </a:lnTo>
                    <a:lnTo>
                      <a:pt x="6" y="4"/>
                    </a:lnTo>
                    <a:lnTo>
                      <a:pt x="18" y="0"/>
                    </a:lnTo>
                    <a:lnTo>
                      <a:pt x="18" y="0"/>
                    </a:lnTo>
                    <a:lnTo>
                      <a:pt x="18" y="0"/>
                    </a:lnTo>
                    <a:lnTo>
                      <a:pt x="15" y="4"/>
                    </a:lnTo>
                    <a:lnTo>
                      <a:pt x="15" y="4"/>
                    </a:lnTo>
                    <a:lnTo>
                      <a:pt x="12" y="4"/>
                    </a:lnTo>
                    <a:lnTo>
                      <a:pt x="15" y="4"/>
                    </a:lnTo>
                    <a:lnTo>
                      <a:pt x="22" y="4"/>
                    </a:lnTo>
                    <a:lnTo>
                      <a:pt x="22" y="4"/>
                    </a:lnTo>
                    <a:lnTo>
                      <a:pt x="22" y="4"/>
                    </a:lnTo>
                    <a:lnTo>
                      <a:pt x="22" y="4"/>
                    </a:lnTo>
                    <a:close/>
                  </a:path>
                </a:pathLst>
              </a:custGeom>
              <a:solidFill>
                <a:srgbClr val="F3A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0" name="Freeform 104"/>
              <p:cNvSpPr>
                <a:spLocks/>
              </p:cNvSpPr>
              <p:nvPr/>
            </p:nvSpPr>
            <p:spPr bwMode="auto">
              <a:xfrm>
                <a:off x="940" y="81"/>
                <a:ext cx="62" cy="56"/>
              </a:xfrm>
              <a:custGeom>
                <a:avLst/>
                <a:gdLst>
                  <a:gd name="T0" fmla="*/ 0 w 62"/>
                  <a:gd name="T1" fmla="*/ 0 h 56"/>
                  <a:gd name="T2" fmla="*/ 3 w 62"/>
                  <a:gd name="T3" fmla="*/ 12 h 56"/>
                  <a:gd name="T4" fmla="*/ 15 w 62"/>
                  <a:gd name="T5" fmla="*/ 15 h 56"/>
                  <a:gd name="T6" fmla="*/ 6 w 62"/>
                  <a:gd name="T7" fmla="*/ 56 h 56"/>
                  <a:gd name="T8" fmla="*/ 47 w 62"/>
                  <a:gd name="T9" fmla="*/ 56 h 56"/>
                  <a:gd name="T10" fmla="*/ 43 w 62"/>
                  <a:gd name="T11" fmla="*/ 15 h 56"/>
                  <a:gd name="T12" fmla="*/ 56 w 62"/>
                  <a:gd name="T13" fmla="*/ 22 h 56"/>
                  <a:gd name="T14" fmla="*/ 62 w 62"/>
                  <a:gd name="T15" fmla="*/ 12 h 56"/>
                  <a:gd name="T16" fmla="*/ 40 w 62"/>
                  <a:gd name="T17" fmla="*/ 3 h 56"/>
                  <a:gd name="T18" fmla="*/ 40 w 62"/>
                  <a:gd name="T19" fmla="*/ 3 h 56"/>
                  <a:gd name="T20" fmla="*/ 37 w 62"/>
                  <a:gd name="T21" fmla="*/ 9 h 56"/>
                  <a:gd name="T22" fmla="*/ 31 w 62"/>
                  <a:gd name="T23" fmla="*/ 9 h 56"/>
                  <a:gd name="T24" fmla="*/ 31 w 62"/>
                  <a:gd name="T25" fmla="*/ 9 h 56"/>
                  <a:gd name="T26" fmla="*/ 28 w 62"/>
                  <a:gd name="T27" fmla="*/ 6 h 56"/>
                  <a:gd name="T28" fmla="*/ 22 w 62"/>
                  <a:gd name="T29" fmla="*/ 3 h 56"/>
                  <a:gd name="T30" fmla="*/ 0 w 62"/>
                  <a:gd name="T31" fmla="*/ 0 h 56"/>
                  <a:gd name="T32" fmla="*/ 0 w 62"/>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6">
                    <a:moveTo>
                      <a:pt x="0" y="0"/>
                    </a:moveTo>
                    <a:lnTo>
                      <a:pt x="3" y="12"/>
                    </a:lnTo>
                    <a:lnTo>
                      <a:pt x="15" y="15"/>
                    </a:lnTo>
                    <a:lnTo>
                      <a:pt x="6" y="56"/>
                    </a:lnTo>
                    <a:lnTo>
                      <a:pt x="47" y="56"/>
                    </a:lnTo>
                    <a:lnTo>
                      <a:pt x="43" y="15"/>
                    </a:lnTo>
                    <a:lnTo>
                      <a:pt x="56" y="22"/>
                    </a:lnTo>
                    <a:lnTo>
                      <a:pt x="62" y="12"/>
                    </a:lnTo>
                    <a:lnTo>
                      <a:pt x="40" y="3"/>
                    </a:lnTo>
                    <a:lnTo>
                      <a:pt x="40" y="3"/>
                    </a:lnTo>
                    <a:lnTo>
                      <a:pt x="37" y="9"/>
                    </a:lnTo>
                    <a:lnTo>
                      <a:pt x="31" y="9"/>
                    </a:lnTo>
                    <a:lnTo>
                      <a:pt x="31" y="9"/>
                    </a:lnTo>
                    <a:lnTo>
                      <a:pt x="28" y="6"/>
                    </a:lnTo>
                    <a:lnTo>
                      <a:pt x="22" y="3"/>
                    </a:lnTo>
                    <a:lnTo>
                      <a:pt x="0" y="0"/>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1" name="Freeform 105"/>
              <p:cNvSpPr>
                <a:spLocks/>
              </p:cNvSpPr>
              <p:nvPr/>
            </p:nvSpPr>
            <p:spPr bwMode="auto">
              <a:xfrm>
                <a:off x="940" y="50"/>
                <a:ext cx="65" cy="31"/>
              </a:xfrm>
              <a:custGeom>
                <a:avLst/>
                <a:gdLst>
                  <a:gd name="T0" fmla="*/ 31 w 65"/>
                  <a:gd name="T1" fmla="*/ 12 h 31"/>
                  <a:gd name="T2" fmla="*/ 31 w 65"/>
                  <a:gd name="T3" fmla="*/ 12 h 31"/>
                  <a:gd name="T4" fmla="*/ 28 w 65"/>
                  <a:gd name="T5" fmla="*/ 12 h 31"/>
                  <a:gd name="T6" fmla="*/ 25 w 65"/>
                  <a:gd name="T7" fmla="*/ 15 h 31"/>
                  <a:gd name="T8" fmla="*/ 22 w 65"/>
                  <a:gd name="T9" fmla="*/ 18 h 31"/>
                  <a:gd name="T10" fmla="*/ 22 w 65"/>
                  <a:gd name="T11" fmla="*/ 18 h 31"/>
                  <a:gd name="T12" fmla="*/ 19 w 65"/>
                  <a:gd name="T13" fmla="*/ 25 h 31"/>
                  <a:gd name="T14" fmla="*/ 19 w 65"/>
                  <a:gd name="T15" fmla="*/ 28 h 31"/>
                  <a:gd name="T16" fmla="*/ 19 w 65"/>
                  <a:gd name="T17" fmla="*/ 28 h 31"/>
                  <a:gd name="T18" fmla="*/ 15 w 65"/>
                  <a:gd name="T19" fmla="*/ 31 h 31"/>
                  <a:gd name="T20" fmla="*/ 15 w 65"/>
                  <a:gd name="T21" fmla="*/ 31 h 31"/>
                  <a:gd name="T22" fmla="*/ 9 w 65"/>
                  <a:gd name="T23" fmla="*/ 31 h 31"/>
                  <a:gd name="T24" fmla="*/ 0 w 65"/>
                  <a:gd name="T25" fmla="*/ 25 h 31"/>
                  <a:gd name="T26" fmla="*/ 0 w 65"/>
                  <a:gd name="T27" fmla="*/ 25 h 31"/>
                  <a:gd name="T28" fmla="*/ 0 w 65"/>
                  <a:gd name="T29" fmla="*/ 18 h 31"/>
                  <a:gd name="T30" fmla="*/ 3 w 65"/>
                  <a:gd name="T31" fmla="*/ 12 h 31"/>
                  <a:gd name="T32" fmla="*/ 6 w 65"/>
                  <a:gd name="T33" fmla="*/ 9 h 31"/>
                  <a:gd name="T34" fmla="*/ 6 w 65"/>
                  <a:gd name="T35" fmla="*/ 9 h 31"/>
                  <a:gd name="T36" fmla="*/ 19 w 65"/>
                  <a:gd name="T37" fmla="*/ 3 h 31"/>
                  <a:gd name="T38" fmla="*/ 31 w 65"/>
                  <a:gd name="T39" fmla="*/ 0 h 31"/>
                  <a:gd name="T40" fmla="*/ 31 w 65"/>
                  <a:gd name="T41" fmla="*/ 0 h 31"/>
                  <a:gd name="T42" fmla="*/ 31 w 65"/>
                  <a:gd name="T43" fmla="*/ 0 h 31"/>
                  <a:gd name="T44" fmla="*/ 31 w 65"/>
                  <a:gd name="T45" fmla="*/ 0 h 31"/>
                  <a:gd name="T46" fmla="*/ 31 w 65"/>
                  <a:gd name="T47" fmla="*/ 0 h 31"/>
                  <a:gd name="T48" fmla="*/ 31 w 65"/>
                  <a:gd name="T49" fmla="*/ 0 h 31"/>
                  <a:gd name="T50" fmla="*/ 43 w 65"/>
                  <a:gd name="T51" fmla="*/ 3 h 31"/>
                  <a:gd name="T52" fmla="*/ 59 w 65"/>
                  <a:gd name="T53" fmla="*/ 9 h 31"/>
                  <a:gd name="T54" fmla="*/ 59 w 65"/>
                  <a:gd name="T55" fmla="*/ 9 h 31"/>
                  <a:gd name="T56" fmla="*/ 62 w 65"/>
                  <a:gd name="T57" fmla="*/ 12 h 31"/>
                  <a:gd name="T58" fmla="*/ 65 w 65"/>
                  <a:gd name="T59" fmla="*/ 18 h 31"/>
                  <a:gd name="T60" fmla="*/ 65 w 65"/>
                  <a:gd name="T61" fmla="*/ 25 h 31"/>
                  <a:gd name="T62" fmla="*/ 53 w 65"/>
                  <a:gd name="T63" fmla="*/ 31 h 31"/>
                  <a:gd name="T64" fmla="*/ 53 w 65"/>
                  <a:gd name="T65" fmla="*/ 31 h 31"/>
                  <a:gd name="T66" fmla="*/ 50 w 65"/>
                  <a:gd name="T67" fmla="*/ 31 h 31"/>
                  <a:gd name="T68" fmla="*/ 47 w 65"/>
                  <a:gd name="T69" fmla="*/ 31 h 31"/>
                  <a:gd name="T70" fmla="*/ 47 w 65"/>
                  <a:gd name="T71" fmla="*/ 31 h 31"/>
                  <a:gd name="T72" fmla="*/ 47 w 65"/>
                  <a:gd name="T73" fmla="*/ 31 h 31"/>
                  <a:gd name="T74" fmla="*/ 47 w 65"/>
                  <a:gd name="T75" fmla="*/ 25 h 31"/>
                  <a:gd name="T76" fmla="*/ 43 w 65"/>
                  <a:gd name="T77" fmla="*/ 18 h 31"/>
                  <a:gd name="T78" fmla="*/ 43 w 65"/>
                  <a:gd name="T79" fmla="*/ 18 h 31"/>
                  <a:gd name="T80" fmla="*/ 37 w 65"/>
                  <a:gd name="T81" fmla="*/ 12 h 31"/>
                  <a:gd name="T82" fmla="*/ 34 w 65"/>
                  <a:gd name="T83" fmla="*/ 12 h 31"/>
                  <a:gd name="T84" fmla="*/ 34 w 65"/>
                  <a:gd name="T85" fmla="*/ 12 h 31"/>
                  <a:gd name="T86" fmla="*/ 31 w 65"/>
                  <a:gd name="T87" fmla="*/ 6 h 31"/>
                  <a:gd name="T88" fmla="*/ 31 w 65"/>
                  <a:gd name="T89" fmla="*/ 6 h 31"/>
                  <a:gd name="T90" fmla="*/ 31 w 65"/>
                  <a:gd name="T91" fmla="*/ 12 h 31"/>
                  <a:gd name="T92" fmla="*/ 31 w 65"/>
                  <a:gd name="T9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31">
                    <a:moveTo>
                      <a:pt x="31" y="12"/>
                    </a:moveTo>
                    <a:lnTo>
                      <a:pt x="31" y="12"/>
                    </a:lnTo>
                    <a:lnTo>
                      <a:pt x="28" y="12"/>
                    </a:lnTo>
                    <a:lnTo>
                      <a:pt x="25" y="15"/>
                    </a:lnTo>
                    <a:lnTo>
                      <a:pt x="22" y="18"/>
                    </a:lnTo>
                    <a:lnTo>
                      <a:pt x="22" y="18"/>
                    </a:lnTo>
                    <a:lnTo>
                      <a:pt x="19" y="25"/>
                    </a:lnTo>
                    <a:lnTo>
                      <a:pt x="19" y="28"/>
                    </a:lnTo>
                    <a:lnTo>
                      <a:pt x="19" y="28"/>
                    </a:lnTo>
                    <a:lnTo>
                      <a:pt x="15" y="31"/>
                    </a:lnTo>
                    <a:lnTo>
                      <a:pt x="15" y="31"/>
                    </a:lnTo>
                    <a:lnTo>
                      <a:pt x="9" y="31"/>
                    </a:lnTo>
                    <a:lnTo>
                      <a:pt x="0" y="25"/>
                    </a:lnTo>
                    <a:lnTo>
                      <a:pt x="0" y="25"/>
                    </a:lnTo>
                    <a:lnTo>
                      <a:pt x="0" y="18"/>
                    </a:lnTo>
                    <a:lnTo>
                      <a:pt x="3" y="12"/>
                    </a:lnTo>
                    <a:lnTo>
                      <a:pt x="6" y="9"/>
                    </a:lnTo>
                    <a:lnTo>
                      <a:pt x="6" y="9"/>
                    </a:lnTo>
                    <a:lnTo>
                      <a:pt x="19" y="3"/>
                    </a:lnTo>
                    <a:lnTo>
                      <a:pt x="31" y="0"/>
                    </a:lnTo>
                    <a:lnTo>
                      <a:pt x="31" y="0"/>
                    </a:lnTo>
                    <a:lnTo>
                      <a:pt x="31" y="0"/>
                    </a:lnTo>
                    <a:lnTo>
                      <a:pt x="31" y="0"/>
                    </a:lnTo>
                    <a:lnTo>
                      <a:pt x="31" y="0"/>
                    </a:lnTo>
                    <a:lnTo>
                      <a:pt x="31" y="0"/>
                    </a:lnTo>
                    <a:lnTo>
                      <a:pt x="43" y="3"/>
                    </a:lnTo>
                    <a:lnTo>
                      <a:pt x="59" y="9"/>
                    </a:lnTo>
                    <a:lnTo>
                      <a:pt x="59" y="9"/>
                    </a:lnTo>
                    <a:lnTo>
                      <a:pt x="62" y="12"/>
                    </a:lnTo>
                    <a:lnTo>
                      <a:pt x="65" y="18"/>
                    </a:lnTo>
                    <a:lnTo>
                      <a:pt x="65" y="25"/>
                    </a:lnTo>
                    <a:lnTo>
                      <a:pt x="53" y="31"/>
                    </a:lnTo>
                    <a:lnTo>
                      <a:pt x="53" y="31"/>
                    </a:lnTo>
                    <a:lnTo>
                      <a:pt x="50" y="31"/>
                    </a:lnTo>
                    <a:lnTo>
                      <a:pt x="47" y="31"/>
                    </a:lnTo>
                    <a:lnTo>
                      <a:pt x="47" y="31"/>
                    </a:lnTo>
                    <a:lnTo>
                      <a:pt x="47" y="31"/>
                    </a:lnTo>
                    <a:lnTo>
                      <a:pt x="47" y="25"/>
                    </a:lnTo>
                    <a:lnTo>
                      <a:pt x="43" y="18"/>
                    </a:lnTo>
                    <a:lnTo>
                      <a:pt x="43" y="18"/>
                    </a:lnTo>
                    <a:lnTo>
                      <a:pt x="37" y="12"/>
                    </a:lnTo>
                    <a:lnTo>
                      <a:pt x="34" y="12"/>
                    </a:lnTo>
                    <a:lnTo>
                      <a:pt x="34" y="12"/>
                    </a:lnTo>
                    <a:lnTo>
                      <a:pt x="31" y="6"/>
                    </a:lnTo>
                    <a:lnTo>
                      <a:pt x="31" y="6"/>
                    </a:lnTo>
                    <a:lnTo>
                      <a:pt x="31" y="12"/>
                    </a:lnTo>
                    <a:lnTo>
                      <a:pt x="31" y="12"/>
                    </a:lnTo>
                    <a:close/>
                  </a:path>
                </a:pathLst>
              </a:custGeom>
              <a:solidFill>
                <a:srgbClr val="FD66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2" name="Freeform 106"/>
              <p:cNvSpPr>
                <a:spLocks/>
              </p:cNvSpPr>
              <p:nvPr/>
            </p:nvSpPr>
            <p:spPr bwMode="auto">
              <a:xfrm>
                <a:off x="311" y="103"/>
                <a:ext cx="62" cy="74"/>
              </a:xfrm>
              <a:custGeom>
                <a:avLst/>
                <a:gdLst>
                  <a:gd name="T0" fmla="*/ 3 w 62"/>
                  <a:gd name="T1" fmla="*/ 0 h 74"/>
                  <a:gd name="T2" fmla="*/ 47 w 62"/>
                  <a:gd name="T3" fmla="*/ 3 h 74"/>
                  <a:gd name="T4" fmla="*/ 47 w 62"/>
                  <a:gd name="T5" fmla="*/ 3 h 74"/>
                  <a:gd name="T6" fmla="*/ 47 w 62"/>
                  <a:gd name="T7" fmla="*/ 21 h 74"/>
                  <a:gd name="T8" fmla="*/ 47 w 62"/>
                  <a:gd name="T9" fmla="*/ 40 h 74"/>
                  <a:gd name="T10" fmla="*/ 50 w 62"/>
                  <a:gd name="T11" fmla="*/ 56 h 74"/>
                  <a:gd name="T12" fmla="*/ 50 w 62"/>
                  <a:gd name="T13" fmla="*/ 56 h 74"/>
                  <a:gd name="T14" fmla="*/ 56 w 62"/>
                  <a:gd name="T15" fmla="*/ 65 h 74"/>
                  <a:gd name="T16" fmla="*/ 59 w 62"/>
                  <a:gd name="T17" fmla="*/ 71 h 74"/>
                  <a:gd name="T18" fmla="*/ 62 w 62"/>
                  <a:gd name="T19" fmla="*/ 74 h 74"/>
                  <a:gd name="T20" fmla="*/ 13 w 62"/>
                  <a:gd name="T21" fmla="*/ 74 h 74"/>
                  <a:gd name="T22" fmla="*/ 13 w 62"/>
                  <a:gd name="T23" fmla="*/ 74 h 74"/>
                  <a:gd name="T24" fmla="*/ 6 w 62"/>
                  <a:gd name="T25" fmla="*/ 65 h 74"/>
                  <a:gd name="T26" fmla="*/ 3 w 62"/>
                  <a:gd name="T27" fmla="*/ 56 h 74"/>
                  <a:gd name="T28" fmla="*/ 0 w 62"/>
                  <a:gd name="T29" fmla="*/ 43 h 74"/>
                  <a:gd name="T30" fmla="*/ 0 w 62"/>
                  <a:gd name="T31" fmla="*/ 43 h 74"/>
                  <a:gd name="T32" fmla="*/ 0 w 62"/>
                  <a:gd name="T33" fmla="*/ 28 h 74"/>
                  <a:gd name="T34" fmla="*/ 0 w 62"/>
                  <a:gd name="T35" fmla="*/ 12 h 74"/>
                  <a:gd name="T36" fmla="*/ 3 w 62"/>
                  <a:gd name="T37" fmla="*/ 0 h 74"/>
                  <a:gd name="T38" fmla="*/ 3 w 62"/>
                  <a:gd name="T3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74">
                    <a:moveTo>
                      <a:pt x="3" y="0"/>
                    </a:moveTo>
                    <a:lnTo>
                      <a:pt x="47" y="3"/>
                    </a:lnTo>
                    <a:lnTo>
                      <a:pt x="47" y="3"/>
                    </a:lnTo>
                    <a:lnTo>
                      <a:pt x="47" y="21"/>
                    </a:lnTo>
                    <a:lnTo>
                      <a:pt x="47" y="40"/>
                    </a:lnTo>
                    <a:lnTo>
                      <a:pt x="50" y="56"/>
                    </a:lnTo>
                    <a:lnTo>
                      <a:pt x="50" y="56"/>
                    </a:lnTo>
                    <a:lnTo>
                      <a:pt x="56" y="65"/>
                    </a:lnTo>
                    <a:lnTo>
                      <a:pt x="59" y="71"/>
                    </a:lnTo>
                    <a:lnTo>
                      <a:pt x="62" y="74"/>
                    </a:lnTo>
                    <a:lnTo>
                      <a:pt x="13" y="74"/>
                    </a:lnTo>
                    <a:lnTo>
                      <a:pt x="13" y="74"/>
                    </a:lnTo>
                    <a:lnTo>
                      <a:pt x="6" y="65"/>
                    </a:lnTo>
                    <a:lnTo>
                      <a:pt x="3" y="56"/>
                    </a:lnTo>
                    <a:lnTo>
                      <a:pt x="0" y="43"/>
                    </a:lnTo>
                    <a:lnTo>
                      <a:pt x="0" y="43"/>
                    </a:lnTo>
                    <a:lnTo>
                      <a:pt x="0" y="28"/>
                    </a:lnTo>
                    <a:lnTo>
                      <a:pt x="0" y="12"/>
                    </a:lnTo>
                    <a:lnTo>
                      <a:pt x="3" y="0"/>
                    </a:lnTo>
                    <a:lnTo>
                      <a:pt x="3" y="0"/>
                    </a:lnTo>
                    <a:close/>
                  </a:path>
                </a:pathLst>
              </a:custGeom>
              <a:solidFill>
                <a:srgbClr val="CCE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3" name="Freeform 107"/>
              <p:cNvSpPr>
                <a:spLocks noEditPoints="1"/>
              </p:cNvSpPr>
              <p:nvPr/>
            </p:nvSpPr>
            <p:spPr bwMode="auto">
              <a:xfrm>
                <a:off x="311" y="115"/>
                <a:ext cx="53" cy="53"/>
              </a:xfrm>
              <a:custGeom>
                <a:avLst/>
                <a:gdLst>
                  <a:gd name="T0" fmla="*/ 50 w 53"/>
                  <a:gd name="T1" fmla="*/ 41 h 53"/>
                  <a:gd name="T2" fmla="*/ 50 w 53"/>
                  <a:gd name="T3" fmla="*/ 41 h 53"/>
                  <a:gd name="T4" fmla="*/ 50 w 53"/>
                  <a:gd name="T5" fmla="*/ 44 h 53"/>
                  <a:gd name="T6" fmla="*/ 50 w 53"/>
                  <a:gd name="T7" fmla="*/ 44 h 53"/>
                  <a:gd name="T8" fmla="*/ 50 w 53"/>
                  <a:gd name="T9" fmla="*/ 44 h 53"/>
                  <a:gd name="T10" fmla="*/ 3 w 53"/>
                  <a:gd name="T11" fmla="*/ 47 h 53"/>
                  <a:gd name="T12" fmla="*/ 3 w 53"/>
                  <a:gd name="T13" fmla="*/ 47 h 53"/>
                  <a:gd name="T14" fmla="*/ 3 w 53"/>
                  <a:gd name="T15" fmla="*/ 41 h 53"/>
                  <a:gd name="T16" fmla="*/ 3 w 53"/>
                  <a:gd name="T17" fmla="*/ 41 h 53"/>
                  <a:gd name="T18" fmla="*/ 50 w 53"/>
                  <a:gd name="T19" fmla="*/ 41 h 53"/>
                  <a:gd name="T20" fmla="*/ 50 w 53"/>
                  <a:gd name="T21" fmla="*/ 41 h 53"/>
                  <a:gd name="T22" fmla="*/ 53 w 53"/>
                  <a:gd name="T23" fmla="*/ 50 h 53"/>
                  <a:gd name="T24" fmla="*/ 53 w 53"/>
                  <a:gd name="T25" fmla="*/ 50 h 53"/>
                  <a:gd name="T26" fmla="*/ 53 w 53"/>
                  <a:gd name="T27" fmla="*/ 50 h 53"/>
                  <a:gd name="T28" fmla="*/ 53 w 53"/>
                  <a:gd name="T29" fmla="*/ 50 h 53"/>
                  <a:gd name="T30" fmla="*/ 10 w 53"/>
                  <a:gd name="T31" fmla="*/ 53 h 53"/>
                  <a:gd name="T32" fmla="*/ 6 w 53"/>
                  <a:gd name="T33" fmla="*/ 53 h 53"/>
                  <a:gd name="T34" fmla="*/ 6 w 53"/>
                  <a:gd name="T35" fmla="*/ 53 h 53"/>
                  <a:gd name="T36" fmla="*/ 6 w 53"/>
                  <a:gd name="T37" fmla="*/ 50 h 53"/>
                  <a:gd name="T38" fmla="*/ 6 w 53"/>
                  <a:gd name="T39" fmla="*/ 50 h 53"/>
                  <a:gd name="T40" fmla="*/ 53 w 53"/>
                  <a:gd name="T41" fmla="*/ 50 h 53"/>
                  <a:gd name="T42" fmla="*/ 53 w 53"/>
                  <a:gd name="T43" fmla="*/ 50 h 53"/>
                  <a:gd name="T44" fmla="*/ 0 w 53"/>
                  <a:gd name="T45" fmla="*/ 34 h 53"/>
                  <a:gd name="T46" fmla="*/ 0 w 53"/>
                  <a:gd name="T47" fmla="*/ 34 h 53"/>
                  <a:gd name="T48" fmla="*/ 0 w 53"/>
                  <a:gd name="T49" fmla="*/ 31 h 53"/>
                  <a:gd name="T50" fmla="*/ 0 w 53"/>
                  <a:gd name="T51" fmla="*/ 31 h 53"/>
                  <a:gd name="T52" fmla="*/ 0 w 53"/>
                  <a:gd name="T53" fmla="*/ 22 h 53"/>
                  <a:gd name="T54" fmla="*/ 41 w 53"/>
                  <a:gd name="T55" fmla="*/ 22 h 53"/>
                  <a:gd name="T56" fmla="*/ 44 w 53"/>
                  <a:gd name="T57" fmla="*/ 34 h 53"/>
                  <a:gd name="T58" fmla="*/ 0 w 53"/>
                  <a:gd name="T59" fmla="*/ 34 h 53"/>
                  <a:gd name="T60" fmla="*/ 0 w 53"/>
                  <a:gd name="T61" fmla="*/ 34 h 53"/>
                  <a:gd name="T62" fmla="*/ 0 w 53"/>
                  <a:gd name="T63" fmla="*/ 13 h 53"/>
                  <a:gd name="T64" fmla="*/ 0 w 53"/>
                  <a:gd name="T65" fmla="*/ 13 h 53"/>
                  <a:gd name="T66" fmla="*/ 0 w 53"/>
                  <a:gd name="T67" fmla="*/ 0 h 53"/>
                  <a:gd name="T68" fmla="*/ 16 w 53"/>
                  <a:gd name="T69" fmla="*/ 3 h 53"/>
                  <a:gd name="T70" fmla="*/ 16 w 53"/>
                  <a:gd name="T71" fmla="*/ 13 h 53"/>
                  <a:gd name="T72" fmla="*/ 0 w 53"/>
                  <a:gd name="T73" fmla="*/ 13 h 53"/>
                  <a:gd name="T74" fmla="*/ 0 w 53"/>
                  <a:gd name="T75" fmla="*/ 13 h 53"/>
                  <a:gd name="T76" fmla="*/ 47 w 53"/>
                  <a:gd name="T77" fmla="*/ 0 h 53"/>
                  <a:gd name="T78" fmla="*/ 47 w 53"/>
                  <a:gd name="T79" fmla="*/ 0 h 53"/>
                  <a:gd name="T80" fmla="*/ 47 w 53"/>
                  <a:gd name="T81" fmla="*/ 3 h 53"/>
                  <a:gd name="T82" fmla="*/ 47 w 53"/>
                  <a:gd name="T83" fmla="*/ 3 h 53"/>
                  <a:gd name="T84" fmla="*/ 38 w 53"/>
                  <a:gd name="T85" fmla="*/ 3 h 53"/>
                  <a:gd name="T86" fmla="*/ 38 w 53"/>
                  <a:gd name="T87" fmla="*/ 3 h 53"/>
                  <a:gd name="T88" fmla="*/ 22 w 53"/>
                  <a:gd name="T89" fmla="*/ 3 h 53"/>
                  <a:gd name="T90" fmla="*/ 25 w 53"/>
                  <a:gd name="T91" fmla="*/ 0 h 53"/>
                  <a:gd name="T92" fmla="*/ 47 w 53"/>
                  <a:gd name="T93" fmla="*/ 0 h 53"/>
                  <a:gd name="T94" fmla="*/ 47 w 53"/>
                  <a:gd name="T95" fmla="*/ 0 h 53"/>
                  <a:gd name="T96" fmla="*/ 47 w 53"/>
                  <a:gd name="T97" fmla="*/ 9 h 53"/>
                  <a:gd name="T98" fmla="*/ 47 w 53"/>
                  <a:gd name="T99" fmla="*/ 9 h 53"/>
                  <a:gd name="T100" fmla="*/ 47 w 53"/>
                  <a:gd name="T101" fmla="*/ 19 h 53"/>
                  <a:gd name="T102" fmla="*/ 22 w 53"/>
                  <a:gd name="T103" fmla="*/ 19 h 53"/>
                  <a:gd name="T104" fmla="*/ 25 w 53"/>
                  <a:gd name="T105" fmla="*/ 9 h 53"/>
                  <a:gd name="T106" fmla="*/ 25 w 53"/>
                  <a:gd name="T107" fmla="*/ 9 h 53"/>
                  <a:gd name="T108" fmla="*/ 47 w 53"/>
                  <a:gd name="T109" fmla="*/ 9 h 53"/>
                  <a:gd name="T110" fmla="*/ 47 w 53"/>
                  <a:gd name="T111"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 h="53">
                    <a:moveTo>
                      <a:pt x="50" y="41"/>
                    </a:moveTo>
                    <a:lnTo>
                      <a:pt x="50" y="41"/>
                    </a:lnTo>
                    <a:lnTo>
                      <a:pt x="50" y="44"/>
                    </a:lnTo>
                    <a:lnTo>
                      <a:pt x="50" y="44"/>
                    </a:lnTo>
                    <a:lnTo>
                      <a:pt x="50" y="44"/>
                    </a:lnTo>
                    <a:lnTo>
                      <a:pt x="3" y="47"/>
                    </a:lnTo>
                    <a:lnTo>
                      <a:pt x="3" y="47"/>
                    </a:lnTo>
                    <a:lnTo>
                      <a:pt x="3" y="41"/>
                    </a:lnTo>
                    <a:lnTo>
                      <a:pt x="3" y="41"/>
                    </a:lnTo>
                    <a:lnTo>
                      <a:pt x="50" y="41"/>
                    </a:lnTo>
                    <a:lnTo>
                      <a:pt x="50" y="41"/>
                    </a:lnTo>
                    <a:close/>
                    <a:moveTo>
                      <a:pt x="53" y="50"/>
                    </a:moveTo>
                    <a:lnTo>
                      <a:pt x="53" y="50"/>
                    </a:lnTo>
                    <a:lnTo>
                      <a:pt x="53" y="50"/>
                    </a:lnTo>
                    <a:lnTo>
                      <a:pt x="53" y="50"/>
                    </a:lnTo>
                    <a:lnTo>
                      <a:pt x="10" y="53"/>
                    </a:lnTo>
                    <a:lnTo>
                      <a:pt x="6" y="53"/>
                    </a:lnTo>
                    <a:lnTo>
                      <a:pt x="6" y="53"/>
                    </a:lnTo>
                    <a:lnTo>
                      <a:pt x="6" y="50"/>
                    </a:lnTo>
                    <a:lnTo>
                      <a:pt x="6" y="50"/>
                    </a:lnTo>
                    <a:lnTo>
                      <a:pt x="53" y="50"/>
                    </a:lnTo>
                    <a:lnTo>
                      <a:pt x="53" y="50"/>
                    </a:lnTo>
                    <a:close/>
                    <a:moveTo>
                      <a:pt x="0" y="34"/>
                    </a:moveTo>
                    <a:lnTo>
                      <a:pt x="0" y="34"/>
                    </a:lnTo>
                    <a:lnTo>
                      <a:pt x="0" y="31"/>
                    </a:lnTo>
                    <a:lnTo>
                      <a:pt x="0" y="31"/>
                    </a:lnTo>
                    <a:lnTo>
                      <a:pt x="0" y="22"/>
                    </a:lnTo>
                    <a:lnTo>
                      <a:pt x="41" y="22"/>
                    </a:lnTo>
                    <a:lnTo>
                      <a:pt x="44" y="34"/>
                    </a:lnTo>
                    <a:lnTo>
                      <a:pt x="0" y="34"/>
                    </a:lnTo>
                    <a:lnTo>
                      <a:pt x="0" y="34"/>
                    </a:lnTo>
                    <a:close/>
                    <a:moveTo>
                      <a:pt x="0" y="13"/>
                    </a:moveTo>
                    <a:lnTo>
                      <a:pt x="0" y="13"/>
                    </a:lnTo>
                    <a:lnTo>
                      <a:pt x="0" y="0"/>
                    </a:lnTo>
                    <a:lnTo>
                      <a:pt x="16" y="3"/>
                    </a:lnTo>
                    <a:lnTo>
                      <a:pt x="16" y="13"/>
                    </a:lnTo>
                    <a:lnTo>
                      <a:pt x="0" y="13"/>
                    </a:lnTo>
                    <a:lnTo>
                      <a:pt x="0" y="13"/>
                    </a:lnTo>
                    <a:close/>
                    <a:moveTo>
                      <a:pt x="47" y="0"/>
                    </a:moveTo>
                    <a:lnTo>
                      <a:pt x="47" y="0"/>
                    </a:lnTo>
                    <a:lnTo>
                      <a:pt x="47" y="3"/>
                    </a:lnTo>
                    <a:lnTo>
                      <a:pt x="47" y="3"/>
                    </a:lnTo>
                    <a:lnTo>
                      <a:pt x="38" y="3"/>
                    </a:lnTo>
                    <a:lnTo>
                      <a:pt x="38" y="3"/>
                    </a:lnTo>
                    <a:lnTo>
                      <a:pt x="22" y="3"/>
                    </a:lnTo>
                    <a:lnTo>
                      <a:pt x="25" y="0"/>
                    </a:lnTo>
                    <a:lnTo>
                      <a:pt x="47" y="0"/>
                    </a:lnTo>
                    <a:lnTo>
                      <a:pt x="47" y="0"/>
                    </a:lnTo>
                    <a:close/>
                    <a:moveTo>
                      <a:pt x="47" y="9"/>
                    </a:moveTo>
                    <a:lnTo>
                      <a:pt x="47" y="9"/>
                    </a:lnTo>
                    <a:lnTo>
                      <a:pt x="47" y="19"/>
                    </a:lnTo>
                    <a:lnTo>
                      <a:pt x="22" y="19"/>
                    </a:lnTo>
                    <a:lnTo>
                      <a:pt x="25" y="9"/>
                    </a:lnTo>
                    <a:lnTo>
                      <a:pt x="25" y="9"/>
                    </a:lnTo>
                    <a:lnTo>
                      <a:pt x="47" y="9"/>
                    </a:lnTo>
                    <a:lnTo>
                      <a:pt x="47" y="9"/>
                    </a:lnTo>
                    <a:close/>
                  </a:path>
                </a:pathLst>
              </a:custGeom>
              <a:solidFill>
                <a:srgbClr val="ADB9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4" name="Freeform 108"/>
              <p:cNvSpPr>
                <a:spLocks/>
              </p:cNvSpPr>
              <p:nvPr/>
            </p:nvSpPr>
            <p:spPr bwMode="auto">
              <a:xfrm>
                <a:off x="554" y="90"/>
                <a:ext cx="56" cy="84"/>
              </a:xfrm>
              <a:custGeom>
                <a:avLst/>
                <a:gdLst>
                  <a:gd name="T0" fmla="*/ 53 w 56"/>
                  <a:gd name="T1" fmla="*/ 0 h 84"/>
                  <a:gd name="T2" fmla="*/ 3 w 56"/>
                  <a:gd name="T3" fmla="*/ 0 h 84"/>
                  <a:gd name="T4" fmla="*/ 3 w 56"/>
                  <a:gd name="T5" fmla="*/ 0 h 84"/>
                  <a:gd name="T6" fmla="*/ 0 w 56"/>
                  <a:gd name="T7" fmla="*/ 6 h 84"/>
                  <a:gd name="T8" fmla="*/ 0 w 56"/>
                  <a:gd name="T9" fmla="*/ 16 h 84"/>
                  <a:gd name="T10" fmla="*/ 0 w 56"/>
                  <a:gd name="T11" fmla="*/ 44 h 84"/>
                  <a:gd name="T12" fmla="*/ 3 w 56"/>
                  <a:gd name="T13" fmla="*/ 72 h 84"/>
                  <a:gd name="T14" fmla="*/ 6 w 56"/>
                  <a:gd name="T15" fmla="*/ 81 h 84"/>
                  <a:gd name="T16" fmla="*/ 9 w 56"/>
                  <a:gd name="T17" fmla="*/ 84 h 84"/>
                  <a:gd name="T18" fmla="*/ 56 w 56"/>
                  <a:gd name="T19" fmla="*/ 81 h 84"/>
                  <a:gd name="T20" fmla="*/ 56 w 56"/>
                  <a:gd name="T21" fmla="*/ 81 h 84"/>
                  <a:gd name="T22" fmla="*/ 50 w 56"/>
                  <a:gd name="T23" fmla="*/ 62 h 84"/>
                  <a:gd name="T24" fmla="*/ 50 w 56"/>
                  <a:gd name="T25" fmla="*/ 41 h 84"/>
                  <a:gd name="T26" fmla="*/ 53 w 56"/>
                  <a:gd name="T27" fmla="*/ 0 h 84"/>
                  <a:gd name="T28" fmla="*/ 53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3" y="0"/>
                    </a:moveTo>
                    <a:lnTo>
                      <a:pt x="3" y="0"/>
                    </a:lnTo>
                    <a:lnTo>
                      <a:pt x="3" y="0"/>
                    </a:lnTo>
                    <a:lnTo>
                      <a:pt x="0" y="6"/>
                    </a:lnTo>
                    <a:lnTo>
                      <a:pt x="0" y="16"/>
                    </a:lnTo>
                    <a:lnTo>
                      <a:pt x="0" y="44"/>
                    </a:lnTo>
                    <a:lnTo>
                      <a:pt x="3" y="72"/>
                    </a:lnTo>
                    <a:lnTo>
                      <a:pt x="6" y="81"/>
                    </a:lnTo>
                    <a:lnTo>
                      <a:pt x="9" y="84"/>
                    </a:lnTo>
                    <a:lnTo>
                      <a:pt x="56" y="81"/>
                    </a:lnTo>
                    <a:lnTo>
                      <a:pt x="56" y="81"/>
                    </a:lnTo>
                    <a:lnTo>
                      <a:pt x="50" y="62"/>
                    </a:lnTo>
                    <a:lnTo>
                      <a:pt x="50" y="41"/>
                    </a:lnTo>
                    <a:lnTo>
                      <a:pt x="53" y="0"/>
                    </a:lnTo>
                    <a:lnTo>
                      <a:pt x="53" y="0"/>
                    </a:lnTo>
                    <a:close/>
                  </a:path>
                </a:pathLst>
              </a:custGeom>
              <a:solidFill>
                <a:srgbClr val="EAE4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5" name="Freeform 109"/>
              <p:cNvSpPr>
                <a:spLocks noEditPoints="1"/>
              </p:cNvSpPr>
              <p:nvPr/>
            </p:nvSpPr>
            <p:spPr bwMode="auto">
              <a:xfrm>
                <a:off x="554" y="93"/>
                <a:ext cx="50" cy="78"/>
              </a:xfrm>
              <a:custGeom>
                <a:avLst/>
                <a:gdLst>
                  <a:gd name="T0" fmla="*/ 22 w 50"/>
                  <a:gd name="T1" fmla="*/ 0 h 78"/>
                  <a:gd name="T2" fmla="*/ 16 w 50"/>
                  <a:gd name="T3" fmla="*/ 7 h 78"/>
                  <a:gd name="T4" fmla="*/ 22 w 50"/>
                  <a:gd name="T5" fmla="*/ 16 h 78"/>
                  <a:gd name="T6" fmla="*/ 19 w 50"/>
                  <a:gd name="T7" fmla="*/ 31 h 78"/>
                  <a:gd name="T8" fmla="*/ 19 w 50"/>
                  <a:gd name="T9" fmla="*/ 38 h 78"/>
                  <a:gd name="T10" fmla="*/ 22 w 50"/>
                  <a:gd name="T11" fmla="*/ 38 h 78"/>
                  <a:gd name="T12" fmla="*/ 22 w 50"/>
                  <a:gd name="T13" fmla="*/ 16 h 78"/>
                  <a:gd name="T14" fmla="*/ 28 w 50"/>
                  <a:gd name="T15" fmla="*/ 13 h 78"/>
                  <a:gd name="T16" fmla="*/ 25 w 50"/>
                  <a:gd name="T17" fmla="*/ 0 h 78"/>
                  <a:gd name="T18" fmla="*/ 19 w 50"/>
                  <a:gd name="T19" fmla="*/ 16 h 78"/>
                  <a:gd name="T20" fmla="*/ 3 w 50"/>
                  <a:gd name="T21" fmla="*/ 25 h 78"/>
                  <a:gd name="T22" fmla="*/ 6 w 50"/>
                  <a:gd name="T23" fmla="*/ 25 h 78"/>
                  <a:gd name="T24" fmla="*/ 19 w 50"/>
                  <a:gd name="T25" fmla="*/ 16 h 78"/>
                  <a:gd name="T26" fmla="*/ 3 w 50"/>
                  <a:gd name="T27" fmla="*/ 31 h 78"/>
                  <a:gd name="T28" fmla="*/ 6 w 50"/>
                  <a:gd name="T29" fmla="*/ 38 h 78"/>
                  <a:gd name="T30" fmla="*/ 3 w 50"/>
                  <a:gd name="T31" fmla="*/ 31 h 78"/>
                  <a:gd name="T32" fmla="*/ 3 w 50"/>
                  <a:gd name="T33" fmla="*/ 28 h 78"/>
                  <a:gd name="T34" fmla="*/ 0 w 50"/>
                  <a:gd name="T35" fmla="*/ 35 h 78"/>
                  <a:gd name="T36" fmla="*/ 3 w 50"/>
                  <a:gd name="T37" fmla="*/ 28 h 78"/>
                  <a:gd name="T38" fmla="*/ 3 w 50"/>
                  <a:gd name="T39" fmla="*/ 22 h 78"/>
                  <a:gd name="T40" fmla="*/ 3 w 50"/>
                  <a:gd name="T41" fmla="*/ 22 h 78"/>
                  <a:gd name="T42" fmla="*/ 25 w 50"/>
                  <a:gd name="T43" fmla="*/ 38 h 78"/>
                  <a:gd name="T44" fmla="*/ 47 w 50"/>
                  <a:gd name="T45" fmla="*/ 44 h 78"/>
                  <a:gd name="T46" fmla="*/ 40 w 50"/>
                  <a:gd name="T47" fmla="*/ 69 h 78"/>
                  <a:gd name="T48" fmla="*/ 50 w 50"/>
                  <a:gd name="T49" fmla="*/ 69 h 78"/>
                  <a:gd name="T50" fmla="*/ 47 w 50"/>
                  <a:gd name="T51" fmla="*/ 72 h 78"/>
                  <a:gd name="T52" fmla="*/ 37 w 50"/>
                  <a:gd name="T53" fmla="*/ 69 h 78"/>
                  <a:gd name="T54" fmla="*/ 34 w 50"/>
                  <a:gd name="T55" fmla="*/ 69 h 78"/>
                  <a:gd name="T56" fmla="*/ 37 w 50"/>
                  <a:gd name="T57" fmla="*/ 63 h 78"/>
                  <a:gd name="T58" fmla="*/ 44 w 50"/>
                  <a:gd name="T59" fmla="*/ 44 h 78"/>
                  <a:gd name="T60" fmla="*/ 28 w 50"/>
                  <a:gd name="T61" fmla="*/ 41 h 78"/>
                  <a:gd name="T62" fmla="*/ 25 w 50"/>
                  <a:gd name="T63" fmla="*/ 38 h 78"/>
                  <a:gd name="T64" fmla="*/ 19 w 50"/>
                  <a:gd name="T65" fmla="*/ 41 h 78"/>
                  <a:gd name="T66" fmla="*/ 22 w 50"/>
                  <a:gd name="T67" fmla="*/ 44 h 78"/>
                  <a:gd name="T68" fmla="*/ 19 w 50"/>
                  <a:gd name="T69" fmla="*/ 69 h 78"/>
                  <a:gd name="T70" fmla="*/ 9 w 50"/>
                  <a:gd name="T71" fmla="*/ 75 h 78"/>
                  <a:gd name="T72" fmla="*/ 12 w 50"/>
                  <a:gd name="T73" fmla="*/ 78 h 78"/>
                  <a:gd name="T74" fmla="*/ 6 w 50"/>
                  <a:gd name="T75" fmla="*/ 75 h 78"/>
                  <a:gd name="T76" fmla="*/ 12 w 50"/>
                  <a:gd name="T77" fmla="*/ 69 h 78"/>
                  <a:gd name="T78" fmla="*/ 16 w 50"/>
                  <a:gd name="T79" fmla="*/ 44 h 78"/>
                  <a:gd name="T80" fmla="*/ 22 w 50"/>
                  <a:gd name="T81" fmla="*/ 22 h 78"/>
                  <a:gd name="T82" fmla="*/ 19 w 50"/>
                  <a:gd name="T83" fmla="*/ 38 h 78"/>
                  <a:gd name="T84" fmla="*/ 22 w 50"/>
                  <a:gd name="T85" fmla="*/ 35 h 78"/>
                  <a:gd name="T86" fmla="*/ 22 w 50"/>
                  <a:gd name="T87" fmla="*/ 19 h 78"/>
                  <a:gd name="T88" fmla="*/ 28 w 50"/>
                  <a:gd name="T89" fmla="*/ 16 h 78"/>
                  <a:gd name="T90" fmla="*/ 40 w 50"/>
                  <a:gd name="T91" fmla="*/ 28 h 78"/>
                  <a:gd name="T92" fmla="*/ 37 w 50"/>
                  <a:gd name="T93" fmla="*/ 28 h 78"/>
                  <a:gd name="T94" fmla="*/ 25 w 50"/>
                  <a:gd name="T95" fmla="*/ 16 h 78"/>
                  <a:gd name="T96" fmla="*/ 37 w 50"/>
                  <a:gd name="T97" fmla="*/ 31 h 78"/>
                  <a:gd name="T98" fmla="*/ 34 w 50"/>
                  <a:gd name="T99" fmla="*/ 41 h 78"/>
                  <a:gd name="T100" fmla="*/ 37 w 50"/>
                  <a:gd name="T101" fmla="*/ 35 h 78"/>
                  <a:gd name="T102" fmla="*/ 40 w 50"/>
                  <a:gd name="T103" fmla="*/ 31 h 78"/>
                  <a:gd name="T104" fmla="*/ 40 w 50"/>
                  <a:gd name="T105" fmla="*/ 38 h 78"/>
                  <a:gd name="T106" fmla="*/ 40 w 50"/>
                  <a:gd name="T107" fmla="*/ 35 h 78"/>
                  <a:gd name="T108" fmla="*/ 40 w 50"/>
                  <a:gd name="T109" fmla="*/ 25 h 78"/>
                  <a:gd name="T110" fmla="*/ 44 w 50"/>
                  <a:gd name="T111" fmla="*/ 25 h 78"/>
                  <a:gd name="T112" fmla="*/ 25 w 50"/>
                  <a:gd name="T113" fmla="*/ 3 h 78"/>
                  <a:gd name="T114" fmla="*/ 19 w 50"/>
                  <a:gd name="T115" fmla="*/ 0 h 78"/>
                  <a:gd name="T116" fmla="*/ 19 w 50"/>
                  <a:gd name="T117" fmla="*/ 7 h 78"/>
                  <a:gd name="T118" fmla="*/ 25 w 50"/>
                  <a:gd name="T119" fmla="*/ 13 h 78"/>
                  <a:gd name="T120" fmla="*/ 28 w 50"/>
                  <a:gd name="T121"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 h="78">
                    <a:moveTo>
                      <a:pt x="25" y="0"/>
                    </a:moveTo>
                    <a:lnTo>
                      <a:pt x="25" y="0"/>
                    </a:lnTo>
                    <a:lnTo>
                      <a:pt x="22" y="0"/>
                    </a:lnTo>
                    <a:lnTo>
                      <a:pt x="19" y="0"/>
                    </a:lnTo>
                    <a:lnTo>
                      <a:pt x="16" y="3"/>
                    </a:lnTo>
                    <a:lnTo>
                      <a:pt x="16" y="7"/>
                    </a:lnTo>
                    <a:lnTo>
                      <a:pt x="16" y="7"/>
                    </a:lnTo>
                    <a:lnTo>
                      <a:pt x="19" y="13"/>
                    </a:lnTo>
                    <a:lnTo>
                      <a:pt x="22" y="16"/>
                    </a:lnTo>
                    <a:lnTo>
                      <a:pt x="22" y="19"/>
                    </a:lnTo>
                    <a:lnTo>
                      <a:pt x="22" y="19"/>
                    </a:lnTo>
                    <a:lnTo>
                      <a:pt x="19" y="31"/>
                    </a:lnTo>
                    <a:lnTo>
                      <a:pt x="19" y="35"/>
                    </a:lnTo>
                    <a:lnTo>
                      <a:pt x="19" y="35"/>
                    </a:lnTo>
                    <a:lnTo>
                      <a:pt x="19" y="38"/>
                    </a:lnTo>
                    <a:lnTo>
                      <a:pt x="22" y="41"/>
                    </a:lnTo>
                    <a:lnTo>
                      <a:pt x="22" y="38"/>
                    </a:lnTo>
                    <a:lnTo>
                      <a:pt x="22" y="38"/>
                    </a:lnTo>
                    <a:lnTo>
                      <a:pt x="25" y="25"/>
                    </a:lnTo>
                    <a:lnTo>
                      <a:pt x="25" y="22"/>
                    </a:lnTo>
                    <a:lnTo>
                      <a:pt x="22" y="16"/>
                    </a:lnTo>
                    <a:lnTo>
                      <a:pt x="22" y="16"/>
                    </a:lnTo>
                    <a:lnTo>
                      <a:pt x="28" y="13"/>
                    </a:lnTo>
                    <a:lnTo>
                      <a:pt x="28" y="13"/>
                    </a:lnTo>
                    <a:lnTo>
                      <a:pt x="28" y="10"/>
                    </a:lnTo>
                    <a:lnTo>
                      <a:pt x="28" y="3"/>
                    </a:lnTo>
                    <a:lnTo>
                      <a:pt x="25" y="0"/>
                    </a:lnTo>
                    <a:lnTo>
                      <a:pt x="25" y="0"/>
                    </a:lnTo>
                    <a:close/>
                    <a:moveTo>
                      <a:pt x="19" y="16"/>
                    </a:moveTo>
                    <a:lnTo>
                      <a:pt x="19" y="16"/>
                    </a:lnTo>
                    <a:lnTo>
                      <a:pt x="12" y="22"/>
                    </a:lnTo>
                    <a:lnTo>
                      <a:pt x="3" y="25"/>
                    </a:lnTo>
                    <a:lnTo>
                      <a:pt x="3" y="25"/>
                    </a:lnTo>
                    <a:lnTo>
                      <a:pt x="3" y="28"/>
                    </a:lnTo>
                    <a:lnTo>
                      <a:pt x="6" y="25"/>
                    </a:lnTo>
                    <a:lnTo>
                      <a:pt x="6" y="25"/>
                    </a:lnTo>
                    <a:lnTo>
                      <a:pt x="16" y="19"/>
                    </a:lnTo>
                    <a:lnTo>
                      <a:pt x="22" y="16"/>
                    </a:lnTo>
                    <a:lnTo>
                      <a:pt x="19" y="16"/>
                    </a:lnTo>
                    <a:lnTo>
                      <a:pt x="19" y="16"/>
                    </a:lnTo>
                    <a:close/>
                    <a:moveTo>
                      <a:pt x="3" y="31"/>
                    </a:moveTo>
                    <a:lnTo>
                      <a:pt x="3" y="31"/>
                    </a:lnTo>
                    <a:lnTo>
                      <a:pt x="3" y="38"/>
                    </a:lnTo>
                    <a:lnTo>
                      <a:pt x="6" y="38"/>
                    </a:lnTo>
                    <a:lnTo>
                      <a:pt x="6" y="38"/>
                    </a:lnTo>
                    <a:lnTo>
                      <a:pt x="6" y="38"/>
                    </a:lnTo>
                    <a:lnTo>
                      <a:pt x="6" y="31"/>
                    </a:lnTo>
                    <a:lnTo>
                      <a:pt x="3" y="31"/>
                    </a:lnTo>
                    <a:lnTo>
                      <a:pt x="3" y="31"/>
                    </a:lnTo>
                    <a:close/>
                    <a:moveTo>
                      <a:pt x="3" y="28"/>
                    </a:moveTo>
                    <a:lnTo>
                      <a:pt x="3" y="28"/>
                    </a:lnTo>
                    <a:lnTo>
                      <a:pt x="0" y="35"/>
                    </a:lnTo>
                    <a:lnTo>
                      <a:pt x="0" y="35"/>
                    </a:lnTo>
                    <a:lnTo>
                      <a:pt x="0" y="35"/>
                    </a:lnTo>
                    <a:lnTo>
                      <a:pt x="0" y="35"/>
                    </a:lnTo>
                    <a:lnTo>
                      <a:pt x="3" y="31"/>
                    </a:lnTo>
                    <a:lnTo>
                      <a:pt x="3" y="28"/>
                    </a:lnTo>
                    <a:lnTo>
                      <a:pt x="3" y="28"/>
                    </a:lnTo>
                    <a:close/>
                    <a:moveTo>
                      <a:pt x="3" y="22"/>
                    </a:moveTo>
                    <a:lnTo>
                      <a:pt x="3" y="22"/>
                    </a:lnTo>
                    <a:lnTo>
                      <a:pt x="0" y="22"/>
                    </a:lnTo>
                    <a:lnTo>
                      <a:pt x="0" y="22"/>
                    </a:lnTo>
                    <a:lnTo>
                      <a:pt x="3" y="22"/>
                    </a:lnTo>
                    <a:lnTo>
                      <a:pt x="3" y="22"/>
                    </a:lnTo>
                    <a:close/>
                    <a:moveTo>
                      <a:pt x="25" y="38"/>
                    </a:moveTo>
                    <a:lnTo>
                      <a:pt x="25" y="38"/>
                    </a:lnTo>
                    <a:lnTo>
                      <a:pt x="40" y="41"/>
                    </a:lnTo>
                    <a:lnTo>
                      <a:pt x="47" y="44"/>
                    </a:lnTo>
                    <a:lnTo>
                      <a:pt x="47" y="44"/>
                    </a:lnTo>
                    <a:lnTo>
                      <a:pt x="40" y="66"/>
                    </a:lnTo>
                    <a:lnTo>
                      <a:pt x="40" y="66"/>
                    </a:lnTo>
                    <a:lnTo>
                      <a:pt x="40" y="69"/>
                    </a:lnTo>
                    <a:lnTo>
                      <a:pt x="47" y="69"/>
                    </a:lnTo>
                    <a:lnTo>
                      <a:pt x="47" y="69"/>
                    </a:lnTo>
                    <a:lnTo>
                      <a:pt x="50" y="69"/>
                    </a:lnTo>
                    <a:lnTo>
                      <a:pt x="50" y="69"/>
                    </a:lnTo>
                    <a:lnTo>
                      <a:pt x="50" y="69"/>
                    </a:lnTo>
                    <a:lnTo>
                      <a:pt x="47" y="72"/>
                    </a:lnTo>
                    <a:lnTo>
                      <a:pt x="40" y="72"/>
                    </a:lnTo>
                    <a:lnTo>
                      <a:pt x="40" y="72"/>
                    </a:lnTo>
                    <a:lnTo>
                      <a:pt x="37" y="69"/>
                    </a:lnTo>
                    <a:lnTo>
                      <a:pt x="37" y="69"/>
                    </a:lnTo>
                    <a:lnTo>
                      <a:pt x="37" y="69"/>
                    </a:lnTo>
                    <a:lnTo>
                      <a:pt x="34" y="69"/>
                    </a:lnTo>
                    <a:lnTo>
                      <a:pt x="34" y="69"/>
                    </a:lnTo>
                    <a:lnTo>
                      <a:pt x="34" y="69"/>
                    </a:lnTo>
                    <a:lnTo>
                      <a:pt x="37" y="63"/>
                    </a:lnTo>
                    <a:lnTo>
                      <a:pt x="40" y="56"/>
                    </a:lnTo>
                    <a:lnTo>
                      <a:pt x="40" y="56"/>
                    </a:lnTo>
                    <a:lnTo>
                      <a:pt x="44" y="44"/>
                    </a:lnTo>
                    <a:lnTo>
                      <a:pt x="44" y="44"/>
                    </a:lnTo>
                    <a:lnTo>
                      <a:pt x="28" y="41"/>
                    </a:lnTo>
                    <a:lnTo>
                      <a:pt x="28" y="41"/>
                    </a:lnTo>
                    <a:lnTo>
                      <a:pt x="25" y="38"/>
                    </a:lnTo>
                    <a:lnTo>
                      <a:pt x="25" y="38"/>
                    </a:lnTo>
                    <a:lnTo>
                      <a:pt x="25" y="38"/>
                    </a:lnTo>
                    <a:close/>
                    <a:moveTo>
                      <a:pt x="16" y="44"/>
                    </a:moveTo>
                    <a:lnTo>
                      <a:pt x="16" y="44"/>
                    </a:lnTo>
                    <a:lnTo>
                      <a:pt x="19" y="41"/>
                    </a:lnTo>
                    <a:lnTo>
                      <a:pt x="22" y="41"/>
                    </a:lnTo>
                    <a:lnTo>
                      <a:pt x="22" y="44"/>
                    </a:lnTo>
                    <a:lnTo>
                      <a:pt x="22" y="44"/>
                    </a:lnTo>
                    <a:lnTo>
                      <a:pt x="25" y="66"/>
                    </a:lnTo>
                    <a:lnTo>
                      <a:pt x="25" y="66"/>
                    </a:lnTo>
                    <a:lnTo>
                      <a:pt x="19" y="69"/>
                    </a:lnTo>
                    <a:lnTo>
                      <a:pt x="19" y="69"/>
                    </a:lnTo>
                    <a:lnTo>
                      <a:pt x="9" y="75"/>
                    </a:lnTo>
                    <a:lnTo>
                      <a:pt x="9" y="75"/>
                    </a:lnTo>
                    <a:lnTo>
                      <a:pt x="12" y="78"/>
                    </a:lnTo>
                    <a:lnTo>
                      <a:pt x="12" y="78"/>
                    </a:lnTo>
                    <a:lnTo>
                      <a:pt x="12" y="78"/>
                    </a:lnTo>
                    <a:lnTo>
                      <a:pt x="12" y="78"/>
                    </a:lnTo>
                    <a:lnTo>
                      <a:pt x="6" y="75"/>
                    </a:lnTo>
                    <a:lnTo>
                      <a:pt x="6" y="75"/>
                    </a:lnTo>
                    <a:lnTo>
                      <a:pt x="6" y="75"/>
                    </a:lnTo>
                    <a:lnTo>
                      <a:pt x="12" y="69"/>
                    </a:lnTo>
                    <a:lnTo>
                      <a:pt x="12" y="69"/>
                    </a:lnTo>
                    <a:lnTo>
                      <a:pt x="22" y="66"/>
                    </a:lnTo>
                    <a:lnTo>
                      <a:pt x="19" y="47"/>
                    </a:lnTo>
                    <a:lnTo>
                      <a:pt x="16" y="44"/>
                    </a:lnTo>
                    <a:lnTo>
                      <a:pt x="16" y="44"/>
                    </a:lnTo>
                    <a:close/>
                    <a:moveTo>
                      <a:pt x="22" y="22"/>
                    </a:moveTo>
                    <a:lnTo>
                      <a:pt x="22" y="22"/>
                    </a:lnTo>
                    <a:lnTo>
                      <a:pt x="22" y="31"/>
                    </a:lnTo>
                    <a:lnTo>
                      <a:pt x="19" y="38"/>
                    </a:lnTo>
                    <a:lnTo>
                      <a:pt x="19" y="38"/>
                    </a:lnTo>
                    <a:lnTo>
                      <a:pt x="19" y="38"/>
                    </a:lnTo>
                    <a:lnTo>
                      <a:pt x="22" y="35"/>
                    </a:lnTo>
                    <a:lnTo>
                      <a:pt x="22" y="35"/>
                    </a:lnTo>
                    <a:lnTo>
                      <a:pt x="25" y="25"/>
                    </a:lnTo>
                    <a:lnTo>
                      <a:pt x="25" y="22"/>
                    </a:lnTo>
                    <a:lnTo>
                      <a:pt x="22" y="19"/>
                    </a:lnTo>
                    <a:lnTo>
                      <a:pt x="22" y="22"/>
                    </a:lnTo>
                    <a:lnTo>
                      <a:pt x="22" y="22"/>
                    </a:lnTo>
                    <a:close/>
                    <a:moveTo>
                      <a:pt x="28" y="16"/>
                    </a:moveTo>
                    <a:lnTo>
                      <a:pt x="28" y="16"/>
                    </a:lnTo>
                    <a:lnTo>
                      <a:pt x="34" y="22"/>
                    </a:lnTo>
                    <a:lnTo>
                      <a:pt x="40" y="28"/>
                    </a:lnTo>
                    <a:lnTo>
                      <a:pt x="40" y="28"/>
                    </a:lnTo>
                    <a:lnTo>
                      <a:pt x="40" y="28"/>
                    </a:lnTo>
                    <a:lnTo>
                      <a:pt x="37" y="28"/>
                    </a:lnTo>
                    <a:lnTo>
                      <a:pt x="37" y="28"/>
                    </a:lnTo>
                    <a:lnTo>
                      <a:pt x="28" y="19"/>
                    </a:lnTo>
                    <a:lnTo>
                      <a:pt x="25" y="16"/>
                    </a:lnTo>
                    <a:lnTo>
                      <a:pt x="28" y="16"/>
                    </a:lnTo>
                    <a:lnTo>
                      <a:pt x="28" y="16"/>
                    </a:lnTo>
                    <a:close/>
                    <a:moveTo>
                      <a:pt x="37" y="31"/>
                    </a:moveTo>
                    <a:lnTo>
                      <a:pt x="37" y="31"/>
                    </a:lnTo>
                    <a:lnTo>
                      <a:pt x="37" y="38"/>
                    </a:lnTo>
                    <a:lnTo>
                      <a:pt x="34" y="41"/>
                    </a:lnTo>
                    <a:lnTo>
                      <a:pt x="34" y="41"/>
                    </a:lnTo>
                    <a:lnTo>
                      <a:pt x="34" y="41"/>
                    </a:lnTo>
                    <a:lnTo>
                      <a:pt x="37" y="35"/>
                    </a:lnTo>
                    <a:lnTo>
                      <a:pt x="37" y="31"/>
                    </a:lnTo>
                    <a:lnTo>
                      <a:pt x="37" y="31"/>
                    </a:lnTo>
                    <a:close/>
                    <a:moveTo>
                      <a:pt x="40" y="31"/>
                    </a:moveTo>
                    <a:lnTo>
                      <a:pt x="40" y="31"/>
                    </a:lnTo>
                    <a:lnTo>
                      <a:pt x="40" y="38"/>
                    </a:lnTo>
                    <a:lnTo>
                      <a:pt x="40" y="38"/>
                    </a:lnTo>
                    <a:lnTo>
                      <a:pt x="40" y="38"/>
                    </a:lnTo>
                    <a:lnTo>
                      <a:pt x="40" y="38"/>
                    </a:lnTo>
                    <a:lnTo>
                      <a:pt x="40" y="35"/>
                    </a:lnTo>
                    <a:lnTo>
                      <a:pt x="40" y="31"/>
                    </a:lnTo>
                    <a:lnTo>
                      <a:pt x="40" y="31"/>
                    </a:lnTo>
                    <a:close/>
                    <a:moveTo>
                      <a:pt x="40" y="25"/>
                    </a:moveTo>
                    <a:lnTo>
                      <a:pt x="40" y="25"/>
                    </a:lnTo>
                    <a:lnTo>
                      <a:pt x="44" y="25"/>
                    </a:lnTo>
                    <a:lnTo>
                      <a:pt x="44" y="25"/>
                    </a:lnTo>
                    <a:lnTo>
                      <a:pt x="40" y="25"/>
                    </a:lnTo>
                    <a:lnTo>
                      <a:pt x="40" y="25"/>
                    </a:lnTo>
                    <a:close/>
                    <a:moveTo>
                      <a:pt x="25" y="3"/>
                    </a:moveTo>
                    <a:lnTo>
                      <a:pt x="25" y="3"/>
                    </a:lnTo>
                    <a:lnTo>
                      <a:pt x="22" y="0"/>
                    </a:lnTo>
                    <a:lnTo>
                      <a:pt x="19" y="0"/>
                    </a:lnTo>
                    <a:lnTo>
                      <a:pt x="19" y="3"/>
                    </a:lnTo>
                    <a:lnTo>
                      <a:pt x="19" y="7"/>
                    </a:lnTo>
                    <a:lnTo>
                      <a:pt x="19" y="7"/>
                    </a:lnTo>
                    <a:lnTo>
                      <a:pt x="22" y="13"/>
                    </a:lnTo>
                    <a:lnTo>
                      <a:pt x="25" y="13"/>
                    </a:lnTo>
                    <a:lnTo>
                      <a:pt x="25" y="13"/>
                    </a:lnTo>
                    <a:lnTo>
                      <a:pt x="25" y="13"/>
                    </a:lnTo>
                    <a:lnTo>
                      <a:pt x="28" y="10"/>
                    </a:lnTo>
                    <a:lnTo>
                      <a:pt x="28" y="7"/>
                    </a:lnTo>
                    <a:lnTo>
                      <a:pt x="25" y="3"/>
                    </a:lnTo>
                    <a:lnTo>
                      <a:pt x="25" y="3"/>
                    </a:lnTo>
                    <a:close/>
                  </a:path>
                </a:pathLst>
              </a:custGeom>
              <a:solidFill>
                <a:srgbClr val="6A5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6" name="Freeform 110"/>
              <p:cNvSpPr>
                <a:spLocks/>
              </p:cNvSpPr>
              <p:nvPr/>
            </p:nvSpPr>
            <p:spPr bwMode="auto">
              <a:xfrm>
                <a:off x="59" y="227"/>
                <a:ext cx="41" cy="81"/>
              </a:xfrm>
              <a:custGeom>
                <a:avLst/>
                <a:gdLst>
                  <a:gd name="T0" fmla="*/ 25 w 41"/>
                  <a:gd name="T1" fmla="*/ 0 h 81"/>
                  <a:gd name="T2" fmla="*/ 25 w 41"/>
                  <a:gd name="T3" fmla="*/ 0 h 81"/>
                  <a:gd name="T4" fmla="*/ 19 w 41"/>
                  <a:gd name="T5" fmla="*/ 19 h 81"/>
                  <a:gd name="T6" fmla="*/ 13 w 41"/>
                  <a:gd name="T7" fmla="*/ 34 h 81"/>
                  <a:gd name="T8" fmla="*/ 6 w 41"/>
                  <a:gd name="T9" fmla="*/ 47 h 81"/>
                  <a:gd name="T10" fmla="*/ 3 w 41"/>
                  <a:gd name="T11" fmla="*/ 56 h 81"/>
                  <a:gd name="T12" fmla="*/ 3 w 41"/>
                  <a:gd name="T13" fmla="*/ 56 h 81"/>
                  <a:gd name="T14" fmla="*/ 0 w 41"/>
                  <a:gd name="T15" fmla="*/ 75 h 81"/>
                  <a:gd name="T16" fmla="*/ 0 w 41"/>
                  <a:gd name="T17" fmla="*/ 78 h 81"/>
                  <a:gd name="T18" fmla="*/ 31 w 41"/>
                  <a:gd name="T19" fmla="*/ 81 h 81"/>
                  <a:gd name="T20" fmla="*/ 31 w 41"/>
                  <a:gd name="T21" fmla="*/ 81 h 81"/>
                  <a:gd name="T22" fmla="*/ 37 w 41"/>
                  <a:gd name="T23" fmla="*/ 72 h 81"/>
                  <a:gd name="T24" fmla="*/ 41 w 41"/>
                  <a:gd name="T25" fmla="*/ 62 h 81"/>
                  <a:gd name="T26" fmla="*/ 41 w 41"/>
                  <a:gd name="T27" fmla="*/ 47 h 81"/>
                  <a:gd name="T28" fmla="*/ 41 w 41"/>
                  <a:gd name="T29" fmla="*/ 47 h 81"/>
                  <a:gd name="T30" fmla="*/ 37 w 41"/>
                  <a:gd name="T31" fmla="*/ 19 h 81"/>
                  <a:gd name="T32" fmla="*/ 37 w 41"/>
                  <a:gd name="T33" fmla="*/ 9 h 81"/>
                  <a:gd name="T34" fmla="*/ 25 w 41"/>
                  <a:gd name="T35" fmla="*/ 0 h 81"/>
                  <a:gd name="T36" fmla="*/ 25 w 41"/>
                  <a:gd name="T3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81">
                    <a:moveTo>
                      <a:pt x="25" y="0"/>
                    </a:moveTo>
                    <a:lnTo>
                      <a:pt x="25" y="0"/>
                    </a:lnTo>
                    <a:lnTo>
                      <a:pt x="19" y="19"/>
                    </a:lnTo>
                    <a:lnTo>
                      <a:pt x="13" y="34"/>
                    </a:lnTo>
                    <a:lnTo>
                      <a:pt x="6" y="47"/>
                    </a:lnTo>
                    <a:lnTo>
                      <a:pt x="3" y="56"/>
                    </a:lnTo>
                    <a:lnTo>
                      <a:pt x="3" y="56"/>
                    </a:lnTo>
                    <a:lnTo>
                      <a:pt x="0" y="75"/>
                    </a:lnTo>
                    <a:lnTo>
                      <a:pt x="0" y="78"/>
                    </a:lnTo>
                    <a:lnTo>
                      <a:pt x="31" y="81"/>
                    </a:lnTo>
                    <a:lnTo>
                      <a:pt x="31" y="81"/>
                    </a:lnTo>
                    <a:lnTo>
                      <a:pt x="37" y="72"/>
                    </a:lnTo>
                    <a:lnTo>
                      <a:pt x="41" y="62"/>
                    </a:lnTo>
                    <a:lnTo>
                      <a:pt x="41" y="47"/>
                    </a:lnTo>
                    <a:lnTo>
                      <a:pt x="41" y="47"/>
                    </a:lnTo>
                    <a:lnTo>
                      <a:pt x="37" y="19"/>
                    </a:lnTo>
                    <a:lnTo>
                      <a:pt x="37" y="9"/>
                    </a:lnTo>
                    <a:lnTo>
                      <a:pt x="25" y="0"/>
                    </a:lnTo>
                    <a:lnTo>
                      <a:pt x="25" y="0"/>
                    </a:lnTo>
                    <a:close/>
                  </a:path>
                </a:pathLst>
              </a:custGeom>
              <a:solidFill>
                <a:srgbClr val="62A4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7" name="Freeform 111"/>
              <p:cNvSpPr>
                <a:spLocks/>
              </p:cNvSpPr>
              <p:nvPr/>
            </p:nvSpPr>
            <p:spPr bwMode="auto">
              <a:xfrm>
                <a:off x="34" y="177"/>
                <a:ext cx="115" cy="69"/>
              </a:xfrm>
              <a:custGeom>
                <a:avLst/>
                <a:gdLst>
                  <a:gd name="T0" fmla="*/ 103 w 115"/>
                  <a:gd name="T1" fmla="*/ 50 h 69"/>
                  <a:gd name="T2" fmla="*/ 103 w 115"/>
                  <a:gd name="T3" fmla="*/ 50 h 69"/>
                  <a:gd name="T4" fmla="*/ 87 w 115"/>
                  <a:gd name="T5" fmla="*/ 41 h 69"/>
                  <a:gd name="T6" fmla="*/ 81 w 115"/>
                  <a:gd name="T7" fmla="*/ 35 h 69"/>
                  <a:gd name="T8" fmla="*/ 72 w 115"/>
                  <a:gd name="T9" fmla="*/ 19 h 69"/>
                  <a:gd name="T10" fmla="*/ 72 w 115"/>
                  <a:gd name="T11" fmla="*/ 19 h 69"/>
                  <a:gd name="T12" fmla="*/ 62 w 115"/>
                  <a:gd name="T13" fmla="*/ 3 h 69"/>
                  <a:gd name="T14" fmla="*/ 59 w 115"/>
                  <a:gd name="T15" fmla="*/ 0 h 69"/>
                  <a:gd name="T16" fmla="*/ 53 w 115"/>
                  <a:gd name="T17" fmla="*/ 3 h 69"/>
                  <a:gd name="T18" fmla="*/ 53 w 115"/>
                  <a:gd name="T19" fmla="*/ 3 h 69"/>
                  <a:gd name="T20" fmla="*/ 47 w 115"/>
                  <a:gd name="T21" fmla="*/ 10 h 69"/>
                  <a:gd name="T22" fmla="*/ 41 w 115"/>
                  <a:gd name="T23" fmla="*/ 19 h 69"/>
                  <a:gd name="T24" fmla="*/ 34 w 115"/>
                  <a:gd name="T25" fmla="*/ 31 h 69"/>
                  <a:gd name="T26" fmla="*/ 25 w 115"/>
                  <a:gd name="T27" fmla="*/ 41 h 69"/>
                  <a:gd name="T28" fmla="*/ 25 w 115"/>
                  <a:gd name="T29" fmla="*/ 41 h 69"/>
                  <a:gd name="T30" fmla="*/ 3 w 115"/>
                  <a:gd name="T31" fmla="*/ 56 h 69"/>
                  <a:gd name="T32" fmla="*/ 0 w 115"/>
                  <a:gd name="T33" fmla="*/ 59 h 69"/>
                  <a:gd name="T34" fmla="*/ 6 w 115"/>
                  <a:gd name="T35" fmla="*/ 66 h 69"/>
                  <a:gd name="T36" fmla="*/ 6 w 115"/>
                  <a:gd name="T37" fmla="*/ 66 h 69"/>
                  <a:gd name="T38" fmla="*/ 22 w 115"/>
                  <a:gd name="T39" fmla="*/ 69 h 69"/>
                  <a:gd name="T40" fmla="*/ 44 w 115"/>
                  <a:gd name="T41" fmla="*/ 69 h 69"/>
                  <a:gd name="T42" fmla="*/ 84 w 115"/>
                  <a:gd name="T43" fmla="*/ 69 h 69"/>
                  <a:gd name="T44" fmla="*/ 84 w 115"/>
                  <a:gd name="T45" fmla="*/ 69 h 69"/>
                  <a:gd name="T46" fmla="*/ 103 w 115"/>
                  <a:gd name="T47" fmla="*/ 69 h 69"/>
                  <a:gd name="T48" fmla="*/ 112 w 115"/>
                  <a:gd name="T49" fmla="*/ 63 h 69"/>
                  <a:gd name="T50" fmla="*/ 112 w 115"/>
                  <a:gd name="T51" fmla="*/ 63 h 69"/>
                  <a:gd name="T52" fmla="*/ 115 w 115"/>
                  <a:gd name="T53" fmla="*/ 63 h 69"/>
                  <a:gd name="T54" fmla="*/ 115 w 115"/>
                  <a:gd name="T55" fmla="*/ 59 h 69"/>
                  <a:gd name="T56" fmla="*/ 103 w 115"/>
                  <a:gd name="T57" fmla="*/ 50 h 69"/>
                  <a:gd name="T58" fmla="*/ 103 w 115"/>
                  <a:gd name="T59" fmla="*/ 5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5" h="69">
                    <a:moveTo>
                      <a:pt x="103" y="50"/>
                    </a:moveTo>
                    <a:lnTo>
                      <a:pt x="103" y="50"/>
                    </a:lnTo>
                    <a:lnTo>
                      <a:pt x="87" y="41"/>
                    </a:lnTo>
                    <a:lnTo>
                      <a:pt x="81" y="35"/>
                    </a:lnTo>
                    <a:lnTo>
                      <a:pt x="72" y="19"/>
                    </a:lnTo>
                    <a:lnTo>
                      <a:pt x="72" y="19"/>
                    </a:lnTo>
                    <a:lnTo>
                      <a:pt x="62" y="3"/>
                    </a:lnTo>
                    <a:lnTo>
                      <a:pt x="59" y="0"/>
                    </a:lnTo>
                    <a:lnTo>
                      <a:pt x="53" y="3"/>
                    </a:lnTo>
                    <a:lnTo>
                      <a:pt x="53" y="3"/>
                    </a:lnTo>
                    <a:lnTo>
                      <a:pt x="47" y="10"/>
                    </a:lnTo>
                    <a:lnTo>
                      <a:pt x="41" y="19"/>
                    </a:lnTo>
                    <a:lnTo>
                      <a:pt x="34" y="31"/>
                    </a:lnTo>
                    <a:lnTo>
                      <a:pt x="25" y="41"/>
                    </a:lnTo>
                    <a:lnTo>
                      <a:pt x="25" y="41"/>
                    </a:lnTo>
                    <a:lnTo>
                      <a:pt x="3" y="56"/>
                    </a:lnTo>
                    <a:lnTo>
                      <a:pt x="0" y="59"/>
                    </a:lnTo>
                    <a:lnTo>
                      <a:pt x="6" y="66"/>
                    </a:lnTo>
                    <a:lnTo>
                      <a:pt x="6" y="66"/>
                    </a:lnTo>
                    <a:lnTo>
                      <a:pt x="22" y="69"/>
                    </a:lnTo>
                    <a:lnTo>
                      <a:pt x="44" y="69"/>
                    </a:lnTo>
                    <a:lnTo>
                      <a:pt x="84" y="69"/>
                    </a:lnTo>
                    <a:lnTo>
                      <a:pt x="84" y="69"/>
                    </a:lnTo>
                    <a:lnTo>
                      <a:pt x="103" y="69"/>
                    </a:lnTo>
                    <a:lnTo>
                      <a:pt x="112" y="63"/>
                    </a:lnTo>
                    <a:lnTo>
                      <a:pt x="112" y="63"/>
                    </a:lnTo>
                    <a:lnTo>
                      <a:pt x="115" y="63"/>
                    </a:lnTo>
                    <a:lnTo>
                      <a:pt x="115" y="59"/>
                    </a:lnTo>
                    <a:lnTo>
                      <a:pt x="103" y="50"/>
                    </a:lnTo>
                    <a:lnTo>
                      <a:pt x="103" y="50"/>
                    </a:lnTo>
                    <a:close/>
                  </a:path>
                </a:pathLst>
              </a:custGeom>
              <a:solidFill>
                <a:srgbClr val="F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8" name="Freeform 112"/>
              <p:cNvSpPr>
                <a:spLocks noEditPoints="1"/>
              </p:cNvSpPr>
              <p:nvPr/>
            </p:nvSpPr>
            <p:spPr bwMode="auto">
              <a:xfrm>
                <a:off x="109" y="221"/>
                <a:ext cx="37" cy="25"/>
              </a:xfrm>
              <a:custGeom>
                <a:avLst/>
                <a:gdLst>
                  <a:gd name="T0" fmla="*/ 6 w 37"/>
                  <a:gd name="T1" fmla="*/ 0 h 25"/>
                  <a:gd name="T2" fmla="*/ 6 w 37"/>
                  <a:gd name="T3" fmla="*/ 0 h 25"/>
                  <a:gd name="T4" fmla="*/ 3 w 37"/>
                  <a:gd name="T5" fmla="*/ 3 h 25"/>
                  <a:gd name="T6" fmla="*/ 0 w 37"/>
                  <a:gd name="T7" fmla="*/ 6 h 25"/>
                  <a:gd name="T8" fmla="*/ 0 w 37"/>
                  <a:gd name="T9" fmla="*/ 6 h 25"/>
                  <a:gd name="T10" fmla="*/ 3 w 37"/>
                  <a:gd name="T11" fmla="*/ 6 h 25"/>
                  <a:gd name="T12" fmla="*/ 6 w 37"/>
                  <a:gd name="T13" fmla="*/ 9 h 25"/>
                  <a:gd name="T14" fmla="*/ 6 w 37"/>
                  <a:gd name="T15" fmla="*/ 9 h 25"/>
                  <a:gd name="T16" fmla="*/ 12 w 37"/>
                  <a:gd name="T17" fmla="*/ 6 h 25"/>
                  <a:gd name="T18" fmla="*/ 12 w 37"/>
                  <a:gd name="T19" fmla="*/ 6 h 25"/>
                  <a:gd name="T20" fmla="*/ 12 w 37"/>
                  <a:gd name="T21" fmla="*/ 6 h 25"/>
                  <a:gd name="T22" fmla="*/ 12 w 37"/>
                  <a:gd name="T23" fmla="*/ 3 h 25"/>
                  <a:gd name="T24" fmla="*/ 6 w 37"/>
                  <a:gd name="T25" fmla="*/ 0 h 25"/>
                  <a:gd name="T26" fmla="*/ 6 w 37"/>
                  <a:gd name="T27" fmla="*/ 0 h 25"/>
                  <a:gd name="T28" fmla="*/ 25 w 37"/>
                  <a:gd name="T29" fmla="*/ 25 h 25"/>
                  <a:gd name="T30" fmla="*/ 25 w 37"/>
                  <a:gd name="T31" fmla="*/ 25 h 25"/>
                  <a:gd name="T32" fmla="*/ 37 w 37"/>
                  <a:gd name="T33" fmla="*/ 22 h 25"/>
                  <a:gd name="T34" fmla="*/ 37 w 37"/>
                  <a:gd name="T35" fmla="*/ 22 h 25"/>
                  <a:gd name="T36" fmla="*/ 37 w 37"/>
                  <a:gd name="T37" fmla="*/ 19 h 25"/>
                  <a:gd name="T38" fmla="*/ 37 w 37"/>
                  <a:gd name="T39" fmla="*/ 19 h 25"/>
                  <a:gd name="T40" fmla="*/ 34 w 37"/>
                  <a:gd name="T41" fmla="*/ 15 h 25"/>
                  <a:gd name="T42" fmla="*/ 31 w 37"/>
                  <a:gd name="T43" fmla="*/ 12 h 25"/>
                  <a:gd name="T44" fmla="*/ 31 w 37"/>
                  <a:gd name="T45" fmla="*/ 12 h 25"/>
                  <a:gd name="T46" fmla="*/ 25 w 37"/>
                  <a:gd name="T47" fmla="*/ 15 h 25"/>
                  <a:gd name="T48" fmla="*/ 22 w 37"/>
                  <a:gd name="T49" fmla="*/ 19 h 25"/>
                  <a:gd name="T50" fmla="*/ 22 w 37"/>
                  <a:gd name="T51" fmla="*/ 19 h 25"/>
                  <a:gd name="T52" fmla="*/ 25 w 37"/>
                  <a:gd name="T53" fmla="*/ 25 h 25"/>
                  <a:gd name="T54" fmla="*/ 25 w 37"/>
                  <a:gd name="T5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25">
                    <a:moveTo>
                      <a:pt x="6" y="0"/>
                    </a:moveTo>
                    <a:lnTo>
                      <a:pt x="6" y="0"/>
                    </a:lnTo>
                    <a:lnTo>
                      <a:pt x="3" y="3"/>
                    </a:lnTo>
                    <a:lnTo>
                      <a:pt x="0" y="6"/>
                    </a:lnTo>
                    <a:lnTo>
                      <a:pt x="0" y="6"/>
                    </a:lnTo>
                    <a:lnTo>
                      <a:pt x="3" y="6"/>
                    </a:lnTo>
                    <a:lnTo>
                      <a:pt x="6" y="9"/>
                    </a:lnTo>
                    <a:lnTo>
                      <a:pt x="6" y="9"/>
                    </a:lnTo>
                    <a:lnTo>
                      <a:pt x="12" y="6"/>
                    </a:lnTo>
                    <a:lnTo>
                      <a:pt x="12" y="6"/>
                    </a:lnTo>
                    <a:lnTo>
                      <a:pt x="12" y="6"/>
                    </a:lnTo>
                    <a:lnTo>
                      <a:pt x="12" y="3"/>
                    </a:lnTo>
                    <a:lnTo>
                      <a:pt x="6" y="0"/>
                    </a:lnTo>
                    <a:lnTo>
                      <a:pt x="6" y="0"/>
                    </a:lnTo>
                    <a:close/>
                    <a:moveTo>
                      <a:pt x="25" y="25"/>
                    </a:moveTo>
                    <a:lnTo>
                      <a:pt x="25" y="25"/>
                    </a:lnTo>
                    <a:lnTo>
                      <a:pt x="37" y="22"/>
                    </a:lnTo>
                    <a:lnTo>
                      <a:pt x="37" y="22"/>
                    </a:lnTo>
                    <a:lnTo>
                      <a:pt x="37" y="19"/>
                    </a:lnTo>
                    <a:lnTo>
                      <a:pt x="37" y="19"/>
                    </a:lnTo>
                    <a:lnTo>
                      <a:pt x="34" y="15"/>
                    </a:lnTo>
                    <a:lnTo>
                      <a:pt x="31" y="12"/>
                    </a:lnTo>
                    <a:lnTo>
                      <a:pt x="31" y="12"/>
                    </a:lnTo>
                    <a:lnTo>
                      <a:pt x="25" y="15"/>
                    </a:lnTo>
                    <a:lnTo>
                      <a:pt x="22" y="19"/>
                    </a:lnTo>
                    <a:lnTo>
                      <a:pt x="22" y="19"/>
                    </a:lnTo>
                    <a:lnTo>
                      <a:pt x="25" y="25"/>
                    </a:lnTo>
                    <a:lnTo>
                      <a:pt x="25" y="25"/>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9" name="Freeform 113"/>
              <p:cNvSpPr>
                <a:spLocks noEditPoints="1"/>
              </p:cNvSpPr>
              <p:nvPr/>
            </p:nvSpPr>
            <p:spPr bwMode="auto">
              <a:xfrm>
                <a:off x="78" y="199"/>
                <a:ext cx="34" cy="9"/>
              </a:xfrm>
              <a:custGeom>
                <a:avLst/>
                <a:gdLst>
                  <a:gd name="T0" fmla="*/ 6 w 34"/>
                  <a:gd name="T1" fmla="*/ 0 h 9"/>
                  <a:gd name="T2" fmla="*/ 6 w 34"/>
                  <a:gd name="T3" fmla="*/ 0 h 9"/>
                  <a:gd name="T4" fmla="*/ 3 w 34"/>
                  <a:gd name="T5" fmla="*/ 3 h 9"/>
                  <a:gd name="T6" fmla="*/ 0 w 34"/>
                  <a:gd name="T7" fmla="*/ 3 h 9"/>
                  <a:gd name="T8" fmla="*/ 0 w 34"/>
                  <a:gd name="T9" fmla="*/ 3 h 9"/>
                  <a:gd name="T10" fmla="*/ 3 w 34"/>
                  <a:gd name="T11" fmla="*/ 6 h 9"/>
                  <a:gd name="T12" fmla="*/ 6 w 34"/>
                  <a:gd name="T13" fmla="*/ 6 h 9"/>
                  <a:gd name="T14" fmla="*/ 6 w 34"/>
                  <a:gd name="T15" fmla="*/ 6 h 9"/>
                  <a:gd name="T16" fmla="*/ 9 w 34"/>
                  <a:gd name="T17" fmla="*/ 6 h 9"/>
                  <a:gd name="T18" fmla="*/ 9 w 34"/>
                  <a:gd name="T19" fmla="*/ 3 h 9"/>
                  <a:gd name="T20" fmla="*/ 9 w 34"/>
                  <a:gd name="T21" fmla="*/ 3 h 9"/>
                  <a:gd name="T22" fmla="*/ 9 w 34"/>
                  <a:gd name="T23" fmla="*/ 3 h 9"/>
                  <a:gd name="T24" fmla="*/ 6 w 34"/>
                  <a:gd name="T25" fmla="*/ 0 h 9"/>
                  <a:gd name="T26" fmla="*/ 6 w 34"/>
                  <a:gd name="T27" fmla="*/ 0 h 9"/>
                  <a:gd name="T28" fmla="*/ 34 w 34"/>
                  <a:gd name="T29" fmla="*/ 9 h 9"/>
                  <a:gd name="T30" fmla="*/ 34 w 34"/>
                  <a:gd name="T31" fmla="*/ 9 h 9"/>
                  <a:gd name="T32" fmla="*/ 31 w 34"/>
                  <a:gd name="T33" fmla="*/ 6 h 9"/>
                  <a:gd name="T34" fmla="*/ 31 w 34"/>
                  <a:gd name="T35" fmla="*/ 6 h 9"/>
                  <a:gd name="T36" fmla="*/ 31 w 34"/>
                  <a:gd name="T37" fmla="*/ 6 h 9"/>
                  <a:gd name="T38" fmla="*/ 31 w 34"/>
                  <a:gd name="T39" fmla="*/ 6 h 9"/>
                  <a:gd name="T40" fmla="*/ 28 w 34"/>
                  <a:gd name="T41" fmla="*/ 6 h 9"/>
                  <a:gd name="T42" fmla="*/ 28 w 34"/>
                  <a:gd name="T43" fmla="*/ 6 h 9"/>
                  <a:gd name="T44" fmla="*/ 31 w 34"/>
                  <a:gd name="T45" fmla="*/ 9 h 9"/>
                  <a:gd name="T46" fmla="*/ 31 w 34"/>
                  <a:gd name="T47" fmla="*/ 9 h 9"/>
                  <a:gd name="T48" fmla="*/ 34 w 34"/>
                  <a:gd name="T49" fmla="*/ 9 h 9"/>
                  <a:gd name="T50" fmla="*/ 34 w 34"/>
                  <a:gd name="T5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9">
                    <a:moveTo>
                      <a:pt x="6" y="0"/>
                    </a:moveTo>
                    <a:lnTo>
                      <a:pt x="6" y="0"/>
                    </a:lnTo>
                    <a:lnTo>
                      <a:pt x="3" y="3"/>
                    </a:lnTo>
                    <a:lnTo>
                      <a:pt x="0" y="3"/>
                    </a:lnTo>
                    <a:lnTo>
                      <a:pt x="0" y="3"/>
                    </a:lnTo>
                    <a:lnTo>
                      <a:pt x="3" y="6"/>
                    </a:lnTo>
                    <a:lnTo>
                      <a:pt x="6" y="6"/>
                    </a:lnTo>
                    <a:lnTo>
                      <a:pt x="6" y="6"/>
                    </a:lnTo>
                    <a:lnTo>
                      <a:pt x="9" y="6"/>
                    </a:lnTo>
                    <a:lnTo>
                      <a:pt x="9" y="3"/>
                    </a:lnTo>
                    <a:lnTo>
                      <a:pt x="9" y="3"/>
                    </a:lnTo>
                    <a:lnTo>
                      <a:pt x="9" y="3"/>
                    </a:lnTo>
                    <a:lnTo>
                      <a:pt x="6" y="0"/>
                    </a:lnTo>
                    <a:lnTo>
                      <a:pt x="6" y="0"/>
                    </a:lnTo>
                    <a:close/>
                    <a:moveTo>
                      <a:pt x="34" y="9"/>
                    </a:moveTo>
                    <a:lnTo>
                      <a:pt x="34" y="9"/>
                    </a:lnTo>
                    <a:lnTo>
                      <a:pt x="31" y="6"/>
                    </a:lnTo>
                    <a:lnTo>
                      <a:pt x="31" y="6"/>
                    </a:lnTo>
                    <a:lnTo>
                      <a:pt x="31" y="6"/>
                    </a:lnTo>
                    <a:lnTo>
                      <a:pt x="31" y="6"/>
                    </a:lnTo>
                    <a:lnTo>
                      <a:pt x="28" y="6"/>
                    </a:lnTo>
                    <a:lnTo>
                      <a:pt x="28" y="6"/>
                    </a:lnTo>
                    <a:lnTo>
                      <a:pt x="31" y="9"/>
                    </a:lnTo>
                    <a:lnTo>
                      <a:pt x="31" y="9"/>
                    </a:lnTo>
                    <a:lnTo>
                      <a:pt x="34" y="9"/>
                    </a:lnTo>
                    <a:lnTo>
                      <a:pt x="34" y="9"/>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0" name="Freeform 114"/>
              <p:cNvSpPr>
                <a:spLocks/>
              </p:cNvSpPr>
              <p:nvPr/>
            </p:nvSpPr>
            <p:spPr bwMode="auto">
              <a:xfrm>
                <a:off x="53" y="230"/>
                <a:ext cx="15" cy="10"/>
              </a:xfrm>
              <a:custGeom>
                <a:avLst/>
                <a:gdLst>
                  <a:gd name="T0" fmla="*/ 9 w 15"/>
                  <a:gd name="T1" fmla="*/ 0 h 10"/>
                  <a:gd name="T2" fmla="*/ 9 w 15"/>
                  <a:gd name="T3" fmla="*/ 0 h 10"/>
                  <a:gd name="T4" fmla="*/ 3 w 15"/>
                  <a:gd name="T5" fmla="*/ 0 h 10"/>
                  <a:gd name="T6" fmla="*/ 0 w 15"/>
                  <a:gd name="T7" fmla="*/ 3 h 10"/>
                  <a:gd name="T8" fmla="*/ 0 w 15"/>
                  <a:gd name="T9" fmla="*/ 3 h 10"/>
                  <a:gd name="T10" fmla="*/ 3 w 15"/>
                  <a:gd name="T11" fmla="*/ 10 h 10"/>
                  <a:gd name="T12" fmla="*/ 9 w 15"/>
                  <a:gd name="T13" fmla="*/ 10 h 10"/>
                  <a:gd name="T14" fmla="*/ 9 w 15"/>
                  <a:gd name="T15" fmla="*/ 10 h 10"/>
                  <a:gd name="T16" fmla="*/ 12 w 15"/>
                  <a:gd name="T17" fmla="*/ 10 h 10"/>
                  <a:gd name="T18" fmla="*/ 15 w 15"/>
                  <a:gd name="T19" fmla="*/ 3 h 10"/>
                  <a:gd name="T20" fmla="*/ 15 w 15"/>
                  <a:gd name="T21" fmla="*/ 3 h 10"/>
                  <a:gd name="T22" fmla="*/ 12 w 15"/>
                  <a:gd name="T23" fmla="*/ 0 h 10"/>
                  <a:gd name="T24" fmla="*/ 9 w 15"/>
                  <a:gd name="T25" fmla="*/ 0 h 10"/>
                  <a:gd name="T26" fmla="*/ 9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9" y="0"/>
                    </a:moveTo>
                    <a:lnTo>
                      <a:pt x="9" y="0"/>
                    </a:lnTo>
                    <a:lnTo>
                      <a:pt x="3" y="0"/>
                    </a:lnTo>
                    <a:lnTo>
                      <a:pt x="0" y="3"/>
                    </a:lnTo>
                    <a:lnTo>
                      <a:pt x="0" y="3"/>
                    </a:lnTo>
                    <a:lnTo>
                      <a:pt x="3" y="10"/>
                    </a:lnTo>
                    <a:lnTo>
                      <a:pt x="9" y="10"/>
                    </a:lnTo>
                    <a:lnTo>
                      <a:pt x="9" y="10"/>
                    </a:lnTo>
                    <a:lnTo>
                      <a:pt x="12" y="10"/>
                    </a:lnTo>
                    <a:lnTo>
                      <a:pt x="15" y="3"/>
                    </a:lnTo>
                    <a:lnTo>
                      <a:pt x="15" y="3"/>
                    </a:lnTo>
                    <a:lnTo>
                      <a:pt x="12" y="0"/>
                    </a:lnTo>
                    <a:lnTo>
                      <a:pt x="9" y="0"/>
                    </a:lnTo>
                    <a:lnTo>
                      <a:pt x="9"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1" name="Freeform 115"/>
              <p:cNvSpPr>
                <a:spLocks/>
              </p:cNvSpPr>
              <p:nvPr/>
            </p:nvSpPr>
            <p:spPr bwMode="auto">
              <a:xfrm>
                <a:off x="81" y="215"/>
                <a:ext cx="15" cy="9"/>
              </a:xfrm>
              <a:custGeom>
                <a:avLst/>
                <a:gdLst>
                  <a:gd name="T0" fmla="*/ 9 w 15"/>
                  <a:gd name="T1" fmla="*/ 0 h 9"/>
                  <a:gd name="T2" fmla="*/ 9 w 15"/>
                  <a:gd name="T3" fmla="*/ 0 h 9"/>
                  <a:gd name="T4" fmla="*/ 3 w 15"/>
                  <a:gd name="T5" fmla="*/ 3 h 9"/>
                  <a:gd name="T6" fmla="*/ 0 w 15"/>
                  <a:gd name="T7" fmla="*/ 6 h 9"/>
                  <a:gd name="T8" fmla="*/ 0 w 15"/>
                  <a:gd name="T9" fmla="*/ 6 h 9"/>
                  <a:gd name="T10" fmla="*/ 3 w 15"/>
                  <a:gd name="T11" fmla="*/ 9 h 9"/>
                  <a:gd name="T12" fmla="*/ 9 w 15"/>
                  <a:gd name="T13" fmla="*/ 9 h 9"/>
                  <a:gd name="T14" fmla="*/ 9 w 15"/>
                  <a:gd name="T15" fmla="*/ 9 h 9"/>
                  <a:gd name="T16" fmla="*/ 12 w 15"/>
                  <a:gd name="T17" fmla="*/ 9 h 9"/>
                  <a:gd name="T18" fmla="*/ 15 w 15"/>
                  <a:gd name="T19" fmla="*/ 6 h 9"/>
                  <a:gd name="T20" fmla="*/ 15 w 15"/>
                  <a:gd name="T21" fmla="*/ 6 h 9"/>
                  <a:gd name="T22" fmla="*/ 12 w 15"/>
                  <a:gd name="T23" fmla="*/ 3 h 9"/>
                  <a:gd name="T24" fmla="*/ 9 w 15"/>
                  <a:gd name="T25" fmla="*/ 0 h 9"/>
                  <a:gd name="T26" fmla="*/ 9 w 15"/>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9">
                    <a:moveTo>
                      <a:pt x="9" y="0"/>
                    </a:moveTo>
                    <a:lnTo>
                      <a:pt x="9" y="0"/>
                    </a:lnTo>
                    <a:lnTo>
                      <a:pt x="3" y="3"/>
                    </a:lnTo>
                    <a:lnTo>
                      <a:pt x="0" y="6"/>
                    </a:lnTo>
                    <a:lnTo>
                      <a:pt x="0" y="6"/>
                    </a:lnTo>
                    <a:lnTo>
                      <a:pt x="3" y="9"/>
                    </a:lnTo>
                    <a:lnTo>
                      <a:pt x="9" y="9"/>
                    </a:lnTo>
                    <a:lnTo>
                      <a:pt x="9" y="9"/>
                    </a:lnTo>
                    <a:lnTo>
                      <a:pt x="12" y="9"/>
                    </a:lnTo>
                    <a:lnTo>
                      <a:pt x="15" y="6"/>
                    </a:lnTo>
                    <a:lnTo>
                      <a:pt x="15" y="6"/>
                    </a:lnTo>
                    <a:lnTo>
                      <a:pt x="12" y="3"/>
                    </a:lnTo>
                    <a:lnTo>
                      <a:pt x="9" y="0"/>
                    </a:lnTo>
                    <a:lnTo>
                      <a:pt x="9"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2" name="Freeform 116"/>
              <p:cNvSpPr>
                <a:spLocks/>
              </p:cNvSpPr>
              <p:nvPr/>
            </p:nvSpPr>
            <p:spPr bwMode="auto">
              <a:xfrm>
                <a:off x="100" y="233"/>
                <a:ext cx="9" cy="10"/>
              </a:xfrm>
              <a:custGeom>
                <a:avLst/>
                <a:gdLst>
                  <a:gd name="T0" fmla="*/ 3 w 9"/>
                  <a:gd name="T1" fmla="*/ 0 h 10"/>
                  <a:gd name="T2" fmla="*/ 3 w 9"/>
                  <a:gd name="T3" fmla="*/ 0 h 10"/>
                  <a:gd name="T4" fmla="*/ 0 w 9"/>
                  <a:gd name="T5" fmla="*/ 3 h 10"/>
                  <a:gd name="T6" fmla="*/ 0 w 9"/>
                  <a:gd name="T7" fmla="*/ 3 h 10"/>
                  <a:gd name="T8" fmla="*/ 0 w 9"/>
                  <a:gd name="T9" fmla="*/ 3 h 10"/>
                  <a:gd name="T10" fmla="*/ 0 w 9"/>
                  <a:gd name="T11" fmla="*/ 7 h 10"/>
                  <a:gd name="T12" fmla="*/ 3 w 9"/>
                  <a:gd name="T13" fmla="*/ 10 h 10"/>
                  <a:gd name="T14" fmla="*/ 3 w 9"/>
                  <a:gd name="T15" fmla="*/ 10 h 10"/>
                  <a:gd name="T16" fmla="*/ 6 w 9"/>
                  <a:gd name="T17" fmla="*/ 7 h 10"/>
                  <a:gd name="T18" fmla="*/ 9 w 9"/>
                  <a:gd name="T19" fmla="*/ 3 h 10"/>
                  <a:gd name="T20" fmla="*/ 9 w 9"/>
                  <a:gd name="T21" fmla="*/ 3 h 10"/>
                  <a:gd name="T22" fmla="*/ 6 w 9"/>
                  <a:gd name="T23" fmla="*/ 3 h 10"/>
                  <a:gd name="T24" fmla="*/ 3 w 9"/>
                  <a:gd name="T25" fmla="*/ 0 h 10"/>
                  <a:gd name="T26" fmla="*/ 3 w 9"/>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0">
                    <a:moveTo>
                      <a:pt x="3" y="0"/>
                    </a:moveTo>
                    <a:lnTo>
                      <a:pt x="3" y="0"/>
                    </a:lnTo>
                    <a:lnTo>
                      <a:pt x="0" y="3"/>
                    </a:lnTo>
                    <a:lnTo>
                      <a:pt x="0" y="3"/>
                    </a:lnTo>
                    <a:lnTo>
                      <a:pt x="0" y="3"/>
                    </a:lnTo>
                    <a:lnTo>
                      <a:pt x="0" y="7"/>
                    </a:lnTo>
                    <a:lnTo>
                      <a:pt x="3" y="10"/>
                    </a:lnTo>
                    <a:lnTo>
                      <a:pt x="3" y="10"/>
                    </a:lnTo>
                    <a:lnTo>
                      <a:pt x="6" y="7"/>
                    </a:lnTo>
                    <a:lnTo>
                      <a:pt x="9" y="3"/>
                    </a:lnTo>
                    <a:lnTo>
                      <a:pt x="9" y="3"/>
                    </a:lnTo>
                    <a:lnTo>
                      <a:pt x="6" y="3"/>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3" name="Freeform 117"/>
              <p:cNvSpPr>
                <a:spLocks/>
              </p:cNvSpPr>
              <p:nvPr/>
            </p:nvSpPr>
            <p:spPr bwMode="auto">
              <a:xfrm>
                <a:off x="90" y="187"/>
                <a:ext cx="6" cy="3"/>
              </a:xfrm>
              <a:custGeom>
                <a:avLst/>
                <a:gdLst>
                  <a:gd name="T0" fmla="*/ 3 w 6"/>
                  <a:gd name="T1" fmla="*/ 0 h 3"/>
                  <a:gd name="T2" fmla="*/ 3 w 6"/>
                  <a:gd name="T3" fmla="*/ 0 h 3"/>
                  <a:gd name="T4" fmla="*/ 0 w 6"/>
                  <a:gd name="T5" fmla="*/ 0 h 3"/>
                  <a:gd name="T6" fmla="*/ 0 w 6"/>
                  <a:gd name="T7" fmla="*/ 0 h 3"/>
                  <a:gd name="T8" fmla="*/ 3 w 6"/>
                  <a:gd name="T9" fmla="*/ 3 h 3"/>
                  <a:gd name="T10" fmla="*/ 3 w 6"/>
                  <a:gd name="T11" fmla="*/ 3 h 3"/>
                  <a:gd name="T12" fmla="*/ 6 w 6"/>
                  <a:gd name="T13" fmla="*/ 0 h 3"/>
                  <a:gd name="T14" fmla="*/ 6 w 6"/>
                  <a:gd name="T15" fmla="*/ 0 h 3"/>
                  <a:gd name="T16" fmla="*/ 3 w 6"/>
                  <a:gd name="T17" fmla="*/ 0 h 3"/>
                  <a:gd name="T18" fmla="*/ 3 w 6"/>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3" y="0"/>
                    </a:moveTo>
                    <a:lnTo>
                      <a:pt x="3" y="0"/>
                    </a:lnTo>
                    <a:lnTo>
                      <a:pt x="0" y="0"/>
                    </a:lnTo>
                    <a:lnTo>
                      <a:pt x="0" y="0"/>
                    </a:lnTo>
                    <a:lnTo>
                      <a:pt x="3" y="3"/>
                    </a:lnTo>
                    <a:lnTo>
                      <a:pt x="3" y="3"/>
                    </a:lnTo>
                    <a:lnTo>
                      <a:pt x="6" y="0"/>
                    </a:lnTo>
                    <a:lnTo>
                      <a:pt x="6" y="0"/>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4" name="Freeform 118"/>
              <p:cNvSpPr>
                <a:spLocks/>
              </p:cNvSpPr>
              <p:nvPr/>
            </p:nvSpPr>
            <p:spPr bwMode="auto">
              <a:xfrm>
                <a:off x="1139" y="9"/>
                <a:ext cx="660" cy="613"/>
              </a:xfrm>
              <a:custGeom>
                <a:avLst/>
                <a:gdLst>
                  <a:gd name="T0" fmla="*/ 0 w 660"/>
                  <a:gd name="T1" fmla="*/ 0 h 613"/>
                  <a:gd name="T2" fmla="*/ 0 w 660"/>
                  <a:gd name="T3" fmla="*/ 355 h 613"/>
                  <a:gd name="T4" fmla="*/ 654 w 660"/>
                  <a:gd name="T5" fmla="*/ 613 h 613"/>
                  <a:gd name="T6" fmla="*/ 654 w 660"/>
                  <a:gd name="T7" fmla="*/ 613 h 613"/>
                  <a:gd name="T8" fmla="*/ 657 w 660"/>
                  <a:gd name="T9" fmla="*/ 576 h 613"/>
                  <a:gd name="T10" fmla="*/ 660 w 660"/>
                  <a:gd name="T11" fmla="*/ 486 h 613"/>
                  <a:gd name="T12" fmla="*/ 660 w 660"/>
                  <a:gd name="T13" fmla="*/ 427 h 613"/>
                  <a:gd name="T14" fmla="*/ 654 w 660"/>
                  <a:gd name="T15" fmla="*/ 367 h 613"/>
                  <a:gd name="T16" fmla="*/ 647 w 660"/>
                  <a:gd name="T17" fmla="*/ 305 h 613"/>
                  <a:gd name="T18" fmla="*/ 635 w 660"/>
                  <a:gd name="T19" fmla="*/ 243 h 613"/>
                  <a:gd name="T20" fmla="*/ 635 w 660"/>
                  <a:gd name="T21" fmla="*/ 243 h 613"/>
                  <a:gd name="T22" fmla="*/ 619 w 660"/>
                  <a:gd name="T23" fmla="*/ 190 h 613"/>
                  <a:gd name="T24" fmla="*/ 604 w 660"/>
                  <a:gd name="T25" fmla="*/ 143 h 613"/>
                  <a:gd name="T26" fmla="*/ 588 w 660"/>
                  <a:gd name="T27" fmla="*/ 103 h 613"/>
                  <a:gd name="T28" fmla="*/ 576 w 660"/>
                  <a:gd name="T29" fmla="*/ 87 h 613"/>
                  <a:gd name="T30" fmla="*/ 563 w 660"/>
                  <a:gd name="T31" fmla="*/ 72 h 613"/>
                  <a:gd name="T32" fmla="*/ 551 w 660"/>
                  <a:gd name="T33" fmla="*/ 59 h 613"/>
                  <a:gd name="T34" fmla="*/ 532 w 660"/>
                  <a:gd name="T35" fmla="*/ 47 h 613"/>
                  <a:gd name="T36" fmla="*/ 510 w 660"/>
                  <a:gd name="T37" fmla="*/ 35 h 613"/>
                  <a:gd name="T38" fmla="*/ 489 w 660"/>
                  <a:gd name="T39" fmla="*/ 28 h 613"/>
                  <a:gd name="T40" fmla="*/ 461 w 660"/>
                  <a:gd name="T41" fmla="*/ 19 h 613"/>
                  <a:gd name="T42" fmla="*/ 426 w 660"/>
                  <a:gd name="T43" fmla="*/ 13 h 613"/>
                  <a:gd name="T44" fmla="*/ 389 w 660"/>
                  <a:gd name="T45" fmla="*/ 10 h 613"/>
                  <a:gd name="T46" fmla="*/ 349 w 660"/>
                  <a:gd name="T47" fmla="*/ 7 h 613"/>
                  <a:gd name="T48" fmla="*/ 349 w 660"/>
                  <a:gd name="T49" fmla="*/ 7 h 613"/>
                  <a:gd name="T50" fmla="*/ 193 w 660"/>
                  <a:gd name="T51" fmla="*/ 0 h 613"/>
                  <a:gd name="T52" fmla="*/ 87 w 660"/>
                  <a:gd name="T53" fmla="*/ 0 h 613"/>
                  <a:gd name="T54" fmla="*/ 0 w 660"/>
                  <a:gd name="T55" fmla="*/ 0 h 613"/>
                  <a:gd name="T56" fmla="*/ 0 w 660"/>
                  <a:gd name="T57"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0" h="613">
                    <a:moveTo>
                      <a:pt x="0" y="0"/>
                    </a:moveTo>
                    <a:lnTo>
                      <a:pt x="0" y="355"/>
                    </a:lnTo>
                    <a:lnTo>
                      <a:pt x="654" y="613"/>
                    </a:lnTo>
                    <a:lnTo>
                      <a:pt x="654" y="613"/>
                    </a:lnTo>
                    <a:lnTo>
                      <a:pt x="657" y="576"/>
                    </a:lnTo>
                    <a:lnTo>
                      <a:pt x="660" y="486"/>
                    </a:lnTo>
                    <a:lnTo>
                      <a:pt x="660" y="427"/>
                    </a:lnTo>
                    <a:lnTo>
                      <a:pt x="654" y="367"/>
                    </a:lnTo>
                    <a:lnTo>
                      <a:pt x="647" y="305"/>
                    </a:lnTo>
                    <a:lnTo>
                      <a:pt x="635" y="243"/>
                    </a:lnTo>
                    <a:lnTo>
                      <a:pt x="635" y="243"/>
                    </a:lnTo>
                    <a:lnTo>
                      <a:pt x="619" y="190"/>
                    </a:lnTo>
                    <a:lnTo>
                      <a:pt x="604" y="143"/>
                    </a:lnTo>
                    <a:lnTo>
                      <a:pt x="588" y="103"/>
                    </a:lnTo>
                    <a:lnTo>
                      <a:pt x="576" y="87"/>
                    </a:lnTo>
                    <a:lnTo>
                      <a:pt x="563" y="72"/>
                    </a:lnTo>
                    <a:lnTo>
                      <a:pt x="551" y="59"/>
                    </a:lnTo>
                    <a:lnTo>
                      <a:pt x="532" y="47"/>
                    </a:lnTo>
                    <a:lnTo>
                      <a:pt x="510" y="35"/>
                    </a:lnTo>
                    <a:lnTo>
                      <a:pt x="489" y="28"/>
                    </a:lnTo>
                    <a:lnTo>
                      <a:pt x="461" y="19"/>
                    </a:lnTo>
                    <a:lnTo>
                      <a:pt x="426" y="13"/>
                    </a:lnTo>
                    <a:lnTo>
                      <a:pt x="389" y="10"/>
                    </a:lnTo>
                    <a:lnTo>
                      <a:pt x="349" y="7"/>
                    </a:lnTo>
                    <a:lnTo>
                      <a:pt x="349" y="7"/>
                    </a:lnTo>
                    <a:lnTo>
                      <a:pt x="193" y="0"/>
                    </a:lnTo>
                    <a:lnTo>
                      <a:pt x="87" y="0"/>
                    </a:lnTo>
                    <a:lnTo>
                      <a:pt x="0" y="0"/>
                    </a:lnTo>
                    <a:lnTo>
                      <a:pt x="0" y="0"/>
                    </a:lnTo>
                    <a:close/>
                  </a:path>
                </a:pathLst>
              </a:custGeom>
              <a:solidFill>
                <a:srgbClr val="F2ED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5" name="Freeform 119"/>
              <p:cNvSpPr>
                <a:spLocks/>
              </p:cNvSpPr>
              <p:nvPr/>
            </p:nvSpPr>
            <p:spPr bwMode="auto">
              <a:xfrm>
                <a:off x="1332" y="9"/>
                <a:ext cx="305" cy="162"/>
              </a:xfrm>
              <a:custGeom>
                <a:avLst/>
                <a:gdLst>
                  <a:gd name="T0" fmla="*/ 305 w 305"/>
                  <a:gd name="T1" fmla="*/ 19 h 162"/>
                  <a:gd name="T2" fmla="*/ 305 w 305"/>
                  <a:gd name="T3" fmla="*/ 19 h 162"/>
                  <a:gd name="T4" fmla="*/ 274 w 305"/>
                  <a:gd name="T5" fmla="*/ 13 h 162"/>
                  <a:gd name="T6" fmla="*/ 240 w 305"/>
                  <a:gd name="T7" fmla="*/ 10 h 162"/>
                  <a:gd name="T8" fmla="*/ 156 w 305"/>
                  <a:gd name="T9" fmla="*/ 7 h 162"/>
                  <a:gd name="T10" fmla="*/ 156 w 305"/>
                  <a:gd name="T11" fmla="*/ 7 h 162"/>
                  <a:gd name="T12" fmla="*/ 0 w 305"/>
                  <a:gd name="T13" fmla="*/ 0 h 162"/>
                  <a:gd name="T14" fmla="*/ 0 w 305"/>
                  <a:gd name="T15" fmla="*/ 122 h 162"/>
                  <a:gd name="T16" fmla="*/ 305 w 305"/>
                  <a:gd name="T17" fmla="*/ 162 h 162"/>
                  <a:gd name="T18" fmla="*/ 305 w 305"/>
                  <a:gd name="T19" fmla="*/ 19 h 162"/>
                  <a:gd name="T20" fmla="*/ 305 w 305"/>
                  <a:gd name="T21" fmla="*/ 1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62">
                    <a:moveTo>
                      <a:pt x="305" y="19"/>
                    </a:moveTo>
                    <a:lnTo>
                      <a:pt x="305" y="19"/>
                    </a:lnTo>
                    <a:lnTo>
                      <a:pt x="274" y="13"/>
                    </a:lnTo>
                    <a:lnTo>
                      <a:pt x="240" y="10"/>
                    </a:lnTo>
                    <a:lnTo>
                      <a:pt x="156" y="7"/>
                    </a:lnTo>
                    <a:lnTo>
                      <a:pt x="156" y="7"/>
                    </a:lnTo>
                    <a:lnTo>
                      <a:pt x="0" y="0"/>
                    </a:lnTo>
                    <a:lnTo>
                      <a:pt x="0" y="122"/>
                    </a:lnTo>
                    <a:lnTo>
                      <a:pt x="305" y="162"/>
                    </a:lnTo>
                    <a:lnTo>
                      <a:pt x="305" y="19"/>
                    </a:lnTo>
                    <a:lnTo>
                      <a:pt x="305" y="19"/>
                    </a:lnTo>
                    <a:close/>
                  </a:path>
                </a:pathLst>
              </a:custGeom>
              <a:solidFill>
                <a:srgbClr val="DAD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6" name="Freeform 120"/>
              <p:cNvSpPr>
                <a:spLocks/>
              </p:cNvSpPr>
              <p:nvPr/>
            </p:nvSpPr>
            <p:spPr bwMode="auto">
              <a:xfrm>
                <a:off x="1344" y="9"/>
                <a:ext cx="293" cy="150"/>
              </a:xfrm>
              <a:custGeom>
                <a:avLst/>
                <a:gdLst>
                  <a:gd name="T0" fmla="*/ 293 w 293"/>
                  <a:gd name="T1" fmla="*/ 19 h 150"/>
                  <a:gd name="T2" fmla="*/ 293 w 293"/>
                  <a:gd name="T3" fmla="*/ 19 h 150"/>
                  <a:gd name="T4" fmla="*/ 262 w 293"/>
                  <a:gd name="T5" fmla="*/ 13 h 150"/>
                  <a:gd name="T6" fmla="*/ 228 w 293"/>
                  <a:gd name="T7" fmla="*/ 10 h 150"/>
                  <a:gd name="T8" fmla="*/ 144 w 293"/>
                  <a:gd name="T9" fmla="*/ 7 h 150"/>
                  <a:gd name="T10" fmla="*/ 144 w 293"/>
                  <a:gd name="T11" fmla="*/ 7 h 150"/>
                  <a:gd name="T12" fmla="*/ 0 w 293"/>
                  <a:gd name="T13" fmla="*/ 0 h 150"/>
                  <a:gd name="T14" fmla="*/ 0 w 293"/>
                  <a:gd name="T15" fmla="*/ 115 h 150"/>
                  <a:gd name="T16" fmla="*/ 293 w 293"/>
                  <a:gd name="T17" fmla="*/ 150 h 150"/>
                  <a:gd name="T18" fmla="*/ 293 w 293"/>
                  <a:gd name="T19" fmla="*/ 19 h 150"/>
                  <a:gd name="T20" fmla="*/ 293 w 293"/>
                  <a:gd name="T21" fmla="*/ 1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50">
                    <a:moveTo>
                      <a:pt x="293" y="19"/>
                    </a:moveTo>
                    <a:lnTo>
                      <a:pt x="293" y="19"/>
                    </a:lnTo>
                    <a:lnTo>
                      <a:pt x="262" y="13"/>
                    </a:lnTo>
                    <a:lnTo>
                      <a:pt x="228" y="10"/>
                    </a:lnTo>
                    <a:lnTo>
                      <a:pt x="144" y="7"/>
                    </a:lnTo>
                    <a:lnTo>
                      <a:pt x="144" y="7"/>
                    </a:lnTo>
                    <a:lnTo>
                      <a:pt x="0" y="0"/>
                    </a:lnTo>
                    <a:lnTo>
                      <a:pt x="0" y="115"/>
                    </a:lnTo>
                    <a:lnTo>
                      <a:pt x="293" y="150"/>
                    </a:lnTo>
                    <a:lnTo>
                      <a:pt x="293" y="19"/>
                    </a:lnTo>
                    <a:lnTo>
                      <a:pt x="293" y="19"/>
                    </a:lnTo>
                    <a:close/>
                  </a:path>
                </a:pathLst>
              </a:custGeom>
              <a:solidFill>
                <a:srgbClr val="99D9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7" name="Freeform 121"/>
              <p:cNvSpPr>
                <a:spLocks/>
              </p:cNvSpPr>
              <p:nvPr/>
            </p:nvSpPr>
            <p:spPr bwMode="auto">
              <a:xfrm>
                <a:off x="1372" y="12"/>
                <a:ext cx="231" cy="109"/>
              </a:xfrm>
              <a:custGeom>
                <a:avLst/>
                <a:gdLst>
                  <a:gd name="T0" fmla="*/ 228 w 231"/>
                  <a:gd name="T1" fmla="*/ 10 h 109"/>
                  <a:gd name="T2" fmla="*/ 228 w 231"/>
                  <a:gd name="T3" fmla="*/ 10 h 109"/>
                  <a:gd name="T4" fmla="*/ 178 w 231"/>
                  <a:gd name="T5" fmla="*/ 7 h 109"/>
                  <a:gd name="T6" fmla="*/ 116 w 231"/>
                  <a:gd name="T7" fmla="*/ 4 h 109"/>
                  <a:gd name="T8" fmla="*/ 116 w 231"/>
                  <a:gd name="T9" fmla="*/ 4 h 109"/>
                  <a:gd name="T10" fmla="*/ 0 w 231"/>
                  <a:gd name="T11" fmla="*/ 0 h 109"/>
                  <a:gd name="T12" fmla="*/ 0 w 231"/>
                  <a:gd name="T13" fmla="*/ 81 h 109"/>
                  <a:gd name="T14" fmla="*/ 231 w 231"/>
                  <a:gd name="T15" fmla="*/ 109 h 109"/>
                  <a:gd name="T16" fmla="*/ 228 w 231"/>
                  <a:gd name="T17" fmla="*/ 10 h 109"/>
                  <a:gd name="T18" fmla="*/ 228 w 231"/>
                  <a:gd name="T19" fmla="*/ 1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109">
                    <a:moveTo>
                      <a:pt x="228" y="10"/>
                    </a:moveTo>
                    <a:lnTo>
                      <a:pt x="228" y="10"/>
                    </a:lnTo>
                    <a:lnTo>
                      <a:pt x="178" y="7"/>
                    </a:lnTo>
                    <a:lnTo>
                      <a:pt x="116" y="4"/>
                    </a:lnTo>
                    <a:lnTo>
                      <a:pt x="116" y="4"/>
                    </a:lnTo>
                    <a:lnTo>
                      <a:pt x="0" y="0"/>
                    </a:lnTo>
                    <a:lnTo>
                      <a:pt x="0" y="81"/>
                    </a:lnTo>
                    <a:lnTo>
                      <a:pt x="231" y="109"/>
                    </a:lnTo>
                    <a:lnTo>
                      <a:pt x="228" y="10"/>
                    </a:lnTo>
                    <a:lnTo>
                      <a:pt x="228" y="10"/>
                    </a:lnTo>
                    <a:close/>
                  </a:path>
                </a:pathLst>
              </a:custGeom>
              <a:solidFill>
                <a:srgbClr val="80B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8" name="Freeform 122"/>
              <p:cNvSpPr>
                <a:spLocks/>
              </p:cNvSpPr>
              <p:nvPr/>
            </p:nvSpPr>
            <p:spPr bwMode="auto">
              <a:xfrm>
                <a:off x="1391" y="12"/>
                <a:ext cx="212" cy="94"/>
              </a:xfrm>
              <a:custGeom>
                <a:avLst/>
                <a:gdLst>
                  <a:gd name="T0" fmla="*/ 209 w 212"/>
                  <a:gd name="T1" fmla="*/ 10 h 94"/>
                  <a:gd name="T2" fmla="*/ 209 w 212"/>
                  <a:gd name="T3" fmla="*/ 10 h 94"/>
                  <a:gd name="T4" fmla="*/ 159 w 212"/>
                  <a:gd name="T5" fmla="*/ 7 h 94"/>
                  <a:gd name="T6" fmla="*/ 97 w 212"/>
                  <a:gd name="T7" fmla="*/ 4 h 94"/>
                  <a:gd name="T8" fmla="*/ 97 w 212"/>
                  <a:gd name="T9" fmla="*/ 4 h 94"/>
                  <a:gd name="T10" fmla="*/ 0 w 212"/>
                  <a:gd name="T11" fmla="*/ 0 h 94"/>
                  <a:gd name="T12" fmla="*/ 0 w 212"/>
                  <a:gd name="T13" fmla="*/ 69 h 94"/>
                  <a:gd name="T14" fmla="*/ 212 w 212"/>
                  <a:gd name="T15" fmla="*/ 94 h 94"/>
                  <a:gd name="T16" fmla="*/ 209 w 212"/>
                  <a:gd name="T17" fmla="*/ 10 h 94"/>
                  <a:gd name="T18" fmla="*/ 209 w 212"/>
                  <a:gd name="T19" fmla="*/ 1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94">
                    <a:moveTo>
                      <a:pt x="209" y="10"/>
                    </a:moveTo>
                    <a:lnTo>
                      <a:pt x="209" y="10"/>
                    </a:lnTo>
                    <a:lnTo>
                      <a:pt x="159" y="7"/>
                    </a:lnTo>
                    <a:lnTo>
                      <a:pt x="97" y="4"/>
                    </a:lnTo>
                    <a:lnTo>
                      <a:pt x="97" y="4"/>
                    </a:lnTo>
                    <a:lnTo>
                      <a:pt x="0" y="0"/>
                    </a:lnTo>
                    <a:lnTo>
                      <a:pt x="0" y="69"/>
                    </a:lnTo>
                    <a:lnTo>
                      <a:pt x="212" y="94"/>
                    </a:lnTo>
                    <a:lnTo>
                      <a:pt x="209" y="10"/>
                    </a:lnTo>
                    <a:lnTo>
                      <a:pt x="209" y="10"/>
                    </a:lnTo>
                    <a:close/>
                  </a:path>
                </a:pathLst>
              </a:custGeom>
              <a:solidFill>
                <a:srgbClr val="CCEB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9" name="Freeform 123"/>
              <p:cNvSpPr>
                <a:spLocks/>
              </p:cNvSpPr>
              <p:nvPr/>
            </p:nvSpPr>
            <p:spPr bwMode="auto">
              <a:xfrm>
                <a:off x="831" y="408"/>
                <a:ext cx="112" cy="18"/>
              </a:xfrm>
              <a:custGeom>
                <a:avLst/>
                <a:gdLst>
                  <a:gd name="T0" fmla="*/ 0 w 112"/>
                  <a:gd name="T1" fmla="*/ 9 h 18"/>
                  <a:gd name="T2" fmla="*/ 112 w 112"/>
                  <a:gd name="T3" fmla="*/ 0 h 18"/>
                  <a:gd name="T4" fmla="*/ 112 w 112"/>
                  <a:gd name="T5" fmla="*/ 6 h 18"/>
                  <a:gd name="T6" fmla="*/ 3 w 112"/>
                  <a:gd name="T7" fmla="*/ 18 h 18"/>
                  <a:gd name="T8" fmla="*/ 0 w 112"/>
                  <a:gd name="T9" fmla="*/ 9 h 18"/>
                  <a:gd name="T10" fmla="*/ 0 w 112"/>
                  <a:gd name="T11" fmla="*/ 9 h 18"/>
                </a:gdLst>
                <a:ahLst/>
                <a:cxnLst>
                  <a:cxn ang="0">
                    <a:pos x="T0" y="T1"/>
                  </a:cxn>
                  <a:cxn ang="0">
                    <a:pos x="T2" y="T3"/>
                  </a:cxn>
                  <a:cxn ang="0">
                    <a:pos x="T4" y="T5"/>
                  </a:cxn>
                  <a:cxn ang="0">
                    <a:pos x="T6" y="T7"/>
                  </a:cxn>
                  <a:cxn ang="0">
                    <a:pos x="T8" y="T9"/>
                  </a:cxn>
                  <a:cxn ang="0">
                    <a:pos x="T10" y="T11"/>
                  </a:cxn>
                </a:cxnLst>
                <a:rect l="0" t="0" r="r" b="b"/>
                <a:pathLst>
                  <a:path w="112" h="18">
                    <a:moveTo>
                      <a:pt x="0" y="9"/>
                    </a:moveTo>
                    <a:lnTo>
                      <a:pt x="112" y="0"/>
                    </a:lnTo>
                    <a:lnTo>
                      <a:pt x="112" y="6"/>
                    </a:lnTo>
                    <a:lnTo>
                      <a:pt x="3" y="18"/>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0" name="Freeform 124"/>
              <p:cNvSpPr>
                <a:spLocks/>
              </p:cNvSpPr>
              <p:nvPr/>
            </p:nvSpPr>
            <p:spPr bwMode="auto">
              <a:xfrm>
                <a:off x="834" y="411"/>
                <a:ext cx="109" cy="15"/>
              </a:xfrm>
              <a:custGeom>
                <a:avLst/>
                <a:gdLst>
                  <a:gd name="T0" fmla="*/ 0 w 109"/>
                  <a:gd name="T1" fmla="*/ 9 h 15"/>
                  <a:gd name="T2" fmla="*/ 109 w 109"/>
                  <a:gd name="T3" fmla="*/ 0 h 15"/>
                  <a:gd name="T4" fmla="*/ 109 w 109"/>
                  <a:gd name="T5" fmla="*/ 3 h 15"/>
                  <a:gd name="T6" fmla="*/ 0 w 109"/>
                  <a:gd name="T7" fmla="*/ 15 h 15"/>
                  <a:gd name="T8" fmla="*/ 0 w 109"/>
                  <a:gd name="T9" fmla="*/ 9 h 15"/>
                  <a:gd name="T10" fmla="*/ 0 w 109"/>
                  <a:gd name="T11" fmla="*/ 9 h 15"/>
                </a:gdLst>
                <a:ahLst/>
                <a:cxnLst>
                  <a:cxn ang="0">
                    <a:pos x="T0" y="T1"/>
                  </a:cxn>
                  <a:cxn ang="0">
                    <a:pos x="T2" y="T3"/>
                  </a:cxn>
                  <a:cxn ang="0">
                    <a:pos x="T4" y="T5"/>
                  </a:cxn>
                  <a:cxn ang="0">
                    <a:pos x="T6" y="T7"/>
                  </a:cxn>
                  <a:cxn ang="0">
                    <a:pos x="T8" y="T9"/>
                  </a:cxn>
                  <a:cxn ang="0">
                    <a:pos x="T10" y="T11"/>
                  </a:cxn>
                </a:cxnLst>
                <a:rect l="0" t="0" r="r" b="b"/>
                <a:pathLst>
                  <a:path w="109" h="15">
                    <a:moveTo>
                      <a:pt x="0" y="9"/>
                    </a:moveTo>
                    <a:lnTo>
                      <a:pt x="109" y="0"/>
                    </a:lnTo>
                    <a:lnTo>
                      <a:pt x="109" y="3"/>
                    </a:lnTo>
                    <a:lnTo>
                      <a:pt x="0" y="15"/>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1" name="Freeform 125"/>
              <p:cNvSpPr>
                <a:spLocks/>
              </p:cNvSpPr>
              <p:nvPr/>
            </p:nvSpPr>
            <p:spPr bwMode="auto">
              <a:xfrm>
                <a:off x="843" y="376"/>
                <a:ext cx="112" cy="19"/>
              </a:xfrm>
              <a:custGeom>
                <a:avLst/>
                <a:gdLst>
                  <a:gd name="T0" fmla="*/ 0 w 112"/>
                  <a:gd name="T1" fmla="*/ 13 h 19"/>
                  <a:gd name="T2" fmla="*/ 109 w 112"/>
                  <a:gd name="T3" fmla="*/ 0 h 19"/>
                  <a:gd name="T4" fmla="*/ 112 w 112"/>
                  <a:gd name="T5" fmla="*/ 10 h 19"/>
                  <a:gd name="T6" fmla="*/ 0 w 112"/>
                  <a:gd name="T7" fmla="*/ 19 h 19"/>
                  <a:gd name="T8" fmla="*/ 0 w 112"/>
                  <a:gd name="T9" fmla="*/ 13 h 19"/>
                  <a:gd name="T10" fmla="*/ 0 w 112"/>
                  <a:gd name="T11" fmla="*/ 13 h 19"/>
                </a:gdLst>
                <a:ahLst/>
                <a:cxnLst>
                  <a:cxn ang="0">
                    <a:pos x="T0" y="T1"/>
                  </a:cxn>
                  <a:cxn ang="0">
                    <a:pos x="T2" y="T3"/>
                  </a:cxn>
                  <a:cxn ang="0">
                    <a:pos x="T4" y="T5"/>
                  </a:cxn>
                  <a:cxn ang="0">
                    <a:pos x="T6" y="T7"/>
                  </a:cxn>
                  <a:cxn ang="0">
                    <a:pos x="T8" y="T9"/>
                  </a:cxn>
                  <a:cxn ang="0">
                    <a:pos x="T10" y="T11"/>
                  </a:cxn>
                </a:cxnLst>
                <a:rect l="0" t="0" r="r" b="b"/>
                <a:pathLst>
                  <a:path w="112" h="19">
                    <a:moveTo>
                      <a:pt x="0" y="13"/>
                    </a:moveTo>
                    <a:lnTo>
                      <a:pt x="109" y="0"/>
                    </a:lnTo>
                    <a:lnTo>
                      <a:pt x="112" y="10"/>
                    </a:lnTo>
                    <a:lnTo>
                      <a:pt x="0" y="19"/>
                    </a:lnTo>
                    <a:lnTo>
                      <a:pt x="0" y="13"/>
                    </a:lnTo>
                    <a:lnTo>
                      <a:pt x="0" y="13"/>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2" name="Freeform 126"/>
              <p:cNvSpPr>
                <a:spLocks/>
              </p:cNvSpPr>
              <p:nvPr/>
            </p:nvSpPr>
            <p:spPr bwMode="auto">
              <a:xfrm>
                <a:off x="843" y="383"/>
                <a:ext cx="112" cy="12"/>
              </a:xfrm>
              <a:custGeom>
                <a:avLst/>
                <a:gdLst>
                  <a:gd name="T0" fmla="*/ 0 w 112"/>
                  <a:gd name="T1" fmla="*/ 9 h 12"/>
                  <a:gd name="T2" fmla="*/ 109 w 112"/>
                  <a:gd name="T3" fmla="*/ 0 h 12"/>
                  <a:gd name="T4" fmla="*/ 112 w 112"/>
                  <a:gd name="T5" fmla="*/ 3 h 12"/>
                  <a:gd name="T6" fmla="*/ 0 w 112"/>
                  <a:gd name="T7" fmla="*/ 12 h 12"/>
                  <a:gd name="T8" fmla="*/ 0 w 112"/>
                  <a:gd name="T9" fmla="*/ 9 h 12"/>
                  <a:gd name="T10" fmla="*/ 0 w 112"/>
                  <a:gd name="T11" fmla="*/ 9 h 12"/>
                </a:gdLst>
                <a:ahLst/>
                <a:cxnLst>
                  <a:cxn ang="0">
                    <a:pos x="T0" y="T1"/>
                  </a:cxn>
                  <a:cxn ang="0">
                    <a:pos x="T2" y="T3"/>
                  </a:cxn>
                  <a:cxn ang="0">
                    <a:pos x="T4" y="T5"/>
                  </a:cxn>
                  <a:cxn ang="0">
                    <a:pos x="T6" y="T7"/>
                  </a:cxn>
                  <a:cxn ang="0">
                    <a:pos x="T8" y="T9"/>
                  </a:cxn>
                  <a:cxn ang="0">
                    <a:pos x="T10" y="T11"/>
                  </a:cxn>
                </a:cxnLst>
                <a:rect l="0" t="0" r="r" b="b"/>
                <a:pathLst>
                  <a:path w="112" h="12">
                    <a:moveTo>
                      <a:pt x="0" y="9"/>
                    </a:moveTo>
                    <a:lnTo>
                      <a:pt x="109" y="0"/>
                    </a:lnTo>
                    <a:lnTo>
                      <a:pt x="112" y="3"/>
                    </a:lnTo>
                    <a:lnTo>
                      <a:pt x="0" y="12"/>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3" name="Freeform 127"/>
              <p:cNvSpPr>
                <a:spLocks/>
              </p:cNvSpPr>
              <p:nvPr/>
            </p:nvSpPr>
            <p:spPr bwMode="auto">
              <a:xfrm>
                <a:off x="825" y="386"/>
                <a:ext cx="37" cy="124"/>
              </a:xfrm>
              <a:custGeom>
                <a:avLst/>
                <a:gdLst>
                  <a:gd name="T0" fmla="*/ 31 w 37"/>
                  <a:gd name="T1" fmla="*/ 124 h 124"/>
                  <a:gd name="T2" fmla="*/ 28 w 37"/>
                  <a:gd name="T3" fmla="*/ 31 h 124"/>
                  <a:gd name="T4" fmla="*/ 28 w 37"/>
                  <a:gd name="T5" fmla="*/ 31 h 124"/>
                  <a:gd name="T6" fmla="*/ 28 w 37"/>
                  <a:gd name="T7" fmla="*/ 28 h 124"/>
                  <a:gd name="T8" fmla="*/ 28 w 37"/>
                  <a:gd name="T9" fmla="*/ 28 h 124"/>
                  <a:gd name="T10" fmla="*/ 28 w 37"/>
                  <a:gd name="T11" fmla="*/ 22 h 124"/>
                  <a:gd name="T12" fmla="*/ 28 w 37"/>
                  <a:gd name="T13" fmla="*/ 22 h 124"/>
                  <a:gd name="T14" fmla="*/ 25 w 37"/>
                  <a:gd name="T15" fmla="*/ 15 h 124"/>
                  <a:gd name="T16" fmla="*/ 25 w 37"/>
                  <a:gd name="T17" fmla="*/ 15 h 124"/>
                  <a:gd name="T18" fmla="*/ 18 w 37"/>
                  <a:gd name="T19" fmla="*/ 9 h 124"/>
                  <a:gd name="T20" fmla="*/ 18 w 37"/>
                  <a:gd name="T21" fmla="*/ 9 h 124"/>
                  <a:gd name="T22" fmla="*/ 15 w 37"/>
                  <a:gd name="T23" fmla="*/ 6 h 124"/>
                  <a:gd name="T24" fmla="*/ 15 w 37"/>
                  <a:gd name="T25" fmla="*/ 6 h 124"/>
                  <a:gd name="T26" fmla="*/ 15 w 37"/>
                  <a:gd name="T27" fmla="*/ 6 h 124"/>
                  <a:gd name="T28" fmla="*/ 15 w 37"/>
                  <a:gd name="T29" fmla="*/ 6 h 124"/>
                  <a:gd name="T30" fmla="*/ 12 w 37"/>
                  <a:gd name="T31" fmla="*/ 9 h 124"/>
                  <a:gd name="T32" fmla="*/ 12 w 37"/>
                  <a:gd name="T33" fmla="*/ 9 h 124"/>
                  <a:gd name="T34" fmla="*/ 9 w 37"/>
                  <a:gd name="T35" fmla="*/ 18 h 124"/>
                  <a:gd name="T36" fmla="*/ 9 w 37"/>
                  <a:gd name="T37" fmla="*/ 18 h 124"/>
                  <a:gd name="T38" fmla="*/ 6 w 37"/>
                  <a:gd name="T39" fmla="*/ 93 h 124"/>
                  <a:gd name="T40" fmla="*/ 6 w 37"/>
                  <a:gd name="T41" fmla="*/ 93 h 124"/>
                  <a:gd name="T42" fmla="*/ 3 w 37"/>
                  <a:gd name="T43" fmla="*/ 96 h 124"/>
                  <a:gd name="T44" fmla="*/ 0 w 37"/>
                  <a:gd name="T45" fmla="*/ 93 h 124"/>
                  <a:gd name="T46" fmla="*/ 3 w 37"/>
                  <a:gd name="T47" fmla="*/ 18 h 124"/>
                  <a:gd name="T48" fmla="*/ 3 w 37"/>
                  <a:gd name="T49" fmla="*/ 18 h 124"/>
                  <a:gd name="T50" fmla="*/ 3 w 37"/>
                  <a:gd name="T51" fmla="*/ 18 h 124"/>
                  <a:gd name="T52" fmla="*/ 3 w 37"/>
                  <a:gd name="T53" fmla="*/ 12 h 124"/>
                  <a:gd name="T54" fmla="*/ 6 w 37"/>
                  <a:gd name="T55" fmla="*/ 6 h 124"/>
                  <a:gd name="T56" fmla="*/ 6 w 37"/>
                  <a:gd name="T57" fmla="*/ 6 h 124"/>
                  <a:gd name="T58" fmla="*/ 12 w 37"/>
                  <a:gd name="T59" fmla="*/ 0 h 124"/>
                  <a:gd name="T60" fmla="*/ 12 w 37"/>
                  <a:gd name="T61" fmla="*/ 0 h 124"/>
                  <a:gd name="T62" fmla="*/ 15 w 37"/>
                  <a:gd name="T63" fmla="*/ 0 h 124"/>
                  <a:gd name="T64" fmla="*/ 15 w 37"/>
                  <a:gd name="T65" fmla="*/ 0 h 124"/>
                  <a:gd name="T66" fmla="*/ 25 w 37"/>
                  <a:gd name="T67" fmla="*/ 3 h 124"/>
                  <a:gd name="T68" fmla="*/ 25 w 37"/>
                  <a:gd name="T69" fmla="*/ 3 h 124"/>
                  <a:gd name="T70" fmla="*/ 28 w 37"/>
                  <a:gd name="T71" fmla="*/ 6 h 124"/>
                  <a:gd name="T72" fmla="*/ 28 w 37"/>
                  <a:gd name="T73" fmla="*/ 6 h 124"/>
                  <a:gd name="T74" fmla="*/ 31 w 37"/>
                  <a:gd name="T75" fmla="*/ 12 h 124"/>
                  <a:gd name="T76" fmla="*/ 34 w 37"/>
                  <a:gd name="T77" fmla="*/ 18 h 124"/>
                  <a:gd name="T78" fmla="*/ 34 w 37"/>
                  <a:gd name="T79" fmla="*/ 18 h 124"/>
                  <a:gd name="T80" fmla="*/ 34 w 37"/>
                  <a:gd name="T81" fmla="*/ 25 h 124"/>
                  <a:gd name="T82" fmla="*/ 34 w 37"/>
                  <a:gd name="T83" fmla="*/ 25 h 124"/>
                  <a:gd name="T84" fmla="*/ 37 w 37"/>
                  <a:gd name="T85" fmla="*/ 31 h 124"/>
                  <a:gd name="T86" fmla="*/ 37 w 37"/>
                  <a:gd name="T87" fmla="*/ 31 h 124"/>
                  <a:gd name="T88" fmla="*/ 37 w 37"/>
                  <a:gd name="T89" fmla="*/ 31 h 124"/>
                  <a:gd name="T90" fmla="*/ 37 w 37"/>
                  <a:gd name="T91" fmla="*/ 124 h 124"/>
                  <a:gd name="T92" fmla="*/ 37 w 37"/>
                  <a:gd name="T93" fmla="*/ 124 h 124"/>
                  <a:gd name="T94" fmla="*/ 34 w 37"/>
                  <a:gd name="T95" fmla="*/ 124 h 124"/>
                  <a:gd name="T96" fmla="*/ 31 w 37"/>
                  <a:gd name="T97" fmla="*/ 124 h 124"/>
                  <a:gd name="T98" fmla="*/ 31 w 37"/>
                  <a:gd name="T9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124">
                    <a:moveTo>
                      <a:pt x="31" y="124"/>
                    </a:moveTo>
                    <a:lnTo>
                      <a:pt x="28" y="31"/>
                    </a:lnTo>
                    <a:lnTo>
                      <a:pt x="28" y="31"/>
                    </a:lnTo>
                    <a:lnTo>
                      <a:pt x="28" y="28"/>
                    </a:lnTo>
                    <a:lnTo>
                      <a:pt x="28" y="28"/>
                    </a:lnTo>
                    <a:lnTo>
                      <a:pt x="28" y="22"/>
                    </a:lnTo>
                    <a:lnTo>
                      <a:pt x="28" y="22"/>
                    </a:lnTo>
                    <a:lnTo>
                      <a:pt x="25" y="15"/>
                    </a:lnTo>
                    <a:lnTo>
                      <a:pt x="25" y="15"/>
                    </a:lnTo>
                    <a:lnTo>
                      <a:pt x="18" y="9"/>
                    </a:lnTo>
                    <a:lnTo>
                      <a:pt x="18" y="9"/>
                    </a:lnTo>
                    <a:lnTo>
                      <a:pt x="15" y="6"/>
                    </a:lnTo>
                    <a:lnTo>
                      <a:pt x="15" y="6"/>
                    </a:lnTo>
                    <a:lnTo>
                      <a:pt x="15" y="6"/>
                    </a:lnTo>
                    <a:lnTo>
                      <a:pt x="15" y="6"/>
                    </a:lnTo>
                    <a:lnTo>
                      <a:pt x="12" y="9"/>
                    </a:lnTo>
                    <a:lnTo>
                      <a:pt x="12" y="9"/>
                    </a:lnTo>
                    <a:lnTo>
                      <a:pt x="9" y="18"/>
                    </a:lnTo>
                    <a:lnTo>
                      <a:pt x="9" y="18"/>
                    </a:lnTo>
                    <a:lnTo>
                      <a:pt x="6" y="93"/>
                    </a:lnTo>
                    <a:lnTo>
                      <a:pt x="6" y="93"/>
                    </a:lnTo>
                    <a:lnTo>
                      <a:pt x="3" y="96"/>
                    </a:lnTo>
                    <a:lnTo>
                      <a:pt x="0" y="93"/>
                    </a:lnTo>
                    <a:lnTo>
                      <a:pt x="3" y="18"/>
                    </a:lnTo>
                    <a:lnTo>
                      <a:pt x="3" y="18"/>
                    </a:lnTo>
                    <a:lnTo>
                      <a:pt x="3" y="18"/>
                    </a:lnTo>
                    <a:lnTo>
                      <a:pt x="3" y="12"/>
                    </a:lnTo>
                    <a:lnTo>
                      <a:pt x="6" y="6"/>
                    </a:lnTo>
                    <a:lnTo>
                      <a:pt x="6" y="6"/>
                    </a:lnTo>
                    <a:lnTo>
                      <a:pt x="12" y="0"/>
                    </a:lnTo>
                    <a:lnTo>
                      <a:pt x="12" y="0"/>
                    </a:lnTo>
                    <a:lnTo>
                      <a:pt x="15" y="0"/>
                    </a:lnTo>
                    <a:lnTo>
                      <a:pt x="15" y="0"/>
                    </a:lnTo>
                    <a:lnTo>
                      <a:pt x="25" y="3"/>
                    </a:lnTo>
                    <a:lnTo>
                      <a:pt x="25" y="3"/>
                    </a:lnTo>
                    <a:lnTo>
                      <a:pt x="28" y="6"/>
                    </a:lnTo>
                    <a:lnTo>
                      <a:pt x="28" y="6"/>
                    </a:lnTo>
                    <a:lnTo>
                      <a:pt x="31" y="12"/>
                    </a:lnTo>
                    <a:lnTo>
                      <a:pt x="34" y="18"/>
                    </a:lnTo>
                    <a:lnTo>
                      <a:pt x="34" y="18"/>
                    </a:lnTo>
                    <a:lnTo>
                      <a:pt x="34" y="25"/>
                    </a:lnTo>
                    <a:lnTo>
                      <a:pt x="34" y="25"/>
                    </a:lnTo>
                    <a:lnTo>
                      <a:pt x="37" y="31"/>
                    </a:lnTo>
                    <a:lnTo>
                      <a:pt x="37" y="31"/>
                    </a:lnTo>
                    <a:lnTo>
                      <a:pt x="37" y="31"/>
                    </a:lnTo>
                    <a:lnTo>
                      <a:pt x="37" y="124"/>
                    </a:lnTo>
                    <a:lnTo>
                      <a:pt x="37" y="124"/>
                    </a:lnTo>
                    <a:lnTo>
                      <a:pt x="34" y="124"/>
                    </a:lnTo>
                    <a:lnTo>
                      <a:pt x="31" y="124"/>
                    </a:lnTo>
                    <a:lnTo>
                      <a:pt x="31" y="124"/>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4" name="Freeform 128"/>
              <p:cNvSpPr>
                <a:spLocks/>
              </p:cNvSpPr>
              <p:nvPr/>
            </p:nvSpPr>
            <p:spPr bwMode="auto">
              <a:xfrm>
                <a:off x="825" y="389"/>
                <a:ext cx="34" cy="121"/>
              </a:xfrm>
              <a:custGeom>
                <a:avLst/>
                <a:gdLst>
                  <a:gd name="T0" fmla="*/ 31 w 34"/>
                  <a:gd name="T1" fmla="*/ 121 h 121"/>
                  <a:gd name="T2" fmla="*/ 28 w 34"/>
                  <a:gd name="T3" fmla="*/ 28 h 121"/>
                  <a:gd name="T4" fmla="*/ 28 w 34"/>
                  <a:gd name="T5" fmla="*/ 28 h 121"/>
                  <a:gd name="T6" fmla="*/ 28 w 34"/>
                  <a:gd name="T7" fmla="*/ 19 h 121"/>
                  <a:gd name="T8" fmla="*/ 28 w 34"/>
                  <a:gd name="T9" fmla="*/ 19 h 121"/>
                  <a:gd name="T10" fmla="*/ 25 w 34"/>
                  <a:gd name="T11" fmla="*/ 12 h 121"/>
                  <a:gd name="T12" fmla="*/ 25 w 34"/>
                  <a:gd name="T13" fmla="*/ 12 h 121"/>
                  <a:gd name="T14" fmla="*/ 18 w 34"/>
                  <a:gd name="T15" fmla="*/ 6 h 121"/>
                  <a:gd name="T16" fmla="*/ 18 w 34"/>
                  <a:gd name="T17" fmla="*/ 6 h 121"/>
                  <a:gd name="T18" fmla="*/ 12 w 34"/>
                  <a:gd name="T19" fmla="*/ 3 h 121"/>
                  <a:gd name="T20" fmla="*/ 9 w 34"/>
                  <a:gd name="T21" fmla="*/ 6 h 121"/>
                  <a:gd name="T22" fmla="*/ 9 w 34"/>
                  <a:gd name="T23" fmla="*/ 6 h 121"/>
                  <a:gd name="T24" fmla="*/ 6 w 34"/>
                  <a:gd name="T25" fmla="*/ 19 h 121"/>
                  <a:gd name="T26" fmla="*/ 6 w 34"/>
                  <a:gd name="T27" fmla="*/ 19 h 121"/>
                  <a:gd name="T28" fmla="*/ 3 w 34"/>
                  <a:gd name="T29" fmla="*/ 93 h 121"/>
                  <a:gd name="T30" fmla="*/ 3 w 34"/>
                  <a:gd name="T31" fmla="*/ 93 h 121"/>
                  <a:gd name="T32" fmla="*/ 0 w 34"/>
                  <a:gd name="T33" fmla="*/ 90 h 121"/>
                  <a:gd name="T34" fmla="*/ 3 w 34"/>
                  <a:gd name="T35" fmla="*/ 15 h 121"/>
                  <a:gd name="T36" fmla="*/ 3 w 34"/>
                  <a:gd name="T37" fmla="*/ 15 h 121"/>
                  <a:gd name="T38" fmla="*/ 3 w 34"/>
                  <a:gd name="T39" fmla="*/ 15 h 121"/>
                  <a:gd name="T40" fmla="*/ 3 w 34"/>
                  <a:gd name="T41" fmla="*/ 6 h 121"/>
                  <a:gd name="T42" fmla="*/ 3 w 34"/>
                  <a:gd name="T43" fmla="*/ 6 h 121"/>
                  <a:gd name="T44" fmla="*/ 9 w 34"/>
                  <a:gd name="T45" fmla="*/ 0 h 121"/>
                  <a:gd name="T46" fmla="*/ 9 w 34"/>
                  <a:gd name="T47" fmla="*/ 0 h 121"/>
                  <a:gd name="T48" fmla="*/ 15 w 34"/>
                  <a:gd name="T49" fmla="*/ 0 h 121"/>
                  <a:gd name="T50" fmla="*/ 18 w 34"/>
                  <a:gd name="T51" fmla="*/ 0 h 121"/>
                  <a:gd name="T52" fmla="*/ 18 w 34"/>
                  <a:gd name="T53" fmla="*/ 0 h 121"/>
                  <a:gd name="T54" fmla="*/ 21 w 34"/>
                  <a:gd name="T55" fmla="*/ 3 h 121"/>
                  <a:gd name="T56" fmla="*/ 21 w 34"/>
                  <a:gd name="T57" fmla="*/ 3 h 121"/>
                  <a:gd name="T58" fmla="*/ 28 w 34"/>
                  <a:gd name="T59" fmla="*/ 9 h 121"/>
                  <a:gd name="T60" fmla="*/ 31 w 34"/>
                  <a:gd name="T61" fmla="*/ 19 h 121"/>
                  <a:gd name="T62" fmla="*/ 31 w 34"/>
                  <a:gd name="T63" fmla="*/ 19 h 121"/>
                  <a:gd name="T64" fmla="*/ 31 w 34"/>
                  <a:gd name="T65" fmla="*/ 31 h 121"/>
                  <a:gd name="T66" fmla="*/ 31 w 34"/>
                  <a:gd name="T67" fmla="*/ 31 h 121"/>
                  <a:gd name="T68" fmla="*/ 31 w 34"/>
                  <a:gd name="T69" fmla="*/ 31 h 121"/>
                  <a:gd name="T70" fmla="*/ 34 w 34"/>
                  <a:gd name="T71" fmla="*/ 121 h 121"/>
                  <a:gd name="T72" fmla="*/ 34 w 34"/>
                  <a:gd name="T73" fmla="*/ 121 h 121"/>
                  <a:gd name="T74" fmla="*/ 31 w 34"/>
                  <a:gd name="T75" fmla="*/ 121 h 121"/>
                  <a:gd name="T76" fmla="*/ 31 w 34"/>
                  <a:gd name="T7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121">
                    <a:moveTo>
                      <a:pt x="31" y="121"/>
                    </a:moveTo>
                    <a:lnTo>
                      <a:pt x="28" y="28"/>
                    </a:lnTo>
                    <a:lnTo>
                      <a:pt x="28" y="28"/>
                    </a:lnTo>
                    <a:lnTo>
                      <a:pt x="28" y="19"/>
                    </a:lnTo>
                    <a:lnTo>
                      <a:pt x="28" y="19"/>
                    </a:lnTo>
                    <a:lnTo>
                      <a:pt x="25" y="12"/>
                    </a:lnTo>
                    <a:lnTo>
                      <a:pt x="25" y="12"/>
                    </a:lnTo>
                    <a:lnTo>
                      <a:pt x="18" y="6"/>
                    </a:lnTo>
                    <a:lnTo>
                      <a:pt x="18" y="6"/>
                    </a:lnTo>
                    <a:lnTo>
                      <a:pt x="12" y="3"/>
                    </a:lnTo>
                    <a:lnTo>
                      <a:pt x="9" y="6"/>
                    </a:lnTo>
                    <a:lnTo>
                      <a:pt x="9" y="6"/>
                    </a:lnTo>
                    <a:lnTo>
                      <a:pt x="6" y="19"/>
                    </a:lnTo>
                    <a:lnTo>
                      <a:pt x="6" y="19"/>
                    </a:lnTo>
                    <a:lnTo>
                      <a:pt x="3" y="93"/>
                    </a:lnTo>
                    <a:lnTo>
                      <a:pt x="3" y="93"/>
                    </a:lnTo>
                    <a:lnTo>
                      <a:pt x="0" y="90"/>
                    </a:lnTo>
                    <a:lnTo>
                      <a:pt x="3" y="15"/>
                    </a:lnTo>
                    <a:lnTo>
                      <a:pt x="3" y="15"/>
                    </a:lnTo>
                    <a:lnTo>
                      <a:pt x="3" y="15"/>
                    </a:lnTo>
                    <a:lnTo>
                      <a:pt x="3" y="6"/>
                    </a:lnTo>
                    <a:lnTo>
                      <a:pt x="3" y="6"/>
                    </a:lnTo>
                    <a:lnTo>
                      <a:pt x="9" y="0"/>
                    </a:lnTo>
                    <a:lnTo>
                      <a:pt x="9" y="0"/>
                    </a:lnTo>
                    <a:lnTo>
                      <a:pt x="15" y="0"/>
                    </a:lnTo>
                    <a:lnTo>
                      <a:pt x="18" y="0"/>
                    </a:lnTo>
                    <a:lnTo>
                      <a:pt x="18" y="0"/>
                    </a:lnTo>
                    <a:lnTo>
                      <a:pt x="21" y="3"/>
                    </a:lnTo>
                    <a:lnTo>
                      <a:pt x="21" y="3"/>
                    </a:lnTo>
                    <a:lnTo>
                      <a:pt x="28" y="9"/>
                    </a:lnTo>
                    <a:lnTo>
                      <a:pt x="31" y="19"/>
                    </a:lnTo>
                    <a:lnTo>
                      <a:pt x="31" y="19"/>
                    </a:lnTo>
                    <a:lnTo>
                      <a:pt x="31" y="31"/>
                    </a:lnTo>
                    <a:lnTo>
                      <a:pt x="31" y="31"/>
                    </a:lnTo>
                    <a:lnTo>
                      <a:pt x="31" y="31"/>
                    </a:lnTo>
                    <a:lnTo>
                      <a:pt x="34" y="121"/>
                    </a:lnTo>
                    <a:lnTo>
                      <a:pt x="34" y="121"/>
                    </a:lnTo>
                    <a:lnTo>
                      <a:pt x="31" y="121"/>
                    </a:lnTo>
                    <a:lnTo>
                      <a:pt x="31" y="12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5" name="Freeform 129"/>
              <p:cNvSpPr>
                <a:spLocks/>
              </p:cNvSpPr>
              <p:nvPr/>
            </p:nvSpPr>
            <p:spPr bwMode="auto">
              <a:xfrm>
                <a:off x="940" y="376"/>
                <a:ext cx="40" cy="125"/>
              </a:xfrm>
              <a:custGeom>
                <a:avLst/>
                <a:gdLst>
                  <a:gd name="T0" fmla="*/ 31 w 40"/>
                  <a:gd name="T1" fmla="*/ 125 h 125"/>
                  <a:gd name="T2" fmla="*/ 25 w 40"/>
                  <a:gd name="T3" fmla="*/ 35 h 125"/>
                  <a:gd name="T4" fmla="*/ 25 w 40"/>
                  <a:gd name="T5" fmla="*/ 35 h 125"/>
                  <a:gd name="T6" fmla="*/ 25 w 40"/>
                  <a:gd name="T7" fmla="*/ 28 h 125"/>
                  <a:gd name="T8" fmla="*/ 25 w 40"/>
                  <a:gd name="T9" fmla="*/ 28 h 125"/>
                  <a:gd name="T10" fmla="*/ 25 w 40"/>
                  <a:gd name="T11" fmla="*/ 22 h 125"/>
                  <a:gd name="T12" fmla="*/ 25 w 40"/>
                  <a:gd name="T13" fmla="*/ 22 h 125"/>
                  <a:gd name="T14" fmla="*/ 22 w 40"/>
                  <a:gd name="T15" fmla="*/ 16 h 125"/>
                  <a:gd name="T16" fmla="*/ 22 w 40"/>
                  <a:gd name="T17" fmla="*/ 16 h 125"/>
                  <a:gd name="T18" fmla="*/ 15 w 40"/>
                  <a:gd name="T19" fmla="*/ 10 h 125"/>
                  <a:gd name="T20" fmla="*/ 15 w 40"/>
                  <a:gd name="T21" fmla="*/ 10 h 125"/>
                  <a:gd name="T22" fmla="*/ 12 w 40"/>
                  <a:gd name="T23" fmla="*/ 10 h 125"/>
                  <a:gd name="T24" fmla="*/ 12 w 40"/>
                  <a:gd name="T25" fmla="*/ 10 h 125"/>
                  <a:gd name="T26" fmla="*/ 12 w 40"/>
                  <a:gd name="T27" fmla="*/ 10 h 125"/>
                  <a:gd name="T28" fmla="*/ 12 w 40"/>
                  <a:gd name="T29" fmla="*/ 10 h 125"/>
                  <a:gd name="T30" fmla="*/ 9 w 40"/>
                  <a:gd name="T31" fmla="*/ 10 h 125"/>
                  <a:gd name="T32" fmla="*/ 9 w 40"/>
                  <a:gd name="T33" fmla="*/ 10 h 125"/>
                  <a:gd name="T34" fmla="*/ 6 w 40"/>
                  <a:gd name="T35" fmla="*/ 22 h 125"/>
                  <a:gd name="T36" fmla="*/ 6 w 40"/>
                  <a:gd name="T37" fmla="*/ 22 h 125"/>
                  <a:gd name="T38" fmla="*/ 6 w 40"/>
                  <a:gd name="T39" fmla="*/ 97 h 125"/>
                  <a:gd name="T40" fmla="*/ 6 w 40"/>
                  <a:gd name="T41" fmla="*/ 97 h 125"/>
                  <a:gd name="T42" fmla="*/ 3 w 40"/>
                  <a:gd name="T43" fmla="*/ 97 h 125"/>
                  <a:gd name="T44" fmla="*/ 0 w 40"/>
                  <a:gd name="T45" fmla="*/ 97 h 125"/>
                  <a:gd name="T46" fmla="*/ 0 w 40"/>
                  <a:gd name="T47" fmla="*/ 22 h 125"/>
                  <a:gd name="T48" fmla="*/ 0 w 40"/>
                  <a:gd name="T49" fmla="*/ 22 h 125"/>
                  <a:gd name="T50" fmla="*/ 0 w 40"/>
                  <a:gd name="T51" fmla="*/ 22 h 125"/>
                  <a:gd name="T52" fmla="*/ 0 w 40"/>
                  <a:gd name="T53" fmla="*/ 13 h 125"/>
                  <a:gd name="T54" fmla="*/ 3 w 40"/>
                  <a:gd name="T55" fmla="*/ 7 h 125"/>
                  <a:gd name="T56" fmla="*/ 3 w 40"/>
                  <a:gd name="T57" fmla="*/ 7 h 125"/>
                  <a:gd name="T58" fmla="*/ 6 w 40"/>
                  <a:gd name="T59" fmla="*/ 4 h 125"/>
                  <a:gd name="T60" fmla="*/ 6 w 40"/>
                  <a:gd name="T61" fmla="*/ 4 h 125"/>
                  <a:gd name="T62" fmla="*/ 12 w 40"/>
                  <a:gd name="T63" fmla="*/ 0 h 125"/>
                  <a:gd name="T64" fmla="*/ 12 w 40"/>
                  <a:gd name="T65" fmla="*/ 0 h 125"/>
                  <a:gd name="T66" fmla="*/ 19 w 40"/>
                  <a:gd name="T67" fmla="*/ 4 h 125"/>
                  <a:gd name="T68" fmla="*/ 19 w 40"/>
                  <a:gd name="T69" fmla="*/ 4 h 125"/>
                  <a:gd name="T70" fmla="*/ 22 w 40"/>
                  <a:gd name="T71" fmla="*/ 7 h 125"/>
                  <a:gd name="T72" fmla="*/ 22 w 40"/>
                  <a:gd name="T73" fmla="*/ 7 h 125"/>
                  <a:gd name="T74" fmla="*/ 28 w 40"/>
                  <a:gd name="T75" fmla="*/ 13 h 125"/>
                  <a:gd name="T76" fmla="*/ 31 w 40"/>
                  <a:gd name="T77" fmla="*/ 22 h 125"/>
                  <a:gd name="T78" fmla="*/ 31 w 40"/>
                  <a:gd name="T79" fmla="*/ 22 h 125"/>
                  <a:gd name="T80" fmla="*/ 31 w 40"/>
                  <a:gd name="T81" fmla="*/ 25 h 125"/>
                  <a:gd name="T82" fmla="*/ 31 w 40"/>
                  <a:gd name="T83" fmla="*/ 25 h 125"/>
                  <a:gd name="T84" fmla="*/ 34 w 40"/>
                  <a:gd name="T85" fmla="*/ 32 h 125"/>
                  <a:gd name="T86" fmla="*/ 34 w 40"/>
                  <a:gd name="T87" fmla="*/ 32 h 125"/>
                  <a:gd name="T88" fmla="*/ 34 w 40"/>
                  <a:gd name="T89" fmla="*/ 35 h 125"/>
                  <a:gd name="T90" fmla="*/ 40 w 40"/>
                  <a:gd name="T91" fmla="*/ 125 h 125"/>
                  <a:gd name="T92" fmla="*/ 40 w 40"/>
                  <a:gd name="T93" fmla="*/ 125 h 125"/>
                  <a:gd name="T94" fmla="*/ 34 w 40"/>
                  <a:gd name="T95" fmla="*/ 125 h 125"/>
                  <a:gd name="T96" fmla="*/ 31 w 40"/>
                  <a:gd name="T97" fmla="*/ 125 h 125"/>
                  <a:gd name="T98" fmla="*/ 31 w 40"/>
                  <a:gd name="T9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 h="125">
                    <a:moveTo>
                      <a:pt x="31" y="125"/>
                    </a:moveTo>
                    <a:lnTo>
                      <a:pt x="25" y="35"/>
                    </a:lnTo>
                    <a:lnTo>
                      <a:pt x="25" y="35"/>
                    </a:lnTo>
                    <a:lnTo>
                      <a:pt x="25" y="28"/>
                    </a:lnTo>
                    <a:lnTo>
                      <a:pt x="25" y="28"/>
                    </a:lnTo>
                    <a:lnTo>
                      <a:pt x="25" y="22"/>
                    </a:lnTo>
                    <a:lnTo>
                      <a:pt x="25" y="22"/>
                    </a:lnTo>
                    <a:lnTo>
                      <a:pt x="22" y="16"/>
                    </a:lnTo>
                    <a:lnTo>
                      <a:pt x="22" y="16"/>
                    </a:lnTo>
                    <a:lnTo>
                      <a:pt x="15" y="10"/>
                    </a:lnTo>
                    <a:lnTo>
                      <a:pt x="15" y="10"/>
                    </a:lnTo>
                    <a:lnTo>
                      <a:pt x="12" y="10"/>
                    </a:lnTo>
                    <a:lnTo>
                      <a:pt x="12" y="10"/>
                    </a:lnTo>
                    <a:lnTo>
                      <a:pt x="12" y="10"/>
                    </a:lnTo>
                    <a:lnTo>
                      <a:pt x="12" y="10"/>
                    </a:lnTo>
                    <a:lnTo>
                      <a:pt x="9" y="10"/>
                    </a:lnTo>
                    <a:lnTo>
                      <a:pt x="9" y="10"/>
                    </a:lnTo>
                    <a:lnTo>
                      <a:pt x="6" y="22"/>
                    </a:lnTo>
                    <a:lnTo>
                      <a:pt x="6" y="22"/>
                    </a:lnTo>
                    <a:lnTo>
                      <a:pt x="6" y="97"/>
                    </a:lnTo>
                    <a:lnTo>
                      <a:pt x="6" y="97"/>
                    </a:lnTo>
                    <a:lnTo>
                      <a:pt x="3" y="97"/>
                    </a:lnTo>
                    <a:lnTo>
                      <a:pt x="0" y="97"/>
                    </a:lnTo>
                    <a:lnTo>
                      <a:pt x="0" y="22"/>
                    </a:lnTo>
                    <a:lnTo>
                      <a:pt x="0" y="22"/>
                    </a:lnTo>
                    <a:lnTo>
                      <a:pt x="0" y="22"/>
                    </a:lnTo>
                    <a:lnTo>
                      <a:pt x="0" y="13"/>
                    </a:lnTo>
                    <a:lnTo>
                      <a:pt x="3" y="7"/>
                    </a:lnTo>
                    <a:lnTo>
                      <a:pt x="3" y="7"/>
                    </a:lnTo>
                    <a:lnTo>
                      <a:pt x="6" y="4"/>
                    </a:lnTo>
                    <a:lnTo>
                      <a:pt x="6" y="4"/>
                    </a:lnTo>
                    <a:lnTo>
                      <a:pt x="12" y="0"/>
                    </a:lnTo>
                    <a:lnTo>
                      <a:pt x="12" y="0"/>
                    </a:lnTo>
                    <a:lnTo>
                      <a:pt x="19" y="4"/>
                    </a:lnTo>
                    <a:lnTo>
                      <a:pt x="19" y="4"/>
                    </a:lnTo>
                    <a:lnTo>
                      <a:pt x="22" y="7"/>
                    </a:lnTo>
                    <a:lnTo>
                      <a:pt x="22" y="7"/>
                    </a:lnTo>
                    <a:lnTo>
                      <a:pt x="28" y="13"/>
                    </a:lnTo>
                    <a:lnTo>
                      <a:pt x="31" y="22"/>
                    </a:lnTo>
                    <a:lnTo>
                      <a:pt x="31" y="22"/>
                    </a:lnTo>
                    <a:lnTo>
                      <a:pt x="31" y="25"/>
                    </a:lnTo>
                    <a:lnTo>
                      <a:pt x="31" y="25"/>
                    </a:lnTo>
                    <a:lnTo>
                      <a:pt x="34" y="32"/>
                    </a:lnTo>
                    <a:lnTo>
                      <a:pt x="34" y="32"/>
                    </a:lnTo>
                    <a:lnTo>
                      <a:pt x="34" y="35"/>
                    </a:lnTo>
                    <a:lnTo>
                      <a:pt x="40" y="125"/>
                    </a:lnTo>
                    <a:lnTo>
                      <a:pt x="40" y="125"/>
                    </a:lnTo>
                    <a:lnTo>
                      <a:pt x="34" y="125"/>
                    </a:lnTo>
                    <a:lnTo>
                      <a:pt x="31" y="125"/>
                    </a:lnTo>
                    <a:lnTo>
                      <a:pt x="31" y="12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6" name="Freeform 130"/>
              <p:cNvSpPr>
                <a:spLocks/>
              </p:cNvSpPr>
              <p:nvPr/>
            </p:nvSpPr>
            <p:spPr bwMode="auto">
              <a:xfrm>
                <a:off x="940" y="380"/>
                <a:ext cx="37" cy="121"/>
              </a:xfrm>
              <a:custGeom>
                <a:avLst/>
                <a:gdLst>
                  <a:gd name="T0" fmla="*/ 31 w 37"/>
                  <a:gd name="T1" fmla="*/ 121 h 121"/>
                  <a:gd name="T2" fmla="*/ 25 w 37"/>
                  <a:gd name="T3" fmla="*/ 31 h 121"/>
                  <a:gd name="T4" fmla="*/ 25 w 37"/>
                  <a:gd name="T5" fmla="*/ 31 h 121"/>
                  <a:gd name="T6" fmla="*/ 25 w 37"/>
                  <a:gd name="T7" fmla="*/ 18 h 121"/>
                  <a:gd name="T8" fmla="*/ 25 w 37"/>
                  <a:gd name="T9" fmla="*/ 18 h 121"/>
                  <a:gd name="T10" fmla="*/ 22 w 37"/>
                  <a:gd name="T11" fmla="*/ 12 h 121"/>
                  <a:gd name="T12" fmla="*/ 22 w 37"/>
                  <a:gd name="T13" fmla="*/ 12 h 121"/>
                  <a:gd name="T14" fmla="*/ 15 w 37"/>
                  <a:gd name="T15" fmla="*/ 6 h 121"/>
                  <a:gd name="T16" fmla="*/ 15 w 37"/>
                  <a:gd name="T17" fmla="*/ 6 h 121"/>
                  <a:gd name="T18" fmla="*/ 9 w 37"/>
                  <a:gd name="T19" fmla="*/ 6 h 121"/>
                  <a:gd name="T20" fmla="*/ 6 w 37"/>
                  <a:gd name="T21" fmla="*/ 9 h 121"/>
                  <a:gd name="T22" fmla="*/ 6 w 37"/>
                  <a:gd name="T23" fmla="*/ 9 h 121"/>
                  <a:gd name="T24" fmla="*/ 3 w 37"/>
                  <a:gd name="T25" fmla="*/ 12 h 121"/>
                  <a:gd name="T26" fmla="*/ 3 w 37"/>
                  <a:gd name="T27" fmla="*/ 18 h 121"/>
                  <a:gd name="T28" fmla="*/ 3 w 37"/>
                  <a:gd name="T29" fmla="*/ 18 h 121"/>
                  <a:gd name="T30" fmla="*/ 3 w 37"/>
                  <a:gd name="T31" fmla="*/ 93 h 121"/>
                  <a:gd name="T32" fmla="*/ 3 w 37"/>
                  <a:gd name="T33" fmla="*/ 93 h 121"/>
                  <a:gd name="T34" fmla="*/ 0 w 37"/>
                  <a:gd name="T35" fmla="*/ 93 h 121"/>
                  <a:gd name="T36" fmla="*/ 0 w 37"/>
                  <a:gd name="T37" fmla="*/ 18 h 121"/>
                  <a:gd name="T38" fmla="*/ 0 w 37"/>
                  <a:gd name="T39" fmla="*/ 18 h 121"/>
                  <a:gd name="T40" fmla="*/ 0 w 37"/>
                  <a:gd name="T41" fmla="*/ 18 h 121"/>
                  <a:gd name="T42" fmla="*/ 0 w 37"/>
                  <a:gd name="T43" fmla="*/ 9 h 121"/>
                  <a:gd name="T44" fmla="*/ 0 w 37"/>
                  <a:gd name="T45" fmla="*/ 9 h 121"/>
                  <a:gd name="T46" fmla="*/ 6 w 37"/>
                  <a:gd name="T47" fmla="*/ 0 h 121"/>
                  <a:gd name="T48" fmla="*/ 6 w 37"/>
                  <a:gd name="T49" fmla="*/ 0 h 121"/>
                  <a:gd name="T50" fmla="*/ 12 w 37"/>
                  <a:gd name="T51" fmla="*/ 0 h 121"/>
                  <a:gd name="T52" fmla="*/ 15 w 37"/>
                  <a:gd name="T53" fmla="*/ 3 h 121"/>
                  <a:gd name="T54" fmla="*/ 15 w 37"/>
                  <a:gd name="T55" fmla="*/ 3 h 121"/>
                  <a:gd name="T56" fmla="*/ 19 w 37"/>
                  <a:gd name="T57" fmla="*/ 6 h 121"/>
                  <a:gd name="T58" fmla="*/ 19 w 37"/>
                  <a:gd name="T59" fmla="*/ 6 h 121"/>
                  <a:gd name="T60" fmla="*/ 25 w 37"/>
                  <a:gd name="T61" fmla="*/ 12 h 121"/>
                  <a:gd name="T62" fmla="*/ 28 w 37"/>
                  <a:gd name="T63" fmla="*/ 18 h 121"/>
                  <a:gd name="T64" fmla="*/ 28 w 37"/>
                  <a:gd name="T65" fmla="*/ 18 h 121"/>
                  <a:gd name="T66" fmla="*/ 31 w 37"/>
                  <a:gd name="T67" fmla="*/ 31 h 121"/>
                  <a:gd name="T68" fmla="*/ 31 w 37"/>
                  <a:gd name="T69" fmla="*/ 31 h 121"/>
                  <a:gd name="T70" fmla="*/ 31 w 37"/>
                  <a:gd name="T71" fmla="*/ 31 h 121"/>
                  <a:gd name="T72" fmla="*/ 37 w 37"/>
                  <a:gd name="T73" fmla="*/ 121 h 121"/>
                  <a:gd name="T74" fmla="*/ 37 w 37"/>
                  <a:gd name="T75" fmla="*/ 121 h 121"/>
                  <a:gd name="T76" fmla="*/ 31 w 37"/>
                  <a:gd name="T77" fmla="*/ 121 h 121"/>
                  <a:gd name="T78" fmla="*/ 31 w 37"/>
                  <a:gd name="T7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 h="121">
                    <a:moveTo>
                      <a:pt x="31" y="121"/>
                    </a:moveTo>
                    <a:lnTo>
                      <a:pt x="25" y="31"/>
                    </a:lnTo>
                    <a:lnTo>
                      <a:pt x="25" y="31"/>
                    </a:lnTo>
                    <a:lnTo>
                      <a:pt x="25" y="18"/>
                    </a:lnTo>
                    <a:lnTo>
                      <a:pt x="25" y="18"/>
                    </a:lnTo>
                    <a:lnTo>
                      <a:pt x="22" y="12"/>
                    </a:lnTo>
                    <a:lnTo>
                      <a:pt x="22" y="12"/>
                    </a:lnTo>
                    <a:lnTo>
                      <a:pt x="15" y="6"/>
                    </a:lnTo>
                    <a:lnTo>
                      <a:pt x="15" y="6"/>
                    </a:lnTo>
                    <a:lnTo>
                      <a:pt x="9" y="6"/>
                    </a:lnTo>
                    <a:lnTo>
                      <a:pt x="6" y="9"/>
                    </a:lnTo>
                    <a:lnTo>
                      <a:pt x="6" y="9"/>
                    </a:lnTo>
                    <a:lnTo>
                      <a:pt x="3" y="12"/>
                    </a:lnTo>
                    <a:lnTo>
                      <a:pt x="3" y="18"/>
                    </a:lnTo>
                    <a:lnTo>
                      <a:pt x="3" y="18"/>
                    </a:lnTo>
                    <a:lnTo>
                      <a:pt x="3" y="93"/>
                    </a:lnTo>
                    <a:lnTo>
                      <a:pt x="3" y="93"/>
                    </a:lnTo>
                    <a:lnTo>
                      <a:pt x="0" y="93"/>
                    </a:lnTo>
                    <a:lnTo>
                      <a:pt x="0" y="18"/>
                    </a:lnTo>
                    <a:lnTo>
                      <a:pt x="0" y="18"/>
                    </a:lnTo>
                    <a:lnTo>
                      <a:pt x="0" y="18"/>
                    </a:lnTo>
                    <a:lnTo>
                      <a:pt x="0" y="9"/>
                    </a:lnTo>
                    <a:lnTo>
                      <a:pt x="0" y="9"/>
                    </a:lnTo>
                    <a:lnTo>
                      <a:pt x="6" y="0"/>
                    </a:lnTo>
                    <a:lnTo>
                      <a:pt x="6" y="0"/>
                    </a:lnTo>
                    <a:lnTo>
                      <a:pt x="12" y="0"/>
                    </a:lnTo>
                    <a:lnTo>
                      <a:pt x="15" y="3"/>
                    </a:lnTo>
                    <a:lnTo>
                      <a:pt x="15" y="3"/>
                    </a:lnTo>
                    <a:lnTo>
                      <a:pt x="19" y="6"/>
                    </a:lnTo>
                    <a:lnTo>
                      <a:pt x="19" y="6"/>
                    </a:lnTo>
                    <a:lnTo>
                      <a:pt x="25" y="12"/>
                    </a:lnTo>
                    <a:lnTo>
                      <a:pt x="28" y="18"/>
                    </a:lnTo>
                    <a:lnTo>
                      <a:pt x="28" y="18"/>
                    </a:lnTo>
                    <a:lnTo>
                      <a:pt x="31" y="31"/>
                    </a:lnTo>
                    <a:lnTo>
                      <a:pt x="31" y="31"/>
                    </a:lnTo>
                    <a:lnTo>
                      <a:pt x="31" y="31"/>
                    </a:lnTo>
                    <a:lnTo>
                      <a:pt x="37" y="121"/>
                    </a:lnTo>
                    <a:lnTo>
                      <a:pt x="37" y="121"/>
                    </a:lnTo>
                    <a:lnTo>
                      <a:pt x="31" y="121"/>
                    </a:lnTo>
                    <a:lnTo>
                      <a:pt x="31" y="12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7" name="Freeform 131"/>
              <p:cNvSpPr>
                <a:spLocks/>
              </p:cNvSpPr>
              <p:nvPr/>
            </p:nvSpPr>
            <p:spPr bwMode="auto">
              <a:xfrm>
                <a:off x="840" y="348"/>
                <a:ext cx="10" cy="32"/>
              </a:xfrm>
              <a:custGeom>
                <a:avLst/>
                <a:gdLst>
                  <a:gd name="T0" fmla="*/ 10 w 10"/>
                  <a:gd name="T1" fmla="*/ 0 h 32"/>
                  <a:gd name="T2" fmla="*/ 10 w 10"/>
                  <a:gd name="T3" fmla="*/ 32 h 32"/>
                  <a:gd name="T4" fmla="*/ 3 w 10"/>
                  <a:gd name="T5" fmla="*/ 32 h 32"/>
                  <a:gd name="T6" fmla="*/ 0 w 10"/>
                  <a:gd name="T7" fmla="*/ 0 h 32"/>
                  <a:gd name="T8" fmla="*/ 10 w 10"/>
                  <a:gd name="T9" fmla="*/ 0 h 32"/>
                  <a:gd name="T10" fmla="*/ 10 w 10"/>
                  <a:gd name="T11" fmla="*/ 0 h 32"/>
                </a:gdLst>
                <a:ahLst/>
                <a:cxnLst>
                  <a:cxn ang="0">
                    <a:pos x="T0" y="T1"/>
                  </a:cxn>
                  <a:cxn ang="0">
                    <a:pos x="T2" y="T3"/>
                  </a:cxn>
                  <a:cxn ang="0">
                    <a:pos x="T4" y="T5"/>
                  </a:cxn>
                  <a:cxn ang="0">
                    <a:pos x="T6" y="T7"/>
                  </a:cxn>
                  <a:cxn ang="0">
                    <a:pos x="T8" y="T9"/>
                  </a:cxn>
                  <a:cxn ang="0">
                    <a:pos x="T10" y="T11"/>
                  </a:cxn>
                </a:cxnLst>
                <a:rect l="0" t="0" r="r" b="b"/>
                <a:pathLst>
                  <a:path w="10" h="32">
                    <a:moveTo>
                      <a:pt x="10" y="0"/>
                    </a:moveTo>
                    <a:lnTo>
                      <a:pt x="10" y="32"/>
                    </a:lnTo>
                    <a:lnTo>
                      <a:pt x="3" y="32"/>
                    </a:lnTo>
                    <a:lnTo>
                      <a:pt x="0" y="0"/>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8" name="Freeform 132"/>
              <p:cNvSpPr>
                <a:spLocks/>
              </p:cNvSpPr>
              <p:nvPr/>
            </p:nvSpPr>
            <p:spPr bwMode="auto">
              <a:xfrm>
                <a:off x="840" y="348"/>
                <a:ext cx="6" cy="32"/>
              </a:xfrm>
              <a:custGeom>
                <a:avLst/>
                <a:gdLst>
                  <a:gd name="T0" fmla="*/ 6 w 6"/>
                  <a:gd name="T1" fmla="*/ 0 h 32"/>
                  <a:gd name="T2" fmla="*/ 6 w 6"/>
                  <a:gd name="T3" fmla="*/ 32 h 32"/>
                  <a:gd name="T4" fmla="*/ 3 w 6"/>
                  <a:gd name="T5" fmla="*/ 32 h 32"/>
                  <a:gd name="T6" fmla="*/ 0 w 6"/>
                  <a:gd name="T7" fmla="*/ 0 h 32"/>
                  <a:gd name="T8" fmla="*/ 6 w 6"/>
                  <a:gd name="T9" fmla="*/ 0 h 32"/>
                  <a:gd name="T10" fmla="*/ 6 w 6"/>
                  <a:gd name="T11" fmla="*/ 0 h 32"/>
                </a:gdLst>
                <a:ahLst/>
                <a:cxnLst>
                  <a:cxn ang="0">
                    <a:pos x="T0" y="T1"/>
                  </a:cxn>
                  <a:cxn ang="0">
                    <a:pos x="T2" y="T3"/>
                  </a:cxn>
                  <a:cxn ang="0">
                    <a:pos x="T4" y="T5"/>
                  </a:cxn>
                  <a:cxn ang="0">
                    <a:pos x="T6" y="T7"/>
                  </a:cxn>
                  <a:cxn ang="0">
                    <a:pos x="T8" y="T9"/>
                  </a:cxn>
                  <a:cxn ang="0">
                    <a:pos x="T10" y="T11"/>
                  </a:cxn>
                </a:cxnLst>
                <a:rect l="0" t="0" r="r" b="b"/>
                <a:pathLst>
                  <a:path w="6" h="32">
                    <a:moveTo>
                      <a:pt x="6" y="0"/>
                    </a:moveTo>
                    <a:lnTo>
                      <a:pt x="6" y="32"/>
                    </a:lnTo>
                    <a:lnTo>
                      <a:pt x="3" y="32"/>
                    </a:lnTo>
                    <a:lnTo>
                      <a:pt x="0" y="0"/>
                    </a:lnTo>
                    <a:lnTo>
                      <a:pt x="6" y="0"/>
                    </a:lnTo>
                    <a:lnTo>
                      <a:pt x="6"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9" name="Freeform 133"/>
              <p:cNvSpPr>
                <a:spLocks/>
              </p:cNvSpPr>
              <p:nvPr/>
            </p:nvSpPr>
            <p:spPr bwMode="auto">
              <a:xfrm>
                <a:off x="903" y="342"/>
                <a:ext cx="9" cy="31"/>
              </a:xfrm>
              <a:custGeom>
                <a:avLst/>
                <a:gdLst>
                  <a:gd name="T0" fmla="*/ 6 w 9"/>
                  <a:gd name="T1" fmla="*/ 0 h 31"/>
                  <a:gd name="T2" fmla="*/ 9 w 9"/>
                  <a:gd name="T3" fmla="*/ 31 h 31"/>
                  <a:gd name="T4" fmla="*/ 0 w 9"/>
                  <a:gd name="T5" fmla="*/ 31 h 31"/>
                  <a:gd name="T6" fmla="*/ 0 w 9"/>
                  <a:gd name="T7" fmla="*/ 0 h 31"/>
                  <a:gd name="T8" fmla="*/ 6 w 9"/>
                  <a:gd name="T9" fmla="*/ 0 h 31"/>
                  <a:gd name="T10" fmla="*/ 6 w 9"/>
                  <a:gd name="T11" fmla="*/ 0 h 31"/>
                </a:gdLst>
                <a:ahLst/>
                <a:cxnLst>
                  <a:cxn ang="0">
                    <a:pos x="T0" y="T1"/>
                  </a:cxn>
                  <a:cxn ang="0">
                    <a:pos x="T2" y="T3"/>
                  </a:cxn>
                  <a:cxn ang="0">
                    <a:pos x="T4" y="T5"/>
                  </a:cxn>
                  <a:cxn ang="0">
                    <a:pos x="T6" y="T7"/>
                  </a:cxn>
                  <a:cxn ang="0">
                    <a:pos x="T8" y="T9"/>
                  </a:cxn>
                  <a:cxn ang="0">
                    <a:pos x="T10" y="T11"/>
                  </a:cxn>
                </a:cxnLst>
                <a:rect l="0" t="0" r="r" b="b"/>
                <a:pathLst>
                  <a:path w="9" h="31">
                    <a:moveTo>
                      <a:pt x="6" y="0"/>
                    </a:moveTo>
                    <a:lnTo>
                      <a:pt x="9" y="31"/>
                    </a:lnTo>
                    <a:lnTo>
                      <a:pt x="0" y="31"/>
                    </a:lnTo>
                    <a:lnTo>
                      <a:pt x="0" y="0"/>
                    </a:lnTo>
                    <a:lnTo>
                      <a:pt x="6" y="0"/>
                    </a:lnTo>
                    <a:lnTo>
                      <a:pt x="6"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0" name="Freeform 134"/>
              <p:cNvSpPr>
                <a:spLocks/>
              </p:cNvSpPr>
              <p:nvPr/>
            </p:nvSpPr>
            <p:spPr bwMode="auto">
              <a:xfrm>
                <a:off x="903" y="342"/>
                <a:ext cx="3" cy="31"/>
              </a:xfrm>
              <a:custGeom>
                <a:avLst/>
                <a:gdLst>
                  <a:gd name="T0" fmla="*/ 3 w 3"/>
                  <a:gd name="T1" fmla="*/ 0 h 31"/>
                  <a:gd name="T2" fmla="*/ 3 w 3"/>
                  <a:gd name="T3" fmla="*/ 31 h 31"/>
                  <a:gd name="T4" fmla="*/ 0 w 3"/>
                  <a:gd name="T5" fmla="*/ 31 h 31"/>
                  <a:gd name="T6" fmla="*/ 0 w 3"/>
                  <a:gd name="T7" fmla="*/ 0 h 31"/>
                  <a:gd name="T8" fmla="*/ 3 w 3"/>
                  <a:gd name="T9" fmla="*/ 0 h 31"/>
                  <a:gd name="T10" fmla="*/ 3 w 3"/>
                  <a:gd name="T11" fmla="*/ 0 h 31"/>
                </a:gdLst>
                <a:ahLst/>
                <a:cxnLst>
                  <a:cxn ang="0">
                    <a:pos x="T0" y="T1"/>
                  </a:cxn>
                  <a:cxn ang="0">
                    <a:pos x="T2" y="T3"/>
                  </a:cxn>
                  <a:cxn ang="0">
                    <a:pos x="T4" y="T5"/>
                  </a:cxn>
                  <a:cxn ang="0">
                    <a:pos x="T6" y="T7"/>
                  </a:cxn>
                  <a:cxn ang="0">
                    <a:pos x="T8" y="T9"/>
                  </a:cxn>
                  <a:cxn ang="0">
                    <a:pos x="T10" y="T11"/>
                  </a:cxn>
                </a:cxnLst>
                <a:rect l="0" t="0" r="r" b="b"/>
                <a:pathLst>
                  <a:path w="3" h="31">
                    <a:moveTo>
                      <a:pt x="3" y="0"/>
                    </a:moveTo>
                    <a:lnTo>
                      <a:pt x="3" y="31"/>
                    </a:lnTo>
                    <a:lnTo>
                      <a:pt x="0" y="31"/>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1" name="Freeform 135"/>
              <p:cNvSpPr>
                <a:spLocks/>
              </p:cNvSpPr>
              <p:nvPr/>
            </p:nvSpPr>
            <p:spPr bwMode="auto">
              <a:xfrm>
                <a:off x="818" y="277"/>
                <a:ext cx="106" cy="78"/>
              </a:xfrm>
              <a:custGeom>
                <a:avLst/>
                <a:gdLst>
                  <a:gd name="T0" fmla="*/ 10 w 106"/>
                  <a:gd name="T1" fmla="*/ 6 h 78"/>
                  <a:gd name="T2" fmla="*/ 94 w 106"/>
                  <a:gd name="T3" fmla="*/ 0 h 78"/>
                  <a:gd name="T4" fmla="*/ 94 w 106"/>
                  <a:gd name="T5" fmla="*/ 0 h 78"/>
                  <a:gd name="T6" fmla="*/ 100 w 106"/>
                  <a:gd name="T7" fmla="*/ 3 h 78"/>
                  <a:gd name="T8" fmla="*/ 106 w 106"/>
                  <a:gd name="T9" fmla="*/ 9 h 78"/>
                  <a:gd name="T10" fmla="*/ 106 w 106"/>
                  <a:gd name="T11" fmla="*/ 59 h 78"/>
                  <a:gd name="T12" fmla="*/ 106 w 106"/>
                  <a:gd name="T13" fmla="*/ 59 h 78"/>
                  <a:gd name="T14" fmla="*/ 103 w 106"/>
                  <a:gd name="T15" fmla="*/ 65 h 78"/>
                  <a:gd name="T16" fmla="*/ 97 w 106"/>
                  <a:gd name="T17" fmla="*/ 71 h 78"/>
                  <a:gd name="T18" fmla="*/ 16 w 106"/>
                  <a:gd name="T19" fmla="*/ 78 h 78"/>
                  <a:gd name="T20" fmla="*/ 16 w 106"/>
                  <a:gd name="T21" fmla="*/ 78 h 78"/>
                  <a:gd name="T22" fmla="*/ 7 w 106"/>
                  <a:gd name="T23" fmla="*/ 75 h 78"/>
                  <a:gd name="T24" fmla="*/ 4 w 106"/>
                  <a:gd name="T25" fmla="*/ 68 h 78"/>
                  <a:gd name="T26" fmla="*/ 0 w 106"/>
                  <a:gd name="T27" fmla="*/ 19 h 78"/>
                  <a:gd name="T28" fmla="*/ 0 w 106"/>
                  <a:gd name="T29" fmla="*/ 19 h 78"/>
                  <a:gd name="T30" fmla="*/ 4 w 106"/>
                  <a:gd name="T31" fmla="*/ 9 h 78"/>
                  <a:gd name="T32" fmla="*/ 10 w 106"/>
                  <a:gd name="T33" fmla="*/ 6 h 78"/>
                  <a:gd name="T34" fmla="*/ 10 w 106"/>
                  <a:gd name="T35"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78">
                    <a:moveTo>
                      <a:pt x="10" y="6"/>
                    </a:moveTo>
                    <a:lnTo>
                      <a:pt x="94" y="0"/>
                    </a:lnTo>
                    <a:lnTo>
                      <a:pt x="94" y="0"/>
                    </a:lnTo>
                    <a:lnTo>
                      <a:pt x="100" y="3"/>
                    </a:lnTo>
                    <a:lnTo>
                      <a:pt x="106" y="9"/>
                    </a:lnTo>
                    <a:lnTo>
                      <a:pt x="106" y="59"/>
                    </a:lnTo>
                    <a:lnTo>
                      <a:pt x="106" y="59"/>
                    </a:lnTo>
                    <a:lnTo>
                      <a:pt x="103" y="65"/>
                    </a:lnTo>
                    <a:lnTo>
                      <a:pt x="97" y="71"/>
                    </a:lnTo>
                    <a:lnTo>
                      <a:pt x="16" y="78"/>
                    </a:lnTo>
                    <a:lnTo>
                      <a:pt x="16" y="78"/>
                    </a:lnTo>
                    <a:lnTo>
                      <a:pt x="7" y="75"/>
                    </a:lnTo>
                    <a:lnTo>
                      <a:pt x="4" y="68"/>
                    </a:lnTo>
                    <a:lnTo>
                      <a:pt x="0" y="19"/>
                    </a:lnTo>
                    <a:lnTo>
                      <a:pt x="0" y="19"/>
                    </a:lnTo>
                    <a:lnTo>
                      <a:pt x="4" y="9"/>
                    </a:lnTo>
                    <a:lnTo>
                      <a:pt x="10" y="6"/>
                    </a:lnTo>
                    <a:lnTo>
                      <a:pt x="10"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2" name="Freeform 136"/>
              <p:cNvSpPr>
                <a:spLocks/>
              </p:cNvSpPr>
              <p:nvPr/>
            </p:nvSpPr>
            <p:spPr bwMode="auto">
              <a:xfrm>
                <a:off x="822" y="280"/>
                <a:ext cx="102" cy="75"/>
              </a:xfrm>
              <a:custGeom>
                <a:avLst/>
                <a:gdLst>
                  <a:gd name="T0" fmla="*/ 102 w 102"/>
                  <a:gd name="T1" fmla="*/ 6 h 75"/>
                  <a:gd name="T2" fmla="*/ 102 w 102"/>
                  <a:gd name="T3" fmla="*/ 56 h 75"/>
                  <a:gd name="T4" fmla="*/ 102 w 102"/>
                  <a:gd name="T5" fmla="*/ 56 h 75"/>
                  <a:gd name="T6" fmla="*/ 99 w 102"/>
                  <a:gd name="T7" fmla="*/ 62 h 75"/>
                  <a:gd name="T8" fmla="*/ 93 w 102"/>
                  <a:gd name="T9" fmla="*/ 68 h 75"/>
                  <a:gd name="T10" fmla="*/ 12 w 102"/>
                  <a:gd name="T11" fmla="*/ 75 h 75"/>
                  <a:gd name="T12" fmla="*/ 12 w 102"/>
                  <a:gd name="T13" fmla="*/ 75 h 75"/>
                  <a:gd name="T14" fmla="*/ 6 w 102"/>
                  <a:gd name="T15" fmla="*/ 75 h 75"/>
                  <a:gd name="T16" fmla="*/ 3 w 102"/>
                  <a:gd name="T17" fmla="*/ 68 h 75"/>
                  <a:gd name="T18" fmla="*/ 0 w 102"/>
                  <a:gd name="T19" fmla="*/ 16 h 75"/>
                  <a:gd name="T20" fmla="*/ 0 w 102"/>
                  <a:gd name="T21" fmla="*/ 16 h 75"/>
                  <a:gd name="T22" fmla="*/ 3 w 102"/>
                  <a:gd name="T23" fmla="*/ 9 h 75"/>
                  <a:gd name="T24" fmla="*/ 9 w 102"/>
                  <a:gd name="T25" fmla="*/ 3 h 75"/>
                  <a:gd name="T26" fmla="*/ 96 w 102"/>
                  <a:gd name="T27" fmla="*/ 0 h 75"/>
                  <a:gd name="T28" fmla="*/ 96 w 102"/>
                  <a:gd name="T29" fmla="*/ 0 h 75"/>
                  <a:gd name="T30" fmla="*/ 99 w 102"/>
                  <a:gd name="T31" fmla="*/ 3 h 75"/>
                  <a:gd name="T32" fmla="*/ 102 w 102"/>
                  <a:gd name="T33" fmla="*/ 6 h 75"/>
                  <a:gd name="T34" fmla="*/ 102 w 102"/>
                  <a:gd name="T35" fmla="*/ 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75">
                    <a:moveTo>
                      <a:pt x="102" y="6"/>
                    </a:moveTo>
                    <a:lnTo>
                      <a:pt x="102" y="56"/>
                    </a:lnTo>
                    <a:lnTo>
                      <a:pt x="102" y="56"/>
                    </a:lnTo>
                    <a:lnTo>
                      <a:pt x="99" y="62"/>
                    </a:lnTo>
                    <a:lnTo>
                      <a:pt x="93" y="68"/>
                    </a:lnTo>
                    <a:lnTo>
                      <a:pt x="12" y="75"/>
                    </a:lnTo>
                    <a:lnTo>
                      <a:pt x="12" y="75"/>
                    </a:lnTo>
                    <a:lnTo>
                      <a:pt x="6" y="75"/>
                    </a:lnTo>
                    <a:lnTo>
                      <a:pt x="3" y="68"/>
                    </a:lnTo>
                    <a:lnTo>
                      <a:pt x="0" y="16"/>
                    </a:lnTo>
                    <a:lnTo>
                      <a:pt x="0" y="16"/>
                    </a:lnTo>
                    <a:lnTo>
                      <a:pt x="3" y="9"/>
                    </a:lnTo>
                    <a:lnTo>
                      <a:pt x="9" y="3"/>
                    </a:lnTo>
                    <a:lnTo>
                      <a:pt x="96" y="0"/>
                    </a:lnTo>
                    <a:lnTo>
                      <a:pt x="96" y="0"/>
                    </a:lnTo>
                    <a:lnTo>
                      <a:pt x="99" y="3"/>
                    </a:lnTo>
                    <a:lnTo>
                      <a:pt x="102" y="6"/>
                    </a:lnTo>
                    <a:lnTo>
                      <a:pt x="102" y="6"/>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3" name="Freeform 137"/>
              <p:cNvSpPr>
                <a:spLocks/>
              </p:cNvSpPr>
              <p:nvPr/>
            </p:nvSpPr>
            <p:spPr bwMode="auto">
              <a:xfrm>
                <a:off x="822" y="280"/>
                <a:ext cx="81" cy="75"/>
              </a:xfrm>
              <a:custGeom>
                <a:avLst/>
                <a:gdLst>
                  <a:gd name="T0" fmla="*/ 77 w 81"/>
                  <a:gd name="T1" fmla="*/ 68 h 75"/>
                  <a:gd name="T2" fmla="*/ 12 w 81"/>
                  <a:gd name="T3" fmla="*/ 75 h 75"/>
                  <a:gd name="T4" fmla="*/ 12 w 81"/>
                  <a:gd name="T5" fmla="*/ 75 h 75"/>
                  <a:gd name="T6" fmla="*/ 6 w 81"/>
                  <a:gd name="T7" fmla="*/ 75 h 75"/>
                  <a:gd name="T8" fmla="*/ 3 w 81"/>
                  <a:gd name="T9" fmla="*/ 68 h 75"/>
                  <a:gd name="T10" fmla="*/ 0 w 81"/>
                  <a:gd name="T11" fmla="*/ 16 h 75"/>
                  <a:gd name="T12" fmla="*/ 0 w 81"/>
                  <a:gd name="T13" fmla="*/ 16 h 75"/>
                  <a:gd name="T14" fmla="*/ 3 w 81"/>
                  <a:gd name="T15" fmla="*/ 9 h 75"/>
                  <a:gd name="T16" fmla="*/ 9 w 81"/>
                  <a:gd name="T17" fmla="*/ 3 h 75"/>
                  <a:gd name="T18" fmla="*/ 81 w 81"/>
                  <a:gd name="T19" fmla="*/ 0 h 75"/>
                  <a:gd name="T20" fmla="*/ 81 w 81"/>
                  <a:gd name="T21" fmla="*/ 0 h 75"/>
                  <a:gd name="T22" fmla="*/ 81 w 81"/>
                  <a:gd name="T23" fmla="*/ 0 h 75"/>
                  <a:gd name="T24" fmla="*/ 28 w 81"/>
                  <a:gd name="T25" fmla="*/ 6 h 75"/>
                  <a:gd name="T26" fmla="*/ 9 w 81"/>
                  <a:gd name="T27" fmla="*/ 9 h 75"/>
                  <a:gd name="T28" fmla="*/ 9 w 81"/>
                  <a:gd name="T29" fmla="*/ 9 h 75"/>
                  <a:gd name="T30" fmla="*/ 9 w 81"/>
                  <a:gd name="T31" fmla="*/ 31 h 75"/>
                  <a:gd name="T32" fmla="*/ 9 w 81"/>
                  <a:gd name="T33" fmla="*/ 56 h 75"/>
                  <a:gd name="T34" fmla="*/ 9 w 81"/>
                  <a:gd name="T35" fmla="*/ 56 h 75"/>
                  <a:gd name="T36" fmla="*/ 9 w 81"/>
                  <a:gd name="T37" fmla="*/ 68 h 75"/>
                  <a:gd name="T38" fmla="*/ 12 w 81"/>
                  <a:gd name="T39" fmla="*/ 68 h 75"/>
                  <a:gd name="T40" fmla="*/ 12 w 81"/>
                  <a:gd name="T41" fmla="*/ 68 h 75"/>
                  <a:gd name="T42" fmla="*/ 28 w 81"/>
                  <a:gd name="T43" fmla="*/ 72 h 75"/>
                  <a:gd name="T44" fmla="*/ 59 w 81"/>
                  <a:gd name="T45" fmla="*/ 68 h 75"/>
                  <a:gd name="T46" fmla="*/ 77 w 81"/>
                  <a:gd name="T47" fmla="*/ 68 h 75"/>
                  <a:gd name="T48" fmla="*/ 77 w 81"/>
                  <a:gd name="T49"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5">
                    <a:moveTo>
                      <a:pt x="77" y="68"/>
                    </a:moveTo>
                    <a:lnTo>
                      <a:pt x="12" y="75"/>
                    </a:lnTo>
                    <a:lnTo>
                      <a:pt x="12" y="75"/>
                    </a:lnTo>
                    <a:lnTo>
                      <a:pt x="6" y="75"/>
                    </a:lnTo>
                    <a:lnTo>
                      <a:pt x="3" y="68"/>
                    </a:lnTo>
                    <a:lnTo>
                      <a:pt x="0" y="16"/>
                    </a:lnTo>
                    <a:lnTo>
                      <a:pt x="0" y="16"/>
                    </a:lnTo>
                    <a:lnTo>
                      <a:pt x="3" y="9"/>
                    </a:lnTo>
                    <a:lnTo>
                      <a:pt x="9" y="3"/>
                    </a:lnTo>
                    <a:lnTo>
                      <a:pt x="81" y="0"/>
                    </a:lnTo>
                    <a:lnTo>
                      <a:pt x="81" y="0"/>
                    </a:lnTo>
                    <a:lnTo>
                      <a:pt x="81" y="0"/>
                    </a:lnTo>
                    <a:lnTo>
                      <a:pt x="28" y="6"/>
                    </a:lnTo>
                    <a:lnTo>
                      <a:pt x="9" y="9"/>
                    </a:lnTo>
                    <a:lnTo>
                      <a:pt x="9" y="9"/>
                    </a:lnTo>
                    <a:lnTo>
                      <a:pt x="9" y="31"/>
                    </a:lnTo>
                    <a:lnTo>
                      <a:pt x="9" y="56"/>
                    </a:lnTo>
                    <a:lnTo>
                      <a:pt x="9" y="56"/>
                    </a:lnTo>
                    <a:lnTo>
                      <a:pt x="9" y="68"/>
                    </a:lnTo>
                    <a:lnTo>
                      <a:pt x="12" y="68"/>
                    </a:lnTo>
                    <a:lnTo>
                      <a:pt x="12" y="68"/>
                    </a:lnTo>
                    <a:lnTo>
                      <a:pt x="28" y="72"/>
                    </a:lnTo>
                    <a:lnTo>
                      <a:pt x="59" y="68"/>
                    </a:lnTo>
                    <a:lnTo>
                      <a:pt x="77" y="68"/>
                    </a:lnTo>
                    <a:lnTo>
                      <a:pt x="77" y="68"/>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4" name="Freeform 138"/>
              <p:cNvSpPr>
                <a:spLocks/>
              </p:cNvSpPr>
              <p:nvPr/>
            </p:nvSpPr>
            <p:spPr bwMode="auto">
              <a:xfrm>
                <a:off x="831" y="361"/>
                <a:ext cx="146" cy="47"/>
              </a:xfrm>
              <a:custGeom>
                <a:avLst/>
                <a:gdLst>
                  <a:gd name="T0" fmla="*/ 115 w 146"/>
                  <a:gd name="T1" fmla="*/ 3 h 47"/>
                  <a:gd name="T2" fmla="*/ 115 w 146"/>
                  <a:gd name="T3" fmla="*/ 3 h 47"/>
                  <a:gd name="T4" fmla="*/ 103 w 146"/>
                  <a:gd name="T5" fmla="*/ 0 h 47"/>
                  <a:gd name="T6" fmla="*/ 90 w 146"/>
                  <a:gd name="T7" fmla="*/ 3 h 47"/>
                  <a:gd name="T8" fmla="*/ 90 w 146"/>
                  <a:gd name="T9" fmla="*/ 3 h 47"/>
                  <a:gd name="T10" fmla="*/ 65 w 146"/>
                  <a:gd name="T11" fmla="*/ 9 h 47"/>
                  <a:gd name="T12" fmla="*/ 37 w 146"/>
                  <a:gd name="T13" fmla="*/ 9 h 47"/>
                  <a:gd name="T14" fmla="*/ 37 w 146"/>
                  <a:gd name="T15" fmla="*/ 9 h 47"/>
                  <a:gd name="T16" fmla="*/ 22 w 146"/>
                  <a:gd name="T17" fmla="*/ 9 h 47"/>
                  <a:gd name="T18" fmla="*/ 12 w 146"/>
                  <a:gd name="T19" fmla="*/ 12 h 47"/>
                  <a:gd name="T20" fmla="*/ 12 w 146"/>
                  <a:gd name="T21" fmla="*/ 12 h 47"/>
                  <a:gd name="T22" fmla="*/ 0 w 146"/>
                  <a:gd name="T23" fmla="*/ 19 h 47"/>
                  <a:gd name="T24" fmla="*/ 0 w 146"/>
                  <a:gd name="T25" fmla="*/ 19 h 47"/>
                  <a:gd name="T26" fmla="*/ 0 w 146"/>
                  <a:gd name="T27" fmla="*/ 22 h 47"/>
                  <a:gd name="T28" fmla="*/ 9 w 146"/>
                  <a:gd name="T29" fmla="*/ 22 h 47"/>
                  <a:gd name="T30" fmla="*/ 9 w 146"/>
                  <a:gd name="T31" fmla="*/ 22 h 47"/>
                  <a:gd name="T32" fmla="*/ 19 w 146"/>
                  <a:gd name="T33" fmla="*/ 25 h 47"/>
                  <a:gd name="T34" fmla="*/ 28 w 146"/>
                  <a:gd name="T35" fmla="*/ 31 h 47"/>
                  <a:gd name="T36" fmla="*/ 28 w 146"/>
                  <a:gd name="T37" fmla="*/ 31 h 47"/>
                  <a:gd name="T38" fmla="*/ 37 w 146"/>
                  <a:gd name="T39" fmla="*/ 43 h 47"/>
                  <a:gd name="T40" fmla="*/ 47 w 146"/>
                  <a:gd name="T41" fmla="*/ 47 h 47"/>
                  <a:gd name="T42" fmla="*/ 59 w 146"/>
                  <a:gd name="T43" fmla="*/ 47 h 47"/>
                  <a:gd name="T44" fmla="*/ 59 w 146"/>
                  <a:gd name="T45" fmla="*/ 47 h 47"/>
                  <a:gd name="T46" fmla="*/ 103 w 146"/>
                  <a:gd name="T47" fmla="*/ 43 h 47"/>
                  <a:gd name="T48" fmla="*/ 134 w 146"/>
                  <a:gd name="T49" fmla="*/ 40 h 47"/>
                  <a:gd name="T50" fmla="*/ 134 w 146"/>
                  <a:gd name="T51" fmla="*/ 40 h 47"/>
                  <a:gd name="T52" fmla="*/ 140 w 146"/>
                  <a:gd name="T53" fmla="*/ 37 h 47"/>
                  <a:gd name="T54" fmla="*/ 143 w 146"/>
                  <a:gd name="T55" fmla="*/ 37 h 47"/>
                  <a:gd name="T56" fmla="*/ 146 w 146"/>
                  <a:gd name="T57" fmla="*/ 34 h 47"/>
                  <a:gd name="T58" fmla="*/ 146 w 146"/>
                  <a:gd name="T59" fmla="*/ 34 h 47"/>
                  <a:gd name="T60" fmla="*/ 143 w 146"/>
                  <a:gd name="T61" fmla="*/ 28 h 47"/>
                  <a:gd name="T62" fmla="*/ 137 w 146"/>
                  <a:gd name="T63" fmla="*/ 19 h 47"/>
                  <a:gd name="T64" fmla="*/ 137 w 146"/>
                  <a:gd name="T65" fmla="*/ 19 h 47"/>
                  <a:gd name="T66" fmla="*/ 115 w 146"/>
                  <a:gd name="T67" fmla="*/ 3 h 47"/>
                  <a:gd name="T68" fmla="*/ 115 w 146"/>
                  <a:gd name="T69"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47">
                    <a:moveTo>
                      <a:pt x="115" y="3"/>
                    </a:moveTo>
                    <a:lnTo>
                      <a:pt x="115" y="3"/>
                    </a:lnTo>
                    <a:lnTo>
                      <a:pt x="103" y="0"/>
                    </a:lnTo>
                    <a:lnTo>
                      <a:pt x="90" y="3"/>
                    </a:lnTo>
                    <a:lnTo>
                      <a:pt x="90" y="3"/>
                    </a:lnTo>
                    <a:lnTo>
                      <a:pt x="65" y="9"/>
                    </a:lnTo>
                    <a:lnTo>
                      <a:pt x="37" y="9"/>
                    </a:lnTo>
                    <a:lnTo>
                      <a:pt x="37" y="9"/>
                    </a:lnTo>
                    <a:lnTo>
                      <a:pt x="22" y="9"/>
                    </a:lnTo>
                    <a:lnTo>
                      <a:pt x="12" y="12"/>
                    </a:lnTo>
                    <a:lnTo>
                      <a:pt x="12" y="12"/>
                    </a:lnTo>
                    <a:lnTo>
                      <a:pt x="0" y="19"/>
                    </a:lnTo>
                    <a:lnTo>
                      <a:pt x="0" y="19"/>
                    </a:lnTo>
                    <a:lnTo>
                      <a:pt x="0" y="22"/>
                    </a:lnTo>
                    <a:lnTo>
                      <a:pt x="9" y="22"/>
                    </a:lnTo>
                    <a:lnTo>
                      <a:pt x="9" y="22"/>
                    </a:lnTo>
                    <a:lnTo>
                      <a:pt x="19" y="25"/>
                    </a:lnTo>
                    <a:lnTo>
                      <a:pt x="28" y="31"/>
                    </a:lnTo>
                    <a:lnTo>
                      <a:pt x="28" y="31"/>
                    </a:lnTo>
                    <a:lnTo>
                      <a:pt x="37" y="43"/>
                    </a:lnTo>
                    <a:lnTo>
                      <a:pt x="47" y="47"/>
                    </a:lnTo>
                    <a:lnTo>
                      <a:pt x="59" y="47"/>
                    </a:lnTo>
                    <a:lnTo>
                      <a:pt x="59" y="47"/>
                    </a:lnTo>
                    <a:lnTo>
                      <a:pt x="103" y="43"/>
                    </a:lnTo>
                    <a:lnTo>
                      <a:pt x="134" y="40"/>
                    </a:lnTo>
                    <a:lnTo>
                      <a:pt x="134" y="40"/>
                    </a:lnTo>
                    <a:lnTo>
                      <a:pt x="140" y="37"/>
                    </a:lnTo>
                    <a:lnTo>
                      <a:pt x="143" y="37"/>
                    </a:lnTo>
                    <a:lnTo>
                      <a:pt x="146" y="34"/>
                    </a:lnTo>
                    <a:lnTo>
                      <a:pt x="146" y="34"/>
                    </a:lnTo>
                    <a:lnTo>
                      <a:pt x="143" y="28"/>
                    </a:lnTo>
                    <a:lnTo>
                      <a:pt x="137" y="19"/>
                    </a:lnTo>
                    <a:lnTo>
                      <a:pt x="137" y="19"/>
                    </a:lnTo>
                    <a:lnTo>
                      <a:pt x="115" y="3"/>
                    </a:lnTo>
                    <a:lnTo>
                      <a:pt x="115" y="3"/>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5" name="Freeform 139"/>
              <p:cNvSpPr>
                <a:spLocks/>
              </p:cNvSpPr>
              <p:nvPr/>
            </p:nvSpPr>
            <p:spPr bwMode="auto">
              <a:xfrm>
                <a:off x="831" y="361"/>
                <a:ext cx="146" cy="43"/>
              </a:xfrm>
              <a:custGeom>
                <a:avLst/>
                <a:gdLst>
                  <a:gd name="T0" fmla="*/ 115 w 146"/>
                  <a:gd name="T1" fmla="*/ 3 h 43"/>
                  <a:gd name="T2" fmla="*/ 115 w 146"/>
                  <a:gd name="T3" fmla="*/ 3 h 43"/>
                  <a:gd name="T4" fmla="*/ 103 w 146"/>
                  <a:gd name="T5" fmla="*/ 0 h 43"/>
                  <a:gd name="T6" fmla="*/ 90 w 146"/>
                  <a:gd name="T7" fmla="*/ 3 h 43"/>
                  <a:gd name="T8" fmla="*/ 90 w 146"/>
                  <a:gd name="T9" fmla="*/ 3 h 43"/>
                  <a:gd name="T10" fmla="*/ 65 w 146"/>
                  <a:gd name="T11" fmla="*/ 9 h 43"/>
                  <a:gd name="T12" fmla="*/ 37 w 146"/>
                  <a:gd name="T13" fmla="*/ 9 h 43"/>
                  <a:gd name="T14" fmla="*/ 37 w 146"/>
                  <a:gd name="T15" fmla="*/ 9 h 43"/>
                  <a:gd name="T16" fmla="*/ 22 w 146"/>
                  <a:gd name="T17" fmla="*/ 9 h 43"/>
                  <a:gd name="T18" fmla="*/ 12 w 146"/>
                  <a:gd name="T19" fmla="*/ 12 h 43"/>
                  <a:gd name="T20" fmla="*/ 12 w 146"/>
                  <a:gd name="T21" fmla="*/ 12 h 43"/>
                  <a:gd name="T22" fmla="*/ 0 w 146"/>
                  <a:gd name="T23" fmla="*/ 19 h 43"/>
                  <a:gd name="T24" fmla="*/ 0 w 146"/>
                  <a:gd name="T25" fmla="*/ 19 h 43"/>
                  <a:gd name="T26" fmla="*/ 9 w 146"/>
                  <a:gd name="T27" fmla="*/ 19 h 43"/>
                  <a:gd name="T28" fmla="*/ 9 w 146"/>
                  <a:gd name="T29" fmla="*/ 19 h 43"/>
                  <a:gd name="T30" fmla="*/ 19 w 146"/>
                  <a:gd name="T31" fmla="*/ 19 h 43"/>
                  <a:gd name="T32" fmla="*/ 28 w 146"/>
                  <a:gd name="T33" fmla="*/ 28 h 43"/>
                  <a:gd name="T34" fmla="*/ 28 w 146"/>
                  <a:gd name="T35" fmla="*/ 28 h 43"/>
                  <a:gd name="T36" fmla="*/ 37 w 146"/>
                  <a:gd name="T37" fmla="*/ 37 h 43"/>
                  <a:gd name="T38" fmla="*/ 47 w 146"/>
                  <a:gd name="T39" fmla="*/ 43 h 43"/>
                  <a:gd name="T40" fmla="*/ 59 w 146"/>
                  <a:gd name="T41" fmla="*/ 43 h 43"/>
                  <a:gd name="T42" fmla="*/ 59 w 146"/>
                  <a:gd name="T43" fmla="*/ 43 h 43"/>
                  <a:gd name="T44" fmla="*/ 103 w 146"/>
                  <a:gd name="T45" fmla="*/ 40 h 43"/>
                  <a:gd name="T46" fmla="*/ 134 w 146"/>
                  <a:gd name="T47" fmla="*/ 34 h 43"/>
                  <a:gd name="T48" fmla="*/ 134 w 146"/>
                  <a:gd name="T49" fmla="*/ 34 h 43"/>
                  <a:gd name="T50" fmla="*/ 140 w 146"/>
                  <a:gd name="T51" fmla="*/ 34 h 43"/>
                  <a:gd name="T52" fmla="*/ 146 w 146"/>
                  <a:gd name="T53" fmla="*/ 28 h 43"/>
                  <a:gd name="T54" fmla="*/ 146 w 146"/>
                  <a:gd name="T55" fmla="*/ 28 h 43"/>
                  <a:gd name="T56" fmla="*/ 143 w 146"/>
                  <a:gd name="T57" fmla="*/ 25 h 43"/>
                  <a:gd name="T58" fmla="*/ 137 w 146"/>
                  <a:gd name="T59" fmla="*/ 19 h 43"/>
                  <a:gd name="T60" fmla="*/ 137 w 146"/>
                  <a:gd name="T61" fmla="*/ 19 h 43"/>
                  <a:gd name="T62" fmla="*/ 115 w 146"/>
                  <a:gd name="T63" fmla="*/ 3 h 43"/>
                  <a:gd name="T64" fmla="*/ 115 w 146"/>
                  <a:gd name="T6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43">
                    <a:moveTo>
                      <a:pt x="115" y="3"/>
                    </a:moveTo>
                    <a:lnTo>
                      <a:pt x="115" y="3"/>
                    </a:lnTo>
                    <a:lnTo>
                      <a:pt x="103" y="0"/>
                    </a:lnTo>
                    <a:lnTo>
                      <a:pt x="90" y="3"/>
                    </a:lnTo>
                    <a:lnTo>
                      <a:pt x="90" y="3"/>
                    </a:lnTo>
                    <a:lnTo>
                      <a:pt x="65" y="9"/>
                    </a:lnTo>
                    <a:lnTo>
                      <a:pt x="37" y="9"/>
                    </a:lnTo>
                    <a:lnTo>
                      <a:pt x="37" y="9"/>
                    </a:lnTo>
                    <a:lnTo>
                      <a:pt x="22" y="9"/>
                    </a:lnTo>
                    <a:lnTo>
                      <a:pt x="12" y="12"/>
                    </a:lnTo>
                    <a:lnTo>
                      <a:pt x="12" y="12"/>
                    </a:lnTo>
                    <a:lnTo>
                      <a:pt x="0" y="19"/>
                    </a:lnTo>
                    <a:lnTo>
                      <a:pt x="0" y="19"/>
                    </a:lnTo>
                    <a:lnTo>
                      <a:pt x="9" y="19"/>
                    </a:lnTo>
                    <a:lnTo>
                      <a:pt x="9" y="19"/>
                    </a:lnTo>
                    <a:lnTo>
                      <a:pt x="19" y="19"/>
                    </a:lnTo>
                    <a:lnTo>
                      <a:pt x="28" y="28"/>
                    </a:lnTo>
                    <a:lnTo>
                      <a:pt x="28" y="28"/>
                    </a:lnTo>
                    <a:lnTo>
                      <a:pt x="37" y="37"/>
                    </a:lnTo>
                    <a:lnTo>
                      <a:pt x="47" y="43"/>
                    </a:lnTo>
                    <a:lnTo>
                      <a:pt x="59" y="43"/>
                    </a:lnTo>
                    <a:lnTo>
                      <a:pt x="59" y="43"/>
                    </a:lnTo>
                    <a:lnTo>
                      <a:pt x="103" y="40"/>
                    </a:lnTo>
                    <a:lnTo>
                      <a:pt x="134" y="34"/>
                    </a:lnTo>
                    <a:lnTo>
                      <a:pt x="134" y="34"/>
                    </a:lnTo>
                    <a:lnTo>
                      <a:pt x="140" y="34"/>
                    </a:lnTo>
                    <a:lnTo>
                      <a:pt x="146" y="28"/>
                    </a:lnTo>
                    <a:lnTo>
                      <a:pt x="146" y="28"/>
                    </a:lnTo>
                    <a:lnTo>
                      <a:pt x="143" y="25"/>
                    </a:lnTo>
                    <a:lnTo>
                      <a:pt x="137" y="19"/>
                    </a:lnTo>
                    <a:lnTo>
                      <a:pt x="137" y="19"/>
                    </a:lnTo>
                    <a:lnTo>
                      <a:pt x="115" y="3"/>
                    </a:lnTo>
                    <a:lnTo>
                      <a:pt x="115" y="3"/>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6" name="Freeform 140"/>
              <p:cNvSpPr>
                <a:spLocks/>
              </p:cNvSpPr>
              <p:nvPr/>
            </p:nvSpPr>
            <p:spPr bwMode="auto">
              <a:xfrm>
                <a:off x="865" y="373"/>
                <a:ext cx="84" cy="22"/>
              </a:xfrm>
              <a:custGeom>
                <a:avLst/>
                <a:gdLst>
                  <a:gd name="T0" fmla="*/ 84 w 84"/>
                  <a:gd name="T1" fmla="*/ 16 h 22"/>
                  <a:gd name="T2" fmla="*/ 84 w 84"/>
                  <a:gd name="T3" fmla="*/ 16 h 22"/>
                  <a:gd name="T4" fmla="*/ 72 w 84"/>
                  <a:gd name="T5" fmla="*/ 19 h 22"/>
                  <a:gd name="T6" fmla="*/ 53 w 84"/>
                  <a:gd name="T7" fmla="*/ 22 h 22"/>
                  <a:gd name="T8" fmla="*/ 38 w 84"/>
                  <a:gd name="T9" fmla="*/ 22 h 22"/>
                  <a:gd name="T10" fmla="*/ 25 w 84"/>
                  <a:gd name="T11" fmla="*/ 19 h 22"/>
                  <a:gd name="T12" fmla="*/ 25 w 84"/>
                  <a:gd name="T13" fmla="*/ 19 h 22"/>
                  <a:gd name="T14" fmla="*/ 16 w 84"/>
                  <a:gd name="T15" fmla="*/ 13 h 22"/>
                  <a:gd name="T16" fmla="*/ 9 w 84"/>
                  <a:gd name="T17" fmla="*/ 7 h 22"/>
                  <a:gd name="T18" fmla="*/ 9 w 84"/>
                  <a:gd name="T19" fmla="*/ 7 h 22"/>
                  <a:gd name="T20" fmla="*/ 0 w 84"/>
                  <a:gd name="T21" fmla="*/ 0 h 22"/>
                  <a:gd name="T22" fmla="*/ 0 w 84"/>
                  <a:gd name="T23" fmla="*/ 0 h 22"/>
                  <a:gd name="T24" fmla="*/ 9 w 84"/>
                  <a:gd name="T25" fmla="*/ 0 h 22"/>
                  <a:gd name="T26" fmla="*/ 22 w 84"/>
                  <a:gd name="T27" fmla="*/ 3 h 22"/>
                  <a:gd name="T28" fmla="*/ 34 w 84"/>
                  <a:gd name="T29" fmla="*/ 7 h 22"/>
                  <a:gd name="T30" fmla="*/ 34 w 84"/>
                  <a:gd name="T31" fmla="*/ 7 h 22"/>
                  <a:gd name="T32" fmla="*/ 53 w 84"/>
                  <a:gd name="T33" fmla="*/ 10 h 22"/>
                  <a:gd name="T34" fmla="*/ 69 w 84"/>
                  <a:gd name="T35" fmla="*/ 10 h 22"/>
                  <a:gd name="T36" fmla="*/ 69 w 84"/>
                  <a:gd name="T37" fmla="*/ 10 h 22"/>
                  <a:gd name="T38" fmla="*/ 81 w 84"/>
                  <a:gd name="T39" fmla="*/ 13 h 22"/>
                  <a:gd name="T40" fmla="*/ 84 w 84"/>
                  <a:gd name="T41" fmla="*/ 16 h 22"/>
                  <a:gd name="T42" fmla="*/ 84 w 84"/>
                  <a:gd name="T43"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2">
                    <a:moveTo>
                      <a:pt x="84" y="16"/>
                    </a:moveTo>
                    <a:lnTo>
                      <a:pt x="84" y="16"/>
                    </a:lnTo>
                    <a:lnTo>
                      <a:pt x="72" y="19"/>
                    </a:lnTo>
                    <a:lnTo>
                      <a:pt x="53" y="22"/>
                    </a:lnTo>
                    <a:lnTo>
                      <a:pt x="38" y="22"/>
                    </a:lnTo>
                    <a:lnTo>
                      <a:pt x="25" y="19"/>
                    </a:lnTo>
                    <a:lnTo>
                      <a:pt x="25" y="19"/>
                    </a:lnTo>
                    <a:lnTo>
                      <a:pt x="16" y="13"/>
                    </a:lnTo>
                    <a:lnTo>
                      <a:pt x="9" y="7"/>
                    </a:lnTo>
                    <a:lnTo>
                      <a:pt x="9" y="7"/>
                    </a:lnTo>
                    <a:lnTo>
                      <a:pt x="0" y="0"/>
                    </a:lnTo>
                    <a:lnTo>
                      <a:pt x="0" y="0"/>
                    </a:lnTo>
                    <a:lnTo>
                      <a:pt x="9" y="0"/>
                    </a:lnTo>
                    <a:lnTo>
                      <a:pt x="22" y="3"/>
                    </a:lnTo>
                    <a:lnTo>
                      <a:pt x="34" y="7"/>
                    </a:lnTo>
                    <a:lnTo>
                      <a:pt x="34" y="7"/>
                    </a:lnTo>
                    <a:lnTo>
                      <a:pt x="53" y="10"/>
                    </a:lnTo>
                    <a:lnTo>
                      <a:pt x="69" y="10"/>
                    </a:lnTo>
                    <a:lnTo>
                      <a:pt x="69" y="10"/>
                    </a:lnTo>
                    <a:lnTo>
                      <a:pt x="81" y="13"/>
                    </a:lnTo>
                    <a:lnTo>
                      <a:pt x="84" y="16"/>
                    </a:lnTo>
                    <a:lnTo>
                      <a:pt x="84"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7" name="Freeform 141"/>
              <p:cNvSpPr>
                <a:spLocks/>
              </p:cNvSpPr>
              <p:nvPr/>
            </p:nvSpPr>
            <p:spPr bwMode="auto">
              <a:xfrm>
                <a:off x="850" y="376"/>
                <a:ext cx="127" cy="28"/>
              </a:xfrm>
              <a:custGeom>
                <a:avLst/>
                <a:gdLst>
                  <a:gd name="T0" fmla="*/ 0 w 127"/>
                  <a:gd name="T1" fmla="*/ 4 h 28"/>
                  <a:gd name="T2" fmla="*/ 0 w 127"/>
                  <a:gd name="T3" fmla="*/ 4 h 28"/>
                  <a:gd name="T4" fmla="*/ 9 w 127"/>
                  <a:gd name="T5" fmla="*/ 13 h 28"/>
                  <a:gd name="T6" fmla="*/ 9 w 127"/>
                  <a:gd name="T7" fmla="*/ 13 h 28"/>
                  <a:gd name="T8" fmla="*/ 18 w 127"/>
                  <a:gd name="T9" fmla="*/ 22 h 28"/>
                  <a:gd name="T10" fmla="*/ 28 w 127"/>
                  <a:gd name="T11" fmla="*/ 28 h 28"/>
                  <a:gd name="T12" fmla="*/ 40 w 127"/>
                  <a:gd name="T13" fmla="*/ 28 h 28"/>
                  <a:gd name="T14" fmla="*/ 40 w 127"/>
                  <a:gd name="T15" fmla="*/ 28 h 28"/>
                  <a:gd name="T16" fmla="*/ 84 w 127"/>
                  <a:gd name="T17" fmla="*/ 25 h 28"/>
                  <a:gd name="T18" fmla="*/ 115 w 127"/>
                  <a:gd name="T19" fmla="*/ 19 h 28"/>
                  <a:gd name="T20" fmla="*/ 115 w 127"/>
                  <a:gd name="T21" fmla="*/ 19 h 28"/>
                  <a:gd name="T22" fmla="*/ 121 w 127"/>
                  <a:gd name="T23" fmla="*/ 19 h 28"/>
                  <a:gd name="T24" fmla="*/ 127 w 127"/>
                  <a:gd name="T25" fmla="*/ 13 h 28"/>
                  <a:gd name="T26" fmla="*/ 127 w 127"/>
                  <a:gd name="T27" fmla="*/ 13 h 28"/>
                  <a:gd name="T28" fmla="*/ 124 w 127"/>
                  <a:gd name="T29" fmla="*/ 10 h 28"/>
                  <a:gd name="T30" fmla="*/ 118 w 127"/>
                  <a:gd name="T31" fmla="*/ 4 h 28"/>
                  <a:gd name="T32" fmla="*/ 118 w 127"/>
                  <a:gd name="T33" fmla="*/ 4 h 28"/>
                  <a:gd name="T34" fmla="*/ 115 w 127"/>
                  <a:gd name="T35" fmla="*/ 0 h 28"/>
                  <a:gd name="T36" fmla="*/ 115 w 127"/>
                  <a:gd name="T37" fmla="*/ 0 h 28"/>
                  <a:gd name="T38" fmla="*/ 118 w 127"/>
                  <a:gd name="T39" fmla="*/ 10 h 28"/>
                  <a:gd name="T40" fmla="*/ 115 w 127"/>
                  <a:gd name="T41" fmla="*/ 13 h 28"/>
                  <a:gd name="T42" fmla="*/ 109 w 127"/>
                  <a:gd name="T43" fmla="*/ 16 h 28"/>
                  <a:gd name="T44" fmla="*/ 96 w 127"/>
                  <a:gd name="T45" fmla="*/ 19 h 28"/>
                  <a:gd name="T46" fmla="*/ 96 w 127"/>
                  <a:gd name="T47" fmla="*/ 19 h 28"/>
                  <a:gd name="T48" fmla="*/ 53 w 127"/>
                  <a:gd name="T49" fmla="*/ 22 h 28"/>
                  <a:gd name="T50" fmla="*/ 37 w 127"/>
                  <a:gd name="T51" fmla="*/ 22 h 28"/>
                  <a:gd name="T52" fmla="*/ 24 w 127"/>
                  <a:gd name="T53" fmla="*/ 19 h 28"/>
                  <a:gd name="T54" fmla="*/ 24 w 127"/>
                  <a:gd name="T55" fmla="*/ 19 h 28"/>
                  <a:gd name="T56" fmla="*/ 15 w 127"/>
                  <a:gd name="T57" fmla="*/ 10 h 28"/>
                  <a:gd name="T58" fmla="*/ 9 w 127"/>
                  <a:gd name="T59" fmla="*/ 7 h 28"/>
                  <a:gd name="T60" fmla="*/ 0 w 127"/>
                  <a:gd name="T61" fmla="*/ 4 h 28"/>
                  <a:gd name="T62" fmla="*/ 0 w 127"/>
                  <a:gd name="T6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28">
                    <a:moveTo>
                      <a:pt x="0" y="4"/>
                    </a:moveTo>
                    <a:lnTo>
                      <a:pt x="0" y="4"/>
                    </a:lnTo>
                    <a:lnTo>
                      <a:pt x="9" y="13"/>
                    </a:lnTo>
                    <a:lnTo>
                      <a:pt x="9" y="13"/>
                    </a:lnTo>
                    <a:lnTo>
                      <a:pt x="18" y="22"/>
                    </a:lnTo>
                    <a:lnTo>
                      <a:pt x="28" y="28"/>
                    </a:lnTo>
                    <a:lnTo>
                      <a:pt x="40" y="28"/>
                    </a:lnTo>
                    <a:lnTo>
                      <a:pt x="40" y="28"/>
                    </a:lnTo>
                    <a:lnTo>
                      <a:pt x="84" y="25"/>
                    </a:lnTo>
                    <a:lnTo>
                      <a:pt x="115" y="19"/>
                    </a:lnTo>
                    <a:lnTo>
                      <a:pt x="115" y="19"/>
                    </a:lnTo>
                    <a:lnTo>
                      <a:pt x="121" y="19"/>
                    </a:lnTo>
                    <a:lnTo>
                      <a:pt x="127" y="13"/>
                    </a:lnTo>
                    <a:lnTo>
                      <a:pt x="127" y="13"/>
                    </a:lnTo>
                    <a:lnTo>
                      <a:pt x="124" y="10"/>
                    </a:lnTo>
                    <a:lnTo>
                      <a:pt x="118" y="4"/>
                    </a:lnTo>
                    <a:lnTo>
                      <a:pt x="118" y="4"/>
                    </a:lnTo>
                    <a:lnTo>
                      <a:pt x="115" y="0"/>
                    </a:lnTo>
                    <a:lnTo>
                      <a:pt x="115" y="0"/>
                    </a:lnTo>
                    <a:lnTo>
                      <a:pt x="118" y="10"/>
                    </a:lnTo>
                    <a:lnTo>
                      <a:pt x="115" y="13"/>
                    </a:lnTo>
                    <a:lnTo>
                      <a:pt x="109" y="16"/>
                    </a:lnTo>
                    <a:lnTo>
                      <a:pt x="96" y="19"/>
                    </a:lnTo>
                    <a:lnTo>
                      <a:pt x="96" y="19"/>
                    </a:lnTo>
                    <a:lnTo>
                      <a:pt x="53" y="22"/>
                    </a:lnTo>
                    <a:lnTo>
                      <a:pt x="37" y="22"/>
                    </a:lnTo>
                    <a:lnTo>
                      <a:pt x="24" y="19"/>
                    </a:lnTo>
                    <a:lnTo>
                      <a:pt x="24" y="19"/>
                    </a:lnTo>
                    <a:lnTo>
                      <a:pt x="15" y="10"/>
                    </a:lnTo>
                    <a:lnTo>
                      <a:pt x="9" y="7"/>
                    </a:lnTo>
                    <a:lnTo>
                      <a:pt x="0" y="4"/>
                    </a:lnTo>
                    <a:lnTo>
                      <a:pt x="0" y="4"/>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8" name="Freeform 142"/>
              <p:cNvSpPr>
                <a:spLocks/>
              </p:cNvSpPr>
              <p:nvPr/>
            </p:nvSpPr>
            <p:spPr bwMode="auto">
              <a:xfrm>
                <a:off x="859" y="414"/>
                <a:ext cx="112" cy="18"/>
              </a:xfrm>
              <a:custGeom>
                <a:avLst/>
                <a:gdLst>
                  <a:gd name="T0" fmla="*/ 0 w 112"/>
                  <a:gd name="T1" fmla="*/ 9 h 18"/>
                  <a:gd name="T2" fmla="*/ 109 w 112"/>
                  <a:gd name="T3" fmla="*/ 0 h 18"/>
                  <a:gd name="T4" fmla="*/ 112 w 112"/>
                  <a:gd name="T5" fmla="*/ 6 h 18"/>
                  <a:gd name="T6" fmla="*/ 0 w 112"/>
                  <a:gd name="T7" fmla="*/ 18 h 18"/>
                  <a:gd name="T8" fmla="*/ 0 w 112"/>
                  <a:gd name="T9" fmla="*/ 9 h 18"/>
                  <a:gd name="T10" fmla="*/ 0 w 112"/>
                  <a:gd name="T11" fmla="*/ 9 h 18"/>
                </a:gdLst>
                <a:ahLst/>
                <a:cxnLst>
                  <a:cxn ang="0">
                    <a:pos x="T0" y="T1"/>
                  </a:cxn>
                  <a:cxn ang="0">
                    <a:pos x="T2" y="T3"/>
                  </a:cxn>
                  <a:cxn ang="0">
                    <a:pos x="T4" y="T5"/>
                  </a:cxn>
                  <a:cxn ang="0">
                    <a:pos x="T6" y="T7"/>
                  </a:cxn>
                  <a:cxn ang="0">
                    <a:pos x="T8" y="T9"/>
                  </a:cxn>
                  <a:cxn ang="0">
                    <a:pos x="T10" y="T11"/>
                  </a:cxn>
                </a:cxnLst>
                <a:rect l="0" t="0" r="r" b="b"/>
                <a:pathLst>
                  <a:path w="112" h="18">
                    <a:moveTo>
                      <a:pt x="0" y="9"/>
                    </a:moveTo>
                    <a:lnTo>
                      <a:pt x="109" y="0"/>
                    </a:lnTo>
                    <a:lnTo>
                      <a:pt x="112" y="6"/>
                    </a:lnTo>
                    <a:lnTo>
                      <a:pt x="0" y="18"/>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9" name="Freeform 143"/>
              <p:cNvSpPr>
                <a:spLocks/>
              </p:cNvSpPr>
              <p:nvPr/>
            </p:nvSpPr>
            <p:spPr bwMode="auto">
              <a:xfrm>
                <a:off x="859" y="417"/>
                <a:ext cx="112" cy="15"/>
              </a:xfrm>
              <a:custGeom>
                <a:avLst/>
                <a:gdLst>
                  <a:gd name="T0" fmla="*/ 0 w 112"/>
                  <a:gd name="T1" fmla="*/ 12 h 15"/>
                  <a:gd name="T2" fmla="*/ 112 w 112"/>
                  <a:gd name="T3" fmla="*/ 0 h 15"/>
                  <a:gd name="T4" fmla="*/ 112 w 112"/>
                  <a:gd name="T5" fmla="*/ 3 h 15"/>
                  <a:gd name="T6" fmla="*/ 0 w 112"/>
                  <a:gd name="T7" fmla="*/ 15 h 15"/>
                  <a:gd name="T8" fmla="*/ 0 w 112"/>
                  <a:gd name="T9" fmla="*/ 12 h 15"/>
                  <a:gd name="T10" fmla="*/ 0 w 112"/>
                  <a:gd name="T11" fmla="*/ 12 h 15"/>
                </a:gdLst>
                <a:ahLst/>
                <a:cxnLst>
                  <a:cxn ang="0">
                    <a:pos x="T0" y="T1"/>
                  </a:cxn>
                  <a:cxn ang="0">
                    <a:pos x="T2" y="T3"/>
                  </a:cxn>
                  <a:cxn ang="0">
                    <a:pos x="T4" y="T5"/>
                  </a:cxn>
                  <a:cxn ang="0">
                    <a:pos x="T6" y="T7"/>
                  </a:cxn>
                  <a:cxn ang="0">
                    <a:pos x="T8" y="T9"/>
                  </a:cxn>
                  <a:cxn ang="0">
                    <a:pos x="T10" y="T11"/>
                  </a:cxn>
                </a:cxnLst>
                <a:rect l="0" t="0" r="r" b="b"/>
                <a:pathLst>
                  <a:path w="112" h="15">
                    <a:moveTo>
                      <a:pt x="0" y="12"/>
                    </a:moveTo>
                    <a:lnTo>
                      <a:pt x="112" y="0"/>
                    </a:lnTo>
                    <a:lnTo>
                      <a:pt x="112" y="3"/>
                    </a:lnTo>
                    <a:lnTo>
                      <a:pt x="0" y="15"/>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0" name="Freeform 144"/>
              <p:cNvSpPr>
                <a:spLocks/>
              </p:cNvSpPr>
              <p:nvPr/>
            </p:nvSpPr>
            <p:spPr bwMode="auto">
              <a:xfrm>
                <a:off x="666" y="420"/>
                <a:ext cx="112" cy="19"/>
              </a:xfrm>
              <a:custGeom>
                <a:avLst/>
                <a:gdLst>
                  <a:gd name="T0" fmla="*/ 0 w 112"/>
                  <a:gd name="T1" fmla="*/ 9 h 19"/>
                  <a:gd name="T2" fmla="*/ 112 w 112"/>
                  <a:gd name="T3" fmla="*/ 0 h 19"/>
                  <a:gd name="T4" fmla="*/ 112 w 112"/>
                  <a:gd name="T5" fmla="*/ 9 h 19"/>
                  <a:gd name="T6" fmla="*/ 3 w 112"/>
                  <a:gd name="T7" fmla="*/ 19 h 19"/>
                  <a:gd name="T8" fmla="*/ 0 w 112"/>
                  <a:gd name="T9" fmla="*/ 9 h 19"/>
                  <a:gd name="T10" fmla="*/ 0 w 112"/>
                  <a:gd name="T11" fmla="*/ 9 h 19"/>
                </a:gdLst>
                <a:ahLst/>
                <a:cxnLst>
                  <a:cxn ang="0">
                    <a:pos x="T0" y="T1"/>
                  </a:cxn>
                  <a:cxn ang="0">
                    <a:pos x="T2" y="T3"/>
                  </a:cxn>
                  <a:cxn ang="0">
                    <a:pos x="T4" y="T5"/>
                  </a:cxn>
                  <a:cxn ang="0">
                    <a:pos x="T6" y="T7"/>
                  </a:cxn>
                  <a:cxn ang="0">
                    <a:pos x="T8" y="T9"/>
                  </a:cxn>
                  <a:cxn ang="0">
                    <a:pos x="T10" y="T11"/>
                  </a:cxn>
                </a:cxnLst>
                <a:rect l="0" t="0" r="r" b="b"/>
                <a:pathLst>
                  <a:path w="112" h="19">
                    <a:moveTo>
                      <a:pt x="0" y="9"/>
                    </a:moveTo>
                    <a:lnTo>
                      <a:pt x="112" y="0"/>
                    </a:lnTo>
                    <a:lnTo>
                      <a:pt x="112" y="9"/>
                    </a:lnTo>
                    <a:lnTo>
                      <a:pt x="3" y="19"/>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1" name="Freeform 145"/>
              <p:cNvSpPr>
                <a:spLocks/>
              </p:cNvSpPr>
              <p:nvPr/>
            </p:nvSpPr>
            <p:spPr bwMode="auto">
              <a:xfrm>
                <a:off x="666" y="423"/>
                <a:ext cx="112" cy="16"/>
              </a:xfrm>
              <a:custGeom>
                <a:avLst/>
                <a:gdLst>
                  <a:gd name="T0" fmla="*/ 0 w 112"/>
                  <a:gd name="T1" fmla="*/ 13 h 16"/>
                  <a:gd name="T2" fmla="*/ 112 w 112"/>
                  <a:gd name="T3" fmla="*/ 0 h 16"/>
                  <a:gd name="T4" fmla="*/ 112 w 112"/>
                  <a:gd name="T5" fmla="*/ 6 h 16"/>
                  <a:gd name="T6" fmla="*/ 3 w 112"/>
                  <a:gd name="T7" fmla="*/ 16 h 16"/>
                  <a:gd name="T8" fmla="*/ 0 w 112"/>
                  <a:gd name="T9" fmla="*/ 13 h 16"/>
                  <a:gd name="T10" fmla="*/ 0 w 112"/>
                  <a:gd name="T11" fmla="*/ 13 h 16"/>
                </a:gdLst>
                <a:ahLst/>
                <a:cxnLst>
                  <a:cxn ang="0">
                    <a:pos x="T0" y="T1"/>
                  </a:cxn>
                  <a:cxn ang="0">
                    <a:pos x="T2" y="T3"/>
                  </a:cxn>
                  <a:cxn ang="0">
                    <a:pos x="T4" y="T5"/>
                  </a:cxn>
                  <a:cxn ang="0">
                    <a:pos x="T6" y="T7"/>
                  </a:cxn>
                  <a:cxn ang="0">
                    <a:pos x="T8" y="T9"/>
                  </a:cxn>
                  <a:cxn ang="0">
                    <a:pos x="T10" y="T11"/>
                  </a:cxn>
                </a:cxnLst>
                <a:rect l="0" t="0" r="r" b="b"/>
                <a:pathLst>
                  <a:path w="112" h="16">
                    <a:moveTo>
                      <a:pt x="0" y="13"/>
                    </a:moveTo>
                    <a:lnTo>
                      <a:pt x="112" y="0"/>
                    </a:lnTo>
                    <a:lnTo>
                      <a:pt x="112" y="6"/>
                    </a:lnTo>
                    <a:lnTo>
                      <a:pt x="3" y="16"/>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2" name="Freeform 146"/>
              <p:cNvSpPr>
                <a:spLocks/>
              </p:cNvSpPr>
              <p:nvPr/>
            </p:nvSpPr>
            <p:spPr bwMode="auto">
              <a:xfrm>
                <a:off x="675" y="392"/>
                <a:ext cx="112" cy="16"/>
              </a:xfrm>
              <a:custGeom>
                <a:avLst/>
                <a:gdLst>
                  <a:gd name="T0" fmla="*/ 0 w 112"/>
                  <a:gd name="T1" fmla="*/ 9 h 16"/>
                  <a:gd name="T2" fmla="*/ 112 w 112"/>
                  <a:gd name="T3" fmla="*/ 0 h 16"/>
                  <a:gd name="T4" fmla="*/ 112 w 112"/>
                  <a:gd name="T5" fmla="*/ 6 h 16"/>
                  <a:gd name="T6" fmla="*/ 3 w 112"/>
                  <a:gd name="T7" fmla="*/ 16 h 16"/>
                  <a:gd name="T8" fmla="*/ 0 w 112"/>
                  <a:gd name="T9" fmla="*/ 9 h 16"/>
                  <a:gd name="T10" fmla="*/ 0 w 112"/>
                  <a:gd name="T11" fmla="*/ 9 h 16"/>
                </a:gdLst>
                <a:ahLst/>
                <a:cxnLst>
                  <a:cxn ang="0">
                    <a:pos x="T0" y="T1"/>
                  </a:cxn>
                  <a:cxn ang="0">
                    <a:pos x="T2" y="T3"/>
                  </a:cxn>
                  <a:cxn ang="0">
                    <a:pos x="T4" y="T5"/>
                  </a:cxn>
                  <a:cxn ang="0">
                    <a:pos x="T6" y="T7"/>
                  </a:cxn>
                  <a:cxn ang="0">
                    <a:pos x="T8" y="T9"/>
                  </a:cxn>
                  <a:cxn ang="0">
                    <a:pos x="T10" y="T11"/>
                  </a:cxn>
                </a:cxnLst>
                <a:rect l="0" t="0" r="r" b="b"/>
                <a:pathLst>
                  <a:path w="112" h="16">
                    <a:moveTo>
                      <a:pt x="0" y="9"/>
                    </a:moveTo>
                    <a:lnTo>
                      <a:pt x="112" y="0"/>
                    </a:lnTo>
                    <a:lnTo>
                      <a:pt x="112" y="6"/>
                    </a:lnTo>
                    <a:lnTo>
                      <a:pt x="3" y="16"/>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3" name="Freeform 147"/>
              <p:cNvSpPr>
                <a:spLocks/>
              </p:cNvSpPr>
              <p:nvPr/>
            </p:nvSpPr>
            <p:spPr bwMode="auto">
              <a:xfrm>
                <a:off x="678" y="395"/>
                <a:ext cx="109" cy="13"/>
              </a:xfrm>
              <a:custGeom>
                <a:avLst/>
                <a:gdLst>
                  <a:gd name="T0" fmla="*/ 0 w 109"/>
                  <a:gd name="T1" fmla="*/ 9 h 13"/>
                  <a:gd name="T2" fmla="*/ 109 w 109"/>
                  <a:gd name="T3" fmla="*/ 0 h 13"/>
                  <a:gd name="T4" fmla="*/ 109 w 109"/>
                  <a:gd name="T5" fmla="*/ 3 h 13"/>
                  <a:gd name="T6" fmla="*/ 0 w 109"/>
                  <a:gd name="T7" fmla="*/ 13 h 13"/>
                  <a:gd name="T8" fmla="*/ 0 w 109"/>
                  <a:gd name="T9" fmla="*/ 9 h 13"/>
                  <a:gd name="T10" fmla="*/ 0 w 109"/>
                  <a:gd name="T11" fmla="*/ 9 h 13"/>
                </a:gdLst>
                <a:ahLst/>
                <a:cxnLst>
                  <a:cxn ang="0">
                    <a:pos x="T0" y="T1"/>
                  </a:cxn>
                  <a:cxn ang="0">
                    <a:pos x="T2" y="T3"/>
                  </a:cxn>
                  <a:cxn ang="0">
                    <a:pos x="T4" y="T5"/>
                  </a:cxn>
                  <a:cxn ang="0">
                    <a:pos x="T6" y="T7"/>
                  </a:cxn>
                  <a:cxn ang="0">
                    <a:pos x="T8" y="T9"/>
                  </a:cxn>
                  <a:cxn ang="0">
                    <a:pos x="T10" y="T11"/>
                  </a:cxn>
                </a:cxnLst>
                <a:rect l="0" t="0" r="r" b="b"/>
                <a:pathLst>
                  <a:path w="109" h="13">
                    <a:moveTo>
                      <a:pt x="0" y="9"/>
                    </a:moveTo>
                    <a:lnTo>
                      <a:pt x="109" y="0"/>
                    </a:lnTo>
                    <a:lnTo>
                      <a:pt x="109" y="3"/>
                    </a:lnTo>
                    <a:lnTo>
                      <a:pt x="0" y="13"/>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4" name="Freeform 148"/>
              <p:cNvSpPr>
                <a:spLocks/>
              </p:cNvSpPr>
              <p:nvPr/>
            </p:nvSpPr>
            <p:spPr bwMode="auto">
              <a:xfrm>
                <a:off x="660" y="398"/>
                <a:ext cx="37" cy="125"/>
              </a:xfrm>
              <a:custGeom>
                <a:avLst/>
                <a:gdLst>
                  <a:gd name="T0" fmla="*/ 31 w 37"/>
                  <a:gd name="T1" fmla="*/ 125 h 125"/>
                  <a:gd name="T2" fmla="*/ 28 w 37"/>
                  <a:gd name="T3" fmla="*/ 34 h 125"/>
                  <a:gd name="T4" fmla="*/ 28 w 37"/>
                  <a:gd name="T5" fmla="*/ 34 h 125"/>
                  <a:gd name="T6" fmla="*/ 28 w 37"/>
                  <a:gd name="T7" fmla="*/ 28 h 125"/>
                  <a:gd name="T8" fmla="*/ 28 w 37"/>
                  <a:gd name="T9" fmla="*/ 28 h 125"/>
                  <a:gd name="T10" fmla="*/ 25 w 37"/>
                  <a:gd name="T11" fmla="*/ 22 h 125"/>
                  <a:gd name="T12" fmla="*/ 25 w 37"/>
                  <a:gd name="T13" fmla="*/ 22 h 125"/>
                  <a:gd name="T14" fmla="*/ 25 w 37"/>
                  <a:gd name="T15" fmla="*/ 16 h 125"/>
                  <a:gd name="T16" fmla="*/ 25 w 37"/>
                  <a:gd name="T17" fmla="*/ 16 h 125"/>
                  <a:gd name="T18" fmla="*/ 18 w 37"/>
                  <a:gd name="T19" fmla="*/ 10 h 125"/>
                  <a:gd name="T20" fmla="*/ 18 w 37"/>
                  <a:gd name="T21" fmla="*/ 10 h 125"/>
                  <a:gd name="T22" fmla="*/ 15 w 37"/>
                  <a:gd name="T23" fmla="*/ 10 h 125"/>
                  <a:gd name="T24" fmla="*/ 15 w 37"/>
                  <a:gd name="T25" fmla="*/ 10 h 125"/>
                  <a:gd name="T26" fmla="*/ 15 w 37"/>
                  <a:gd name="T27" fmla="*/ 10 h 125"/>
                  <a:gd name="T28" fmla="*/ 15 w 37"/>
                  <a:gd name="T29" fmla="*/ 10 h 125"/>
                  <a:gd name="T30" fmla="*/ 12 w 37"/>
                  <a:gd name="T31" fmla="*/ 10 h 125"/>
                  <a:gd name="T32" fmla="*/ 12 w 37"/>
                  <a:gd name="T33" fmla="*/ 10 h 125"/>
                  <a:gd name="T34" fmla="*/ 9 w 37"/>
                  <a:gd name="T35" fmla="*/ 22 h 125"/>
                  <a:gd name="T36" fmla="*/ 9 w 37"/>
                  <a:gd name="T37" fmla="*/ 22 h 125"/>
                  <a:gd name="T38" fmla="*/ 6 w 37"/>
                  <a:gd name="T39" fmla="*/ 97 h 125"/>
                  <a:gd name="T40" fmla="*/ 6 w 37"/>
                  <a:gd name="T41" fmla="*/ 97 h 125"/>
                  <a:gd name="T42" fmla="*/ 3 w 37"/>
                  <a:gd name="T43" fmla="*/ 97 h 125"/>
                  <a:gd name="T44" fmla="*/ 0 w 37"/>
                  <a:gd name="T45" fmla="*/ 97 h 125"/>
                  <a:gd name="T46" fmla="*/ 3 w 37"/>
                  <a:gd name="T47" fmla="*/ 22 h 125"/>
                  <a:gd name="T48" fmla="*/ 3 w 37"/>
                  <a:gd name="T49" fmla="*/ 22 h 125"/>
                  <a:gd name="T50" fmla="*/ 3 w 37"/>
                  <a:gd name="T51" fmla="*/ 22 h 125"/>
                  <a:gd name="T52" fmla="*/ 3 w 37"/>
                  <a:gd name="T53" fmla="*/ 13 h 125"/>
                  <a:gd name="T54" fmla="*/ 6 w 37"/>
                  <a:gd name="T55" fmla="*/ 6 h 125"/>
                  <a:gd name="T56" fmla="*/ 6 w 37"/>
                  <a:gd name="T57" fmla="*/ 6 h 125"/>
                  <a:gd name="T58" fmla="*/ 9 w 37"/>
                  <a:gd name="T59" fmla="*/ 3 h 125"/>
                  <a:gd name="T60" fmla="*/ 9 w 37"/>
                  <a:gd name="T61" fmla="*/ 3 h 125"/>
                  <a:gd name="T62" fmla="*/ 15 w 37"/>
                  <a:gd name="T63" fmla="*/ 0 h 125"/>
                  <a:gd name="T64" fmla="*/ 15 w 37"/>
                  <a:gd name="T65" fmla="*/ 0 h 125"/>
                  <a:gd name="T66" fmla="*/ 22 w 37"/>
                  <a:gd name="T67" fmla="*/ 3 h 125"/>
                  <a:gd name="T68" fmla="*/ 22 w 37"/>
                  <a:gd name="T69" fmla="*/ 3 h 125"/>
                  <a:gd name="T70" fmla="*/ 25 w 37"/>
                  <a:gd name="T71" fmla="*/ 6 h 125"/>
                  <a:gd name="T72" fmla="*/ 25 w 37"/>
                  <a:gd name="T73" fmla="*/ 6 h 125"/>
                  <a:gd name="T74" fmla="*/ 31 w 37"/>
                  <a:gd name="T75" fmla="*/ 13 h 125"/>
                  <a:gd name="T76" fmla="*/ 34 w 37"/>
                  <a:gd name="T77" fmla="*/ 22 h 125"/>
                  <a:gd name="T78" fmla="*/ 34 w 37"/>
                  <a:gd name="T79" fmla="*/ 22 h 125"/>
                  <a:gd name="T80" fmla="*/ 34 w 37"/>
                  <a:gd name="T81" fmla="*/ 25 h 125"/>
                  <a:gd name="T82" fmla="*/ 34 w 37"/>
                  <a:gd name="T83" fmla="*/ 25 h 125"/>
                  <a:gd name="T84" fmla="*/ 34 w 37"/>
                  <a:gd name="T85" fmla="*/ 31 h 125"/>
                  <a:gd name="T86" fmla="*/ 34 w 37"/>
                  <a:gd name="T87" fmla="*/ 31 h 125"/>
                  <a:gd name="T88" fmla="*/ 34 w 37"/>
                  <a:gd name="T89" fmla="*/ 34 h 125"/>
                  <a:gd name="T90" fmla="*/ 37 w 37"/>
                  <a:gd name="T91" fmla="*/ 125 h 125"/>
                  <a:gd name="T92" fmla="*/ 37 w 37"/>
                  <a:gd name="T93" fmla="*/ 125 h 125"/>
                  <a:gd name="T94" fmla="*/ 34 w 37"/>
                  <a:gd name="T95" fmla="*/ 125 h 125"/>
                  <a:gd name="T96" fmla="*/ 31 w 37"/>
                  <a:gd name="T97" fmla="*/ 125 h 125"/>
                  <a:gd name="T98" fmla="*/ 31 w 37"/>
                  <a:gd name="T9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125">
                    <a:moveTo>
                      <a:pt x="31" y="125"/>
                    </a:moveTo>
                    <a:lnTo>
                      <a:pt x="28" y="34"/>
                    </a:lnTo>
                    <a:lnTo>
                      <a:pt x="28" y="34"/>
                    </a:lnTo>
                    <a:lnTo>
                      <a:pt x="28" y="28"/>
                    </a:lnTo>
                    <a:lnTo>
                      <a:pt x="28" y="28"/>
                    </a:lnTo>
                    <a:lnTo>
                      <a:pt x="25" y="22"/>
                    </a:lnTo>
                    <a:lnTo>
                      <a:pt x="25" y="22"/>
                    </a:lnTo>
                    <a:lnTo>
                      <a:pt x="25" y="16"/>
                    </a:lnTo>
                    <a:lnTo>
                      <a:pt x="25" y="16"/>
                    </a:lnTo>
                    <a:lnTo>
                      <a:pt x="18" y="10"/>
                    </a:lnTo>
                    <a:lnTo>
                      <a:pt x="18" y="10"/>
                    </a:lnTo>
                    <a:lnTo>
                      <a:pt x="15" y="10"/>
                    </a:lnTo>
                    <a:lnTo>
                      <a:pt x="15" y="10"/>
                    </a:lnTo>
                    <a:lnTo>
                      <a:pt x="15" y="10"/>
                    </a:lnTo>
                    <a:lnTo>
                      <a:pt x="15" y="10"/>
                    </a:lnTo>
                    <a:lnTo>
                      <a:pt x="12" y="10"/>
                    </a:lnTo>
                    <a:lnTo>
                      <a:pt x="12" y="10"/>
                    </a:lnTo>
                    <a:lnTo>
                      <a:pt x="9" y="22"/>
                    </a:lnTo>
                    <a:lnTo>
                      <a:pt x="9" y="22"/>
                    </a:lnTo>
                    <a:lnTo>
                      <a:pt x="6" y="97"/>
                    </a:lnTo>
                    <a:lnTo>
                      <a:pt x="6" y="97"/>
                    </a:lnTo>
                    <a:lnTo>
                      <a:pt x="3" y="97"/>
                    </a:lnTo>
                    <a:lnTo>
                      <a:pt x="0" y="97"/>
                    </a:lnTo>
                    <a:lnTo>
                      <a:pt x="3" y="22"/>
                    </a:lnTo>
                    <a:lnTo>
                      <a:pt x="3" y="22"/>
                    </a:lnTo>
                    <a:lnTo>
                      <a:pt x="3" y="22"/>
                    </a:lnTo>
                    <a:lnTo>
                      <a:pt x="3" y="13"/>
                    </a:lnTo>
                    <a:lnTo>
                      <a:pt x="6" y="6"/>
                    </a:lnTo>
                    <a:lnTo>
                      <a:pt x="6" y="6"/>
                    </a:lnTo>
                    <a:lnTo>
                      <a:pt x="9" y="3"/>
                    </a:lnTo>
                    <a:lnTo>
                      <a:pt x="9" y="3"/>
                    </a:lnTo>
                    <a:lnTo>
                      <a:pt x="15" y="0"/>
                    </a:lnTo>
                    <a:lnTo>
                      <a:pt x="15" y="0"/>
                    </a:lnTo>
                    <a:lnTo>
                      <a:pt x="22" y="3"/>
                    </a:lnTo>
                    <a:lnTo>
                      <a:pt x="22" y="3"/>
                    </a:lnTo>
                    <a:lnTo>
                      <a:pt x="25" y="6"/>
                    </a:lnTo>
                    <a:lnTo>
                      <a:pt x="25" y="6"/>
                    </a:lnTo>
                    <a:lnTo>
                      <a:pt x="31" y="13"/>
                    </a:lnTo>
                    <a:lnTo>
                      <a:pt x="34" y="22"/>
                    </a:lnTo>
                    <a:lnTo>
                      <a:pt x="34" y="22"/>
                    </a:lnTo>
                    <a:lnTo>
                      <a:pt x="34" y="25"/>
                    </a:lnTo>
                    <a:lnTo>
                      <a:pt x="34" y="25"/>
                    </a:lnTo>
                    <a:lnTo>
                      <a:pt x="34" y="31"/>
                    </a:lnTo>
                    <a:lnTo>
                      <a:pt x="34" y="31"/>
                    </a:lnTo>
                    <a:lnTo>
                      <a:pt x="34" y="34"/>
                    </a:lnTo>
                    <a:lnTo>
                      <a:pt x="37" y="125"/>
                    </a:lnTo>
                    <a:lnTo>
                      <a:pt x="37" y="125"/>
                    </a:lnTo>
                    <a:lnTo>
                      <a:pt x="34" y="125"/>
                    </a:lnTo>
                    <a:lnTo>
                      <a:pt x="31" y="125"/>
                    </a:lnTo>
                    <a:lnTo>
                      <a:pt x="31" y="12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5" name="Freeform 149"/>
              <p:cNvSpPr>
                <a:spLocks/>
              </p:cNvSpPr>
              <p:nvPr/>
            </p:nvSpPr>
            <p:spPr bwMode="auto">
              <a:xfrm>
                <a:off x="660" y="401"/>
                <a:ext cx="34" cy="122"/>
              </a:xfrm>
              <a:custGeom>
                <a:avLst/>
                <a:gdLst>
                  <a:gd name="T0" fmla="*/ 31 w 34"/>
                  <a:gd name="T1" fmla="*/ 122 h 122"/>
                  <a:gd name="T2" fmla="*/ 28 w 34"/>
                  <a:gd name="T3" fmla="*/ 31 h 122"/>
                  <a:gd name="T4" fmla="*/ 28 w 34"/>
                  <a:gd name="T5" fmla="*/ 31 h 122"/>
                  <a:gd name="T6" fmla="*/ 25 w 34"/>
                  <a:gd name="T7" fmla="*/ 19 h 122"/>
                  <a:gd name="T8" fmla="*/ 25 w 34"/>
                  <a:gd name="T9" fmla="*/ 19 h 122"/>
                  <a:gd name="T10" fmla="*/ 25 w 34"/>
                  <a:gd name="T11" fmla="*/ 13 h 122"/>
                  <a:gd name="T12" fmla="*/ 25 w 34"/>
                  <a:gd name="T13" fmla="*/ 13 h 122"/>
                  <a:gd name="T14" fmla="*/ 18 w 34"/>
                  <a:gd name="T15" fmla="*/ 7 h 122"/>
                  <a:gd name="T16" fmla="*/ 18 w 34"/>
                  <a:gd name="T17" fmla="*/ 7 h 122"/>
                  <a:gd name="T18" fmla="*/ 12 w 34"/>
                  <a:gd name="T19" fmla="*/ 7 h 122"/>
                  <a:gd name="T20" fmla="*/ 9 w 34"/>
                  <a:gd name="T21" fmla="*/ 10 h 122"/>
                  <a:gd name="T22" fmla="*/ 9 w 34"/>
                  <a:gd name="T23" fmla="*/ 10 h 122"/>
                  <a:gd name="T24" fmla="*/ 6 w 34"/>
                  <a:gd name="T25" fmla="*/ 19 h 122"/>
                  <a:gd name="T26" fmla="*/ 6 w 34"/>
                  <a:gd name="T27" fmla="*/ 19 h 122"/>
                  <a:gd name="T28" fmla="*/ 3 w 34"/>
                  <a:gd name="T29" fmla="*/ 94 h 122"/>
                  <a:gd name="T30" fmla="*/ 3 w 34"/>
                  <a:gd name="T31" fmla="*/ 94 h 122"/>
                  <a:gd name="T32" fmla="*/ 0 w 34"/>
                  <a:gd name="T33" fmla="*/ 94 h 122"/>
                  <a:gd name="T34" fmla="*/ 3 w 34"/>
                  <a:gd name="T35" fmla="*/ 19 h 122"/>
                  <a:gd name="T36" fmla="*/ 3 w 34"/>
                  <a:gd name="T37" fmla="*/ 19 h 122"/>
                  <a:gd name="T38" fmla="*/ 3 w 34"/>
                  <a:gd name="T39" fmla="*/ 19 h 122"/>
                  <a:gd name="T40" fmla="*/ 3 w 34"/>
                  <a:gd name="T41" fmla="*/ 10 h 122"/>
                  <a:gd name="T42" fmla="*/ 3 w 34"/>
                  <a:gd name="T43" fmla="*/ 10 h 122"/>
                  <a:gd name="T44" fmla="*/ 9 w 34"/>
                  <a:gd name="T45" fmla="*/ 0 h 122"/>
                  <a:gd name="T46" fmla="*/ 9 w 34"/>
                  <a:gd name="T47" fmla="*/ 0 h 122"/>
                  <a:gd name="T48" fmla="*/ 15 w 34"/>
                  <a:gd name="T49" fmla="*/ 0 h 122"/>
                  <a:gd name="T50" fmla="*/ 18 w 34"/>
                  <a:gd name="T51" fmla="*/ 3 h 122"/>
                  <a:gd name="T52" fmla="*/ 18 w 34"/>
                  <a:gd name="T53" fmla="*/ 3 h 122"/>
                  <a:gd name="T54" fmla="*/ 22 w 34"/>
                  <a:gd name="T55" fmla="*/ 7 h 122"/>
                  <a:gd name="T56" fmla="*/ 22 w 34"/>
                  <a:gd name="T57" fmla="*/ 7 h 122"/>
                  <a:gd name="T58" fmla="*/ 28 w 34"/>
                  <a:gd name="T59" fmla="*/ 10 h 122"/>
                  <a:gd name="T60" fmla="*/ 31 w 34"/>
                  <a:gd name="T61" fmla="*/ 19 h 122"/>
                  <a:gd name="T62" fmla="*/ 31 w 34"/>
                  <a:gd name="T63" fmla="*/ 19 h 122"/>
                  <a:gd name="T64" fmla="*/ 31 w 34"/>
                  <a:gd name="T65" fmla="*/ 31 h 122"/>
                  <a:gd name="T66" fmla="*/ 31 w 34"/>
                  <a:gd name="T67" fmla="*/ 31 h 122"/>
                  <a:gd name="T68" fmla="*/ 31 w 34"/>
                  <a:gd name="T69" fmla="*/ 31 h 122"/>
                  <a:gd name="T70" fmla="*/ 34 w 34"/>
                  <a:gd name="T71" fmla="*/ 122 h 122"/>
                  <a:gd name="T72" fmla="*/ 34 w 34"/>
                  <a:gd name="T73" fmla="*/ 122 h 122"/>
                  <a:gd name="T74" fmla="*/ 31 w 34"/>
                  <a:gd name="T75" fmla="*/ 122 h 122"/>
                  <a:gd name="T76" fmla="*/ 31 w 34"/>
                  <a:gd name="T7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122">
                    <a:moveTo>
                      <a:pt x="31" y="122"/>
                    </a:moveTo>
                    <a:lnTo>
                      <a:pt x="28" y="31"/>
                    </a:lnTo>
                    <a:lnTo>
                      <a:pt x="28" y="31"/>
                    </a:lnTo>
                    <a:lnTo>
                      <a:pt x="25" y="19"/>
                    </a:lnTo>
                    <a:lnTo>
                      <a:pt x="25" y="19"/>
                    </a:lnTo>
                    <a:lnTo>
                      <a:pt x="25" y="13"/>
                    </a:lnTo>
                    <a:lnTo>
                      <a:pt x="25" y="13"/>
                    </a:lnTo>
                    <a:lnTo>
                      <a:pt x="18" y="7"/>
                    </a:lnTo>
                    <a:lnTo>
                      <a:pt x="18" y="7"/>
                    </a:lnTo>
                    <a:lnTo>
                      <a:pt x="12" y="7"/>
                    </a:lnTo>
                    <a:lnTo>
                      <a:pt x="9" y="10"/>
                    </a:lnTo>
                    <a:lnTo>
                      <a:pt x="9" y="10"/>
                    </a:lnTo>
                    <a:lnTo>
                      <a:pt x="6" y="19"/>
                    </a:lnTo>
                    <a:lnTo>
                      <a:pt x="6" y="19"/>
                    </a:lnTo>
                    <a:lnTo>
                      <a:pt x="3" y="94"/>
                    </a:lnTo>
                    <a:lnTo>
                      <a:pt x="3" y="94"/>
                    </a:lnTo>
                    <a:lnTo>
                      <a:pt x="0" y="94"/>
                    </a:lnTo>
                    <a:lnTo>
                      <a:pt x="3" y="19"/>
                    </a:lnTo>
                    <a:lnTo>
                      <a:pt x="3" y="19"/>
                    </a:lnTo>
                    <a:lnTo>
                      <a:pt x="3" y="19"/>
                    </a:lnTo>
                    <a:lnTo>
                      <a:pt x="3" y="10"/>
                    </a:lnTo>
                    <a:lnTo>
                      <a:pt x="3" y="10"/>
                    </a:lnTo>
                    <a:lnTo>
                      <a:pt x="9" y="0"/>
                    </a:lnTo>
                    <a:lnTo>
                      <a:pt x="9" y="0"/>
                    </a:lnTo>
                    <a:lnTo>
                      <a:pt x="15" y="0"/>
                    </a:lnTo>
                    <a:lnTo>
                      <a:pt x="18" y="3"/>
                    </a:lnTo>
                    <a:lnTo>
                      <a:pt x="18" y="3"/>
                    </a:lnTo>
                    <a:lnTo>
                      <a:pt x="22" y="7"/>
                    </a:lnTo>
                    <a:lnTo>
                      <a:pt x="22" y="7"/>
                    </a:lnTo>
                    <a:lnTo>
                      <a:pt x="28" y="10"/>
                    </a:lnTo>
                    <a:lnTo>
                      <a:pt x="31" y="19"/>
                    </a:lnTo>
                    <a:lnTo>
                      <a:pt x="31" y="19"/>
                    </a:lnTo>
                    <a:lnTo>
                      <a:pt x="31" y="31"/>
                    </a:lnTo>
                    <a:lnTo>
                      <a:pt x="31" y="31"/>
                    </a:lnTo>
                    <a:lnTo>
                      <a:pt x="31" y="31"/>
                    </a:lnTo>
                    <a:lnTo>
                      <a:pt x="34" y="122"/>
                    </a:lnTo>
                    <a:lnTo>
                      <a:pt x="34" y="122"/>
                    </a:lnTo>
                    <a:lnTo>
                      <a:pt x="31" y="122"/>
                    </a:lnTo>
                    <a:lnTo>
                      <a:pt x="31" y="12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6" name="Freeform 150"/>
              <p:cNvSpPr>
                <a:spLocks/>
              </p:cNvSpPr>
              <p:nvPr/>
            </p:nvSpPr>
            <p:spPr bwMode="auto">
              <a:xfrm>
                <a:off x="775" y="392"/>
                <a:ext cx="37" cy="124"/>
              </a:xfrm>
              <a:custGeom>
                <a:avLst/>
                <a:gdLst>
                  <a:gd name="T0" fmla="*/ 31 w 37"/>
                  <a:gd name="T1" fmla="*/ 121 h 124"/>
                  <a:gd name="T2" fmla="*/ 25 w 37"/>
                  <a:gd name="T3" fmla="*/ 31 h 124"/>
                  <a:gd name="T4" fmla="*/ 25 w 37"/>
                  <a:gd name="T5" fmla="*/ 31 h 124"/>
                  <a:gd name="T6" fmla="*/ 25 w 37"/>
                  <a:gd name="T7" fmla="*/ 25 h 124"/>
                  <a:gd name="T8" fmla="*/ 25 w 37"/>
                  <a:gd name="T9" fmla="*/ 25 h 124"/>
                  <a:gd name="T10" fmla="*/ 25 w 37"/>
                  <a:gd name="T11" fmla="*/ 22 h 124"/>
                  <a:gd name="T12" fmla="*/ 25 w 37"/>
                  <a:gd name="T13" fmla="*/ 22 h 124"/>
                  <a:gd name="T14" fmla="*/ 22 w 37"/>
                  <a:gd name="T15" fmla="*/ 12 h 124"/>
                  <a:gd name="T16" fmla="*/ 22 w 37"/>
                  <a:gd name="T17" fmla="*/ 12 h 124"/>
                  <a:gd name="T18" fmla="*/ 15 w 37"/>
                  <a:gd name="T19" fmla="*/ 6 h 124"/>
                  <a:gd name="T20" fmla="*/ 15 w 37"/>
                  <a:gd name="T21" fmla="*/ 6 h 124"/>
                  <a:gd name="T22" fmla="*/ 12 w 37"/>
                  <a:gd name="T23" fmla="*/ 6 h 124"/>
                  <a:gd name="T24" fmla="*/ 12 w 37"/>
                  <a:gd name="T25" fmla="*/ 6 h 124"/>
                  <a:gd name="T26" fmla="*/ 9 w 37"/>
                  <a:gd name="T27" fmla="*/ 6 h 124"/>
                  <a:gd name="T28" fmla="*/ 9 w 37"/>
                  <a:gd name="T29" fmla="*/ 6 h 124"/>
                  <a:gd name="T30" fmla="*/ 9 w 37"/>
                  <a:gd name="T31" fmla="*/ 9 h 124"/>
                  <a:gd name="T32" fmla="*/ 9 w 37"/>
                  <a:gd name="T33" fmla="*/ 9 h 124"/>
                  <a:gd name="T34" fmla="*/ 6 w 37"/>
                  <a:gd name="T35" fmla="*/ 19 h 124"/>
                  <a:gd name="T36" fmla="*/ 6 w 37"/>
                  <a:gd name="T37" fmla="*/ 19 h 124"/>
                  <a:gd name="T38" fmla="*/ 6 w 37"/>
                  <a:gd name="T39" fmla="*/ 93 h 124"/>
                  <a:gd name="T40" fmla="*/ 6 w 37"/>
                  <a:gd name="T41" fmla="*/ 93 h 124"/>
                  <a:gd name="T42" fmla="*/ 3 w 37"/>
                  <a:gd name="T43" fmla="*/ 93 h 124"/>
                  <a:gd name="T44" fmla="*/ 0 w 37"/>
                  <a:gd name="T45" fmla="*/ 93 h 124"/>
                  <a:gd name="T46" fmla="*/ 0 w 37"/>
                  <a:gd name="T47" fmla="*/ 19 h 124"/>
                  <a:gd name="T48" fmla="*/ 0 w 37"/>
                  <a:gd name="T49" fmla="*/ 19 h 124"/>
                  <a:gd name="T50" fmla="*/ 0 w 37"/>
                  <a:gd name="T51" fmla="*/ 19 h 124"/>
                  <a:gd name="T52" fmla="*/ 0 w 37"/>
                  <a:gd name="T53" fmla="*/ 9 h 124"/>
                  <a:gd name="T54" fmla="*/ 3 w 37"/>
                  <a:gd name="T55" fmla="*/ 3 h 124"/>
                  <a:gd name="T56" fmla="*/ 3 w 37"/>
                  <a:gd name="T57" fmla="*/ 3 h 124"/>
                  <a:gd name="T58" fmla="*/ 6 w 37"/>
                  <a:gd name="T59" fmla="*/ 0 h 124"/>
                  <a:gd name="T60" fmla="*/ 6 w 37"/>
                  <a:gd name="T61" fmla="*/ 0 h 124"/>
                  <a:gd name="T62" fmla="*/ 12 w 37"/>
                  <a:gd name="T63" fmla="*/ 0 h 124"/>
                  <a:gd name="T64" fmla="*/ 12 w 37"/>
                  <a:gd name="T65" fmla="*/ 0 h 124"/>
                  <a:gd name="T66" fmla="*/ 19 w 37"/>
                  <a:gd name="T67" fmla="*/ 0 h 124"/>
                  <a:gd name="T68" fmla="*/ 19 w 37"/>
                  <a:gd name="T69" fmla="*/ 0 h 124"/>
                  <a:gd name="T70" fmla="*/ 22 w 37"/>
                  <a:gd name="T71" fmla="*/ 3 h 124"/>
                  <a:gd name="T72" fmla="*/ 22 w 37"/>
                  <a:gd name="T73" fmla="*/ 3 h 124"/>
                  <a:gd name="T74" fmla="*/ 28 w 37"/>
                  <a:gd name="T75" fmla="*/ 9 h 124"/>
                  <a:gd name="T76" fmla="*/ 31 w 37"/>
                  <a:gd name="T77" fmla="*/ 19 h 124"/>
                  <a:gd name="T78" fmla="*/ 31 w 37"/>
                  <a:gd name="T79" fmla="*/ 19 h 124"/>
                  <a:gd name="T80" fmla="*/ 31 w 37"/>
                  <a:gd name="T81" fmla="*/ 25 h 124"/>
                  <a:gd name="T82" fmla="*/ 31 w 37"/>
                  <a:gd name="T83" fmla="*/ 25 h 124"/>
                  <a:gd name="T84" fmla="*/ 34 w 37"/>
                  <a:gd name="T85" fmla="*/ 31 h 124"/>
                  <a:gd name="T86" fmla="*/ 34 w 37"/>
                  <a:gd name="T87" fmla="*/ 31 h 124"/>
                  <a:gd name="T88" fmla="*/ 34 w 37"/>
                  <a:gd name="T89" fmla="*/ 31 h 124"/>
                  <a:gd name="T90" fmla="*/ 37 w 37"/>
                  <a:gd name="T91" fmla="*/ 121 h 124"/>
                  <a:gd name="T92" fmla="*/ 37 w 37"/>
                  <a:gd name="T93" fmla="*/ 121 h 124"/>
                  <a:gd name="T94" fmla="*/ 34 w 37"/>
                  <a:gd name="T95" fmla="*/ 124 h 124"/>
                  <a:gd name="T96" fmla="*/ 31 w 37"/>
                  <a:gd name="T97" fmla="*/ 121 h 124"/>
                  <a:gd name="T98" fmla="*/ 31 w 37"/>
                  <a:gd name="T9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124">
                    <a:moveTo>
                      <a:pt x="31" y="121"/>
                    </a:moveTo>
                    <a:lnTo>
                      <a:pt x="25" y="31"/>
                    </a:lnTo>
                    <a:lnTo>
                      <a:pt x="25" y="31"/>
                    </a:lnTo>
                    <a:lnTo>
                      <a:pt x="25" y="25"/>
                    </a:lnTo>
                    <a:lnTo>
                      <a:pt x="25" y="25"/>
                    </a:lnTo>
                    <a:lnTo>
                      <a:pt x="25" y="22"/>
                    </a:lnTo>
                    <a:lnTo>
                      <a:pt x="25" y="22"/>
                    </a:lnTo>
                    <a:lnTo>
                      <a:pt x="22" y="12"/>
                    </a:lnTo>
                    <a:lnTo>
                      <a:pt x="22" y="12"/>
                    </a:lnTo>
                    <a:lnTo>
                      <a:pt x="15" y="6"/>
                    </a:lnTo>
                    <a:lnTo>
                      <a:pt x="15" y="6"/>
                    </a:lnTo>
                    <a:lnTo>
                      <a:pt x="12" y="6"/>
                    </a:lnTo>
                    <a:lnTo>
                      <a:pt x="12" y="6"/>
                    </a:lnTo>
                    <a:lnTo>
                      <a:pt x="9" y="6"/>
                    </a:lnTo>
                    <a:lnTo>
                      <a:pt x="9" y="6"/>
                    </a:lnTo>
                    <a:lnTo>
                      <a:pt x="9" y="9"/>
                    </a:lnTo>
                    <a:lnTo>
                      <a:pt x="9" y="9"/>
                    </a:lnTo>
                    <a:lnTo>
                      <a:pt x="6" y="19"/>
                    </a:lnTo>
                    <a:lnTo>
                      <a:pt x="6" y="19"/>
                    </a:lnTo>
                    <a:lnTo>
                      <a:pt x="6" y="93"/>
                    </a:lnTo>
                    <a:lnTo>
                      <a:pt x="6" y="93"/>
                    </a:lnTo>
                    <a:lnTo>
                      <a:pt x="3" y="93"/>
                    </a:lnTo>
                    <a:lnTo>
                      <a:pt x="0" y="93"/>
                    </a:lnTo>
                    <a:lnTo>
                      <a:pt x="0" y="19"/>
                    </a:lnTo>
                    <a:lnTo>
                      <a:pt x="0" y="19"/>
                    </a:lnTo>
                    <a:lnTo>
                      <a:pt x="0" y="19"/>
                    </a:lnTo>
                    <a:lnTo>
                      <a:pt x="0" y="9"/>
                    </a:lnTo>
                    <a:lnTo>
                      <a:pt x="3" y="3"/>
                    </a:lnTo>
                    <a:lnTo>
                      <a:pt x="3" y="3"/>
                    </a:lnTo>
                    <a:lnTo>
                      <a:pt x="6" y="0"/>
                    </a:lnTo>
                    <a:lnTo>
                      <a:pt x="6" y="0"/>
                    </a:lnTo>
                    <a:lnTo>
                      <a:pt x="12" y="0"/>
                    </a:lnTo>
                    <a:lnTo>
                      <a:pt x="12" y="0"/>
                    </a:lnTo>
                    <a:lnTo>
                      <a:pt x="19" y="0"/>
                    </a:lnTo>
                    <a:lnTo>
                      <a:pt x="19" y="0"/>
                    </a:lnTo>
                    <a:lnTo>
                      <a:pt x="22" y="3"/>
                    </a:lnTo>
                    <a:lnTo>
                      <a:pt x="22" y="3"/>
                    </a:lnTo>
                    <a:lnTo>
                      <a:pt x="28" y="9"/>
                    </a:lnTo>
                    <a:lnTo>
                      <a:pt x="31" y="19"/>
                    </a:lnTo>
                    <a:lnTo>
                      <a:pt x="31" y="19"/>
                    </a:lnTo>
                    <a:lnTo>
                      <a:pt x="31" y="25"/>
                    </a:lnTo>
                    <a:lnTo>
                      <a:pt x="31" y="25"/>
                    </a:lnTo>
                    <a:lnTo>
                      <a:pt x="34" y="31"/>
                    </a:lnTo>
                    <a:lnTo>
                      <a:pt x="34" y="31"/>
                    </a:lnTo>
                    <a:lnTo>
                      <a:pt x="34" y="31"/>
                    </a:lnTo>
                    <a:lnTo>
                      <a:pt x="37" y="121"/>
                    </a:lnTo>
                    <a:lnTo>
                      <a:pt x="37" y="121"/>
                    </a:lnTo>
                    <a:lnTo>
                      <a:pt x="34" y="124"/>
                    </a:lnTo>
                    <a:lnTo>
                      <a:pt x="31" y="121"/>
                    </a:lnTo>
                    <a:lnTo>
                      <a:pt x="31" y="121"/>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7" name="Freeform 151"/>
              <p:cNvSpPr>
                <a:spLocks/>
              </p:cNvSpPr>
              <p:nvPr/>
            </p:nvSpPr>
            <p:spPr bwMode="auto">
              <a:xfrm>
                <a:off x="775" y="392"/>
                <a:ext cx="34" cy="124"/>
              </a:xfrm>
              <a:custGeom>
                <a:avLst/>
                <a:gdLst>
                  <a:gd name="T0" fmla="*/ 31 w 34"/>
                  <a:gd name="T1" fmla="*/ 121 h 124"/>
                  <a:gd name="T2" fmla="*/ 25 w 34"/>
                  <a:gd name="T3" fmla="*/ 31 h 124"/>
                  <a:gd name="T4" fmla="*/ 25 w 34"/>
                  <a:gd name="T5" fmla="*/ 31 h 124"/>
                  <a:gd name="T6" fmla="*/ 25 w 34"/>
                  <a:gd name="T7" fmla="*/ 22 h 124"/>
                  <a:gd name="T8" fmla="*/ 25 w 34"/>
                  <a:gd name="T9" fmla="*/ 22 h 124"/>
                  <a:gd name="T10" fmla="*/ 22 w 34"/>
                  <a:gd name="T11" fmla="*/ 12 h 124"/>
                  <a:gd name="T12" fmla="*/ 22 w 34"/>
                  <a:gd name="T13" fmla="*/ 12 h 124"/>
                  <a:gd name="T14" fmla="*/ 15 w 34"/>
                  <a:gd name="T15" fmla="*/ 6 h 124"/>
                  <a:gd name="T16" fmla="*/ 15 w 34"/>
                  <a:gd name="T17" fmla="*/ 6 h 124"/>
                  <a:gd name="T18" fmla="*/ 9 w 34"/>
                  <a:gd name="T19" fmla="*/ 6 h 124"/>
                  <a:gd name="T20" fmla="*/ 6 w 34"/>
                  <a:gd name="T21" fmla="*/ 9 h 124"/>
                  <a:gd name="T22" fmla="*/ 6 w 34"/>
                  <a:gd name="T23" fmla="*/ 9 h 124"/>
                  <a:gd name="T24" fmla="*/ 3 w 34"/>
                  <a:gd name="T25" fmla="*/ 22 h 124"/>
                  <a:gd name="T26" fmla="*/ 3 w 34"/>
                  <a:gd name="T27" fmla="*/ 22 h 124"/>
                  <a:gd name="T28" fmla="*/ 3 w 34"/>
                  <a:gd name="T29" fmla="*/ 93 h 124"/>
                  <a:gd name="T30" fmla="*/ 3 w 34"/>
                  <a:gd name="T31" fmla="*/ 93 h 124"/>
                  <a:gd name="T32" fmla="*/ 0 w 34"/>
                  <a:gd name="T33" fmla="*/ 93 h 124"/>
                  <a:gd name="T34" fmla="*/ 0 w 34"/>
                  <a:gd name="T35" fmla="*/ 19 h 124"/>
                  <a:gd name="T36" fmla="*/ 0 w 34"/>
                  <a:gd name="T37" fmla="*/ 19 h 124"/>
                  <a:gd name="T38" fmla="*/ 0 w 34"/>
                  <a:gd name="T39" fmla="*/ 19 h 124"/>
                  <a:gd name="T40" fmla="*/ 0 w 34"/>
                  <a:gd name="T41" fmla="*/ 9 h 124"/>
                  <a:gd name="T42" fmla="*/ 0 w 34"/>
                  <a:gd name="T43" fmla="*/ 9 h 124"/>
                  <a:gd name="T44" fmla="*/ 6 w 34"/>
                  <a:gd name="T45" fmla="*/ 3 h 124"/>
                  <a:gd name="T46" fmla="*/ 6 w 34"/>
                  <a:gd name="T47" fmla="*/ 3 h 124"/>
                  <a:gd name="T48" fmla="*/ 9 w 34"/>
                  <a:gd name="T49" fmla="*/ 0 h 124"/>
                  <a:gd name="T50" fmla="*/ 15 w 34"/>
                  <a:gd name="T51" fmla="*/ 3 h 124"/>
                  <a:gd name="T52" fmla="*/ 15 w 34"/>
                  <a:gd name="T53" fmla="*/ 3 h 124"/>
                  <a:gd name="T54" fmla="*/ 19 w 34"/>
                  <a:gd name="T55" fmla="*/ 6 h 124"/>
                  <a:gd name="T56" fmla="*/ 19 w 34"/>
                  <a:gd name="T57" fmla="*/ 6 h 124"/>
                  <a:gd name="T58" fmla="*/ 22 w 34"/>
                  <a:gd name="T59" fmla="*/ 12 h 124"/>
                  <a:gd name="T60" fmla="*/ 28 w 34"/>
                  <a:gd name="T61" fmla="*/ 22 h 124"/>
                  <a:gd name="T62" fmla="*/ 28 w 34"/>
                  <a:gd name="T63" fmla="*/ 22 h 124"/>
                  <a:gd name="T64" fmla="*/ 28 w 34"/>
                  <a:gd name="T65" fmla="*/ 31 h 124"/>
                  <a:gd name="T66" fmla="*/ 28 w 34"/>
                  <a:gd name="T67" fmla="*/ 31 h 124"/>
                  <a:gd name="T68" fmla="*/ 28 w 34"/>
                  <a:gd name="T69" fmla="*/ 31 h 124"/>
                  <a:gd name="T70" fmla="*/ 34 w 34"/>
                  <a:gd name="T71" fmla="*/ 124 h 124"/>
                  <a:gd name="T72" fmla="*/ 34 w 34"/>
                  <a:gd name="T73" fmla="*/ 124 h 124"/>
                  <a:gd name="T74" fmla="*/ 31 w 34"/>
                  <a:gd name="T75" fmla="*/ 121 h 124"/>
                  <a:gd name="T76" fmla="*/ 31 w 34"/>
                  <a:gd name="T77"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124">
                    <a:moveTo>
                      <a:pt x="31" y="121"/>
                    </a:moveTo>
                    <a:lnTo>
                      <a:pt x="25" y="31"/>
                    </a:lnTo>
                    <a:lnTo>
                      <a:pt x="25" y="31"/>
                    </a:lnTo>
                    <a:lnTo>
                      <a:pt x="25" y="22"/>
                    </a:lnTo>
                    <a:lnTo>
                      <a:pt x="25" y="22"/>
                    </a:lnTo>
                    <a:lnTo>
                      <a:pt x="22" y="12"/>
                    </a:lnTo>
                    <a:lnTo>
                      <a:pt x="22" y="12"/>
                    </a:lnTo>
                    <a:lnTo>
                      <a:pt x="15" y="6"/>
                    </a:lnTo>
                    <a:lnTo>
                      <a:pt x="15" y="6"/>
                    </a:lnTo>
                    <a:lnTo>
                      <a:pt x="9" y="6"/>
                    </a:lnTo>
                    <a:lnTo>
                      <a:pt x="6" y="9"/>
                    </a:lnTo>
                    <a:lnTo>
                      <a:pt x="6" y="9"/>
                    </a:lnTo>
                    <a:lnTo>
                      <a:pt x="3" y="22"/>
                    </a:lnTo>
                    <a:lnTo>
                      <a:pt x="3" y="22"/>
                    </a:lnTo>
                    <a:lnTo>
                      <a:pt x="3" y="93"/>
                    </a:lnTo>
                    <a:lnTo>
                      <a:pt x="3" y="93"/>
                    </a:lnTo>
                    <a:lnTo>
                      <a:pt x="0" y="93"/>
                    </a:lnTo>
                    <a:lnTo>
                      <a:pt x="0" y="19"/>
                    </a:lnTo>
                    <a:lnTo>
                      <a:pt x="0" y="19"/>
                    </a:lnTo>
                    <a:lnTo>
                      <a:pt x="0" y="19"/>
                    </a:lnTo>
                    <a:lnTo>
                      <a:pt x="0" y="9"/>
                    </a:lnTo>
                    <a:lnTo>
                      <a:pt x="0" y="9"/>
                    </a:lnTo>
                    <a:lnTo>
                      <a:pt x="6" y="3"/>
                    </a:lnTo>
                    <a:lnTo>
                      <a:pt x="6" y="3"/>
                    </a:lnTo>
                    <a:lnTo>
                      <a:pt x="9" y="0"/>
                    </a:lnTo>
                    <a:lnTo>
                      <a:pt x="15" y="3"/>
                    </a:lnTo>
                    <a:lnTo>
                      <a:pt x="15" y="3"/>
                    </a:lnTo>
                    <a:lnTo>
                      <a:pt x="19" y="6"/>
                    </a:lnTo>
                    <a:lnTo>
                      <a:pt x="19" y="6"/>
                    </a:lnTo>
                    <a:lnTo>
                      <a:pt x="22" y="12"/>
                    </a:lnTo>
                    <a:lnTo>
                      <a:pt x="28" y="22"/>
                    </a:lnTo>
                    <a:lnTo>
                      <a:pt x="28" y="22"/>
                    </a:lnTo>
                    <a:lnTo>
                      <a:pt x="28" y="31"/>
                    </a:lnTo>
                    <a:lnTo>
                      <a:pt x="28" y="31"/>
                    </a:lnTo>
                    <a:lnTo>
                      <a:pt x="28" y="31"/>
                    </a:lnTo>
                    <a:lnTo>
                      <a:pt x="34" y="124"/>
                    </a:lnTo>
                    <a:lnTo>
                      <a:pt x="34" y="124"/>
                    </a:lnTo>
                    <a:lnTo>
                      <a:pt x="31" y="121"/>
                    </a:lnTo>
                    <a:lnTo>
                      <a:pt x="31" y="12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8" name="Freeform 152"/>
              <p:cNvSpPr>
                <a:spLocks/>
              </p:cNvSpPr>
              <p:nvPr/>
            </p:nvSpPr>
            <p:spPr bwMode="auto">
              <a:xfrm>
                <a:off x="675" y="361"/>
                <a:ext cx="10" cy="31"/>
              </a:xfrm>
              <a:custGeom>
                <a:avLst/>
                <a:gdLst>
                  <a:gd name="T0" fmla="*/ 10 w 10"/>
                  <a:gd name="T1" fmla="*/ 0 h 31"/>
                  <a:gd name="T2" fmla="*/ 10 w 10"/>
                  <a:gd name="T3" fmla="*/ 31 h 31"/>
                  <a:gd name="T4" fmla="*/ 3 w 10"/>
                  <a:gd name="T5" fmla="*/ 31 h 31"/>
                  <a:gd name="T6" fmla="*/ 0 w 10"/>
                  <a:gd name="T7" fmla="*/ 0 h 31"/>
                  <a:gd name="T8" fmla="*/ 10 w 10"/>
                  <a:gd name="T9" fmla="*/ 0 h 31"/>
                  <a:gd name="T10" fmla="*/ 10 w 10"/>
                  <a:gd name="T11" fmla="*/ 0 h 31"/>
                </a:gdLst>
                <a:ahLst/>
                <a:cxnLst>
                  <a:cxn ang="0">
                    <a:pos x="T0" y="T1"/>
                  </a:cxn>
                  <a:cxn ang="0">
                    <a:pos x="T2" y="T3"/>
                  </a:cxn>
                  <a:cxn ang="0">
                    <a:pos x="T4" y="T5"/>
                  </a:cxn>
                  <a:cxn ang="0">
                    <a:pos x="T6" y="T7"/>
                  </a:cxn>
                  <a:cxn ang="0">
                    <a:pos x="T8" y="T9"/>
                  </a:cxn>
                  <a:cxn ang="0">
                    <a:pos x="T10" y="T11"/>
                  </a:cxn>
                </a:cxnLst>
                <a:rect l="0" t="0" r="r" b="b"/>
                <a:pathLst>
                  <a:path w="10" h="31">
                    <a:moveTo>
                      <a:pt x="10" y="0"/>
                    </a:moveTo>
                    <a:lnTo>
                      <a:pt x="10" y="31"/>
                    </a:lnTo>
                    <a:lnTo>
                      <a:pt x="3" y="31"/>
                    </a:lnTo>
                    <a:lnTo>
                      <a:pt x="0" y="0"/>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9" name="Freeform 153"/>
              <p:cNvSpPr>
                <a:spLocks/>
              </p:cNvSpPr>
              <p:nvPr/>
            </p:nvSpPr>
            <p:spPr bwMode="auto">
              <a:xfrm>
                <a:off x="675" y="361"/>
                <a:ext cx="7" cy="31"/>
              </a:xfrm>
              <a:custGeom>
                <a:avLst/>
                <a:gdLst>
                  <a:gd name="T0" fmla="*/ 3 w 7"/>
                  <a:gd name="T1" fmla="*/ 0 h 31"/>
                  <a:gd name="T2" fmla="*/ 7 w 7"/>
                  <a:gd name="T3" fmla="*/ 31 h 31"/>
                  <a:gd name="T4" fmla="*/ 3 w 7"/>
                  <a:gd name="T5" fmla="*/ 31 h 31"/>
                  <a:gd name="T6" fmla="*/ 0 w 7"/>
                  <a:gd name="T7" fmla="*/ 0 h 31"/>
                  <a:gd name="T8" fmla="*/ 3 w 7"/>
                  <a:gd name="T9" fmla="*/ 0 h 31"/>
                  <a:gd name="T10" fmla="*/ 3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3" y="0"/>
                    </a:moveTo>
                    <a:lnTo>
                      <a:pt x="7" y="31"/>
                    </a:lnTo>
                    <a:lnTo>
                      <a:pt x="3" y="31"/>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0" name="Freeform 154"/>
              <p:cNvSpPr>
                <a:spLocks/>
              </p:cNvSpPr>
              <p:nvPr/>
            </p:nvSpPr>
            <p:spPr bwMode="auto">
              <a:xfrm>
                <a:off x="738" y="355"/>
                <a:ext cx="9" cy="31"/>
              </a:xfrm>
              <a:custGeom>
                <a:avLst/>
                <a:gdLst>
                  <a:gd name="T0" fmla="*/ 6 w 9"/>
                  <a:gd name="T1" fmla="*/ 0 h 31"/>
                  <a:gd name="T2" fmla="*/ 9 w 9"/>
                  <a:gd name="T3" fmla="*/ 31 h 31"/>
                  <a:gd name="T4" fmla="*/ 0 w 9"/>
                  <a:gd name="T5" fmla="*/ 31 h 31"/>
                  <a:gd name="T6" fmla="*/ 0 w 9"/>
                  <a:gd name="T7" fmla="*/ 3 h 31"/>
                  <a:gd name="T8" fmla="*/ 6 w 9"/>
                  <a:gd name="T9" fmla="*/ 0 h 31"/>
                  <a:gd name="T10" fmla="*/ 6 w 9"/>
                  <a:gd name="T11" fmla="*/ 0 h 31"/>
                </a:gdLst>
                <a:ahLst/>
                <a:cxnLst>
                  <a:cxn ang="0">
                    <a:pos x="T0" y="T1"/>
                  </a:cxn>
                  <a:cxn ang="0">
                    <a:pos x="T2" y="T3"/>
                  </a:cxn>
                  <a:cxn ang="0">
                    <a:pos x="T4" y="T5"/>
                  </a:cxn>
                  <a:cxn ang="0">
                    <a:pos x="T6" y="T7"/>
                  </a:cxn>
                  <a:cxn ang="0">
                    <a:pos x="T8" y="T9"/>
                  </a:cxn>
                  <a:cxn ang="0">
                    <a:pos x="T10" y="T11"/>
                  </a:cxn>
                </a:cxnLst>
                <a:rect l="0" t="0" r="r" b="b"/>
                <a:pathLst>
                  <a:path w="9" h="31">
                    <a:moveTo>
                      <a:pt x="6" y="0"/>
                    </a:moveTo>
                    <a:lnTo>
                      <a:pt x="9" y="31"/>
                    </a:lnTo>
                    <a:lnTo>
                      <a:pt x="0" y="31"/>
                    </a:lnTo>
                    <a:lnTo>
                      <a:pt x="0" y="3"/>
                    </a:lnTo>
                    <a:lnTo>
                      <a:pt x="6" y="0"/>
                    </a:lnTo>
                    <a:lnTo>
                      <a:pt x="6"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1" name="Freeform 155"/>
              <p:cNvSpPr>
                <a:spLocks/>
              </p:cNvSpPr>
              <p:nvPr/>
            </p:nvSpPr>
            <p:spPr bwMode="auto">
              <a:xfrm>
                <a:off x="738" y="355"/>
                <a:ext cx="3" cy="31"/>
              </a:xfrm>
              <a:custGeom>
                <a:avLst/>
                <a:gdLst>
                  <a:gd name="T0" fmla="*/ 3 w 3"/>
                  <a:gd name="T1" fmla="*/ 0 h 31"/>
                  <a:gd name="T2" fmla="*/ 3 w 3"/>
                  <a:gd name="T3" fmla="*/ 31 h 31"/>
                  <a:gd name="T4" fmla="*/ 0 w 3"/>
                  <a:gd name="T5" fmla="*/ 31 h 31"/>
                  <a:gd name="T6" fmla="*/ 0 w 3"/>
                  <a:gd name="T7" fmla="*/ 3 h 31"/>
                  <a:gd name="T8" fmla="*/ 3 w 3"/>
                  <a:gd name="T9" fmla="*/ 0 h 31"/>
                  <a:gd name="T10" fmla="*/ 3 w 3"/>
                  <a:gd name="T11" fmla="*/ 0 h 31"/>
                </a:gdLst>
                <a:ahLst/>
                <a:cxnLst>
                  <a:cxn ang="0">
                    <a:pos x="T0" y="T1"/>
                  </a:cxn>
                  <a:cxn ang="0">
                    <a:pos x="T2" y="T3"/>
                  </a:cxn>
                  <a:cxn ang="0">
                    <a:pos x="T4" y="T5"/>
                  </a:cxn>
                  <a:cxn ang="0">
                    <a:pos x="T6" y="T7"/>
                  </a:cxn>
                  <a:cxn ang="0">
                    <a:pos x="T8" y="T9"/>
                  </a:cxn>
                  <a:cxn ang="0">
                    <a:pos x="T10" y="T11"/>
                  </a:cxn>
                </a:cxnLst>
                <a:rect l="0" t="0" r="r" b="b"/>
                <a:pathLst>
                  <a:path w="3" h="31">
                    <a:moveTo>
                      <a:pt x="3" y="0"/>
                    </a:moveTo>
                    <a:lnTo>
                      <a:pt x="3" y="31"/>
                    </a:lnTo>
                    <a:lnTo>
                      <a:pt x="0" y="31"/>
                    </a:lnTo>
                    <a:lnTo>
                      <a:pt x="0" y="3"/>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2" name="Freeform 156"/>
              <p:cNvSpPr>
                <a:spLocks/>
              </p:cNvSpPr>
              <p:nvPr/>
            </p:nvSpPr>
            <p:spPr bwMode="auto">
              <a:xfrm>
                <a:off x="654" y="289"/>
                <a:ext cx="105" cy="81"/>
              </a:xfrm>
              <a:custGeom>
                <a:avLst/>
                <a:gdLst>
                  <a:gd name="T0" fmla="*/ 9 w 105"/>
                  <a:gd name="T1" fmla="*/ 7 h 81"/>
                  <a:gd name="T2" fmla="*/ 93 w 105"/>
                  <a:gd name="T3" fmla="*/ 0 h 81"/>
                  <a:gd name="T4" fmla="*/ 93 w 105"/>
                  <a:gd name="T5" fmla="*/ 0 h 81"/>
                  <a:gd name="T6" fmla="*/ 99 w 105"/>
                  <a:gd name="T7" fmla="*/ 3 h 81"/>
                  <a:gd name="T8" fmla="*/ 102 w 105"/>
                  <a:gd name="T9" fmla="*/ 10 h 81"/>
                  <a:gd name="T10" fmla="*/ 105 w 105"/>
                  <a:gd name="T11" fmla="*/ 59 h 81"/>
                  <a:gd name="T12" fmla="*/ 105 w 105"/>
                  <a:gd name="T13" fmla="*/ 59 h 81"/>
                  <a:gd name="T14" fmla="*/ 102 w 105"/>
                  <a:gd name="T15" fmla="*/ 69 h 81"/>
                  <a:gd name="T16" fmla="*/ 96 w 105"/>
                  <a:gd name="T17" fmla="*/ 72 h 81"/>
                  <a:gd name="T18" fmla="*/ 12 w 105"/>
                  <a:gd name="T19" fmla="*/ 81 h 81"/>
                  <a:gd name="T20" fmla="*/ 12 w 105"/>
                  <a:gd name="T21" fmla="*/ 81 h 81"/>
                  <a:gd name="T22" fmla="*/ 6 w 105"/>
                  <a:gd name="T23" fmla="*/ 78 h 81"/>
                  <a:gd name="T24" fmla="*/ 3 w 105"/>
                  <a:gd name="T25" fmla="*/ 69 h 81"/>
                  <a:gd name="T26" fmla="*/ 0 w 105"/>
                  <a:gd name="T27" fmla="*/ 19 h 81"/>
                  <a:gd name="T28" fmla="*/ 0 w 105"/>
                  <a:gd name="T29" fmla="*/ 19 h 81"/>
                  <a:gd name="T30" fmla="*/ 3 w 105"/>
                  <a:gd name="T31" fmla="*/ 10 h 81"/>
                  <a:gd name="T32" fmla="*/ 9 w 105"/>
                  <a:gd name="T33" fmla="*/ 7 h 81"/>
                  <a:gd name="T34" fmla="*/ 9 w 105"/>
                  <a:gd name="T35"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81">
                    <a:moveTo>
                      <a:pt x="9" y="7"/>
                    </a:moveTo>
                    <a:lnTo>
                      <a:pt x="93" y="0"/>
                    </a:lnTo>
                    <a:lnTo>
                      <a:pt x="93" y="0"/>
                    </a:lnTo>
                    <a:lnTo>
                      <a:pt x="99" y="3"/>
                    </a:lnTo>
                    <a:lnTo>
                      <a:pt x="102" y="10"/>
                    </a:lnTo>
                    <a:lnTo>
                      <a:pt x="105" y="59"/>
                    </a:lnTo>
                    <a:lnTo>
                      <a:pt x="105" y="59"/>
                    </a:lnTo>
                    <a:lnTo>
                      <a:pt x="102" y="69"/>
                    </a:lnTo>
                    <a:lnTo>
                      <a:pt x="96" y="72"/>
                    </a:lnTo>
                    <a:lnTo>
                      <a:pt x="12" y="81"/>
                    </a:lnTo>
                    <a:lnTo>
                      <a:pt x="12" y="81"/>
                    </a:lnTo>
                    <a:lnTo>
                      <a:pt x="6" y="78"/>
                    </a:lnTo>
                    <a:lnTo>
                      <a:pt x="3" y="69"/>
                    </a:lnTo>
                    <a:lnTo>
                      <a:pt x="0" y="19"/>
                    </a:lnTo>
                    <a:lnTo>
                      <a:pt x="0" y="19"/>
                    </a:lnTo>
                    <a:lnTo>
                      <a:pt x="3" y="10"/>
                    </a:lnTo>
                    <a:lnTo>
                      <a:pt x="9" y="7"/>
                    </a:lnTo>
                    <a:lnTo>
                      <a:pt x="9" y="7"/>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3" name="Freeform 157"/>
              <p:cNvSpPr>
                <a:spLocks/>
              </p:cNvSpPr>
              <p:nvPr/>
            </p:nvSpPr>
            <p:spPr bwMode="auto">
              <a:xfrm>
                <a:off x="657" y="292"/>
                <a:ext cx="102" cy="78"/>
              </a:xfrm>
              <a:custGeom>
                <a:avLst/>
                <a:gdLst>
                  <a:gd name="T0" fmla="*/ 99 w 102"/>
                  <a:gd name="T1" fmla="*/ 7 h 78"/>
                  <a:gd name="T2" fmla="*/ 102 w 102"/>
                  <a:gd name="T3" fmla="*/ 56 h 78"/>
                  <a:gd name="T4" fmla="*/ 102 w 102"/>
                  <a:gd name="T5" fmla="*/ 56 h 78"/>
                  <a:gd name="T6" fmla="*/ 99 w 102"/>
                  <a:gd name="T7" fmla="*/ 66 h 78"/>
                  <a:gd name="T8" fmla="*/ 93 w 102"/>
                  <a:gd name="T9" fmla="*/ 69 h 78"/>
                  <a:gd name="T10" fmla="*/ 9 w 102"/>
                  <a:gd name="T11" fmla="*/ 78 h 78"/>
                  <a:gd name="T12" fmla="*/ 9 w 102"/>
                  <a:gd name="T13" fmla="*/ 78 h 78"/>
                  <a:gd name="T14" fmla="*/ 6 w 102"/>
                  <a:gd name="T15" fmla="*/ 75 h 78"/>
                  <a:gd name="T16" fmla="*/ 3 w 102"/>
                  <a:gd name="T17" fmla="*/ 69 h 78"/>
                  <a:gd name="T18" fmla="*/ 0 w 102"/>
                  <a:gd name="T19" fmla="*/ 16 h 78"/>
                  <a:gd name="T20" fmla="*/ 0 w 102"/>
                  <a:gd name="T21" fmla="*/ 16 h 78"/>
                  <a:gd name="T22" fmla="*/ 3 w 102"/>
                  <a:gd name="T23" fmla="*/ 10 h 78"/>
                  <a:gd name="T24" fmla="*/ 9 w 102"/>
                  <a:gd name="T25" fmla="*/ 7 h 78"/>
                  <a:gd name="T26" fmla="*/ 93 w 102"/>
                  <a:gd name="T27" fmla="*/ 0 h 78"/>
                  <a:gd name="T28" fmla="*/ 93 w 102"/>
                  <a:gd name="T29" fmla="*/ 0 h 78"/>
                  <a:gd name="T30" fmla="*/ 99 w 102"/>
                  <a:gd name="T31" fmla="*/ 4 h 78"/>
                  <a:gd name="T32" fmla="*/ 99 w 102"/>
                  <a:gd name="T33" fmla="*/ 7 h 78"/>
                  <a:gd name="T34" fmla="*/ 99 w 102"/>
                  <a:gd name="T35"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78">
                    <a:moveTo>
                      <a:pt x="99" y="7"/>
                    </a:moveTo>
                    <a:lnTo>
                      <a:pt x="102" y="56"/>
                    </a:lnTo>
                    <a:lnTo>
                      <a:pt x="102" y="56"/>
                    </a:lnTo>
                    <a:lnTo>
                      <a:pt x="99" y="66"/>
                    </a:lnTo>
                    <a:lnTo>
                      <a:pt x="93" y="69"/>
                    </a:lnTo>
                    <a:lnTo>
                      <a:pt x="9" y="78"/>
                    </a:lnTo>
                    <a:lnTo>
                      <a:pt x="9" y="78"/>
                    </a:lnTo>
                    <a:lnTo>
                      <a:pt x="6" y="75"/>
                    </a:lnTo>
                    <a:lnTo>
                      <a:pt x="3" y="69"/>
                    </a:lnTo>
                    <a:lnTo>
                      <a:pt x="0" y="16"/>
                    </a:lnTo>
                    <a:lnTo>
                      <a:pt x="0" y="16"/>
                    </a:lnTo>
                    <a:lnTo>
                      <a:pt x="3" y="10"/>
                    </a:lnTo>
                    <a:lnTo>
                      <a:pt x="9" y="7"/>
                    </a:lnTo>
                    <a:lnTo>
                      <a:pt x="93" y="0"/>
                    </a:lnTo>
                    <a:lnTo>
                      <a:pt x="93" y="0"/>
                    </a:lnTo>
                    <a:lnTo>
                      <a:pt x="99" y="4"/>
                    </a:lnTo>
                    <a:lnTo>
                      <a:pt x="99" y="7"/>
                    </a:lnTo>
                    <a:lnTo>
                      <a:pt x="99" y="7"/>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4" name="Freeform 158"/>
              <p:cNvSpPr>
                <a:spLocks/>
              </p:cNvSpPr>
              <p:nvPr/>
            </p:nvSpPr>
            <p:spPr bwMode="auto">
              <a:xfrm>
                <a:off x="657" y="292"/>
                <a:ext cx="81" cy="78"/>
              </a:xfrm>
              <a:custGeom>
                <a:avLst/>
                <a:gdLst>
                  <a:gd name="T0" fmla="*/ 74 w 81"/>
                  <a:gd name="T1" fmla="*/ 69 h 78"/>
                  <a:gd name="T2" fmla="*/ 9 w 81"/>
                  <a:gd name="T3" fmla="*/ 78 h 78"/>
                  <a:gd name="T4" fmla="*/ 9 w 81"/>
                  <a:gd name="T5" fmla="*/ 78 h 78"/>
                  <a:gd name="T6" fmla="*/ 6 w 81"/>
                  <a:gd name="T7" fmla="*/ 75 h 78"/>
                  <a:gd name="T8" fmla="*/ 3 w 81"/>
                  <a:gd name="T9" fmla="*/ 69 h 78"/>
                  <a:gd name="T10" fmla="*/ 0 w 81"/>
                  <a:gd name="T11" fmla="*/ 16 h 78"/>
                  <a:gd name="T12" fmla="*/ 0 w 81"/>
                  <a:gd name="T13" fmla="*/ 16 h 78"/>
                  <a:gd name="T14" fmla="*/ 3 w 81"/>
                  <a:gd name="T15" fmla="*/ 10 h 78"/>
                  <a:gd name="T16" fmla="*/ 9 w 81"/>
                  <a:gd name="T17" fmla="*/ 7 h 78"/>
                  <a:gd name="T18" fmla="*/ 81 w 81"/>
                  <a:gd name="T19" fmla="*/ 0 h 78"/>
                  <a:gd name="T20" fmla="*/ 81 w 81"/>
                  <a:gd name="T21" fmla="*/ 0 h 78"/>
                  <a:gd name="T22" fmla="*/ 81 w 81"/>
                  <a:gd name="T23" fmla="*/ 0 h 78"/>
                  <a:gd name="T24" fmla="*/ 28 w 81"/>
                  <a:gd name="T25" fmla="*/ 7 h 78"/>
                  <a:gd name="T26" fmla="*/ 9 w 81"/>
                  <a:gd name="T27" fmla="*/ 13 h 78"/>
                  <a:gd name="T28" fmla="*/ 9 w 81"/>
                  <a:gd name="T29" fmla="*/ 13 h 78"/>
                  <a:gd name="T30" fmla="*/ 6 w 81"/>
                  <a:gd name="T31" fmla="*/ 32 h 78"/>
                  <a:gd name="T32" fmla="*/ 9 w 81"/>
                  <a:gd name="T33" fmla="*/ 56 h 78"/>
                  <a:gd name="T34" fmla="*/ 9 w 81"/>
                  <a:gd name="T35" fmla="*/ 56 h 78"/>
                  <a:gd name="T36" fmla="*/ 9 w 81"/>
                  <a:gd name="T37" fmla="*/ 69 h 78"/>
                  <a:gd name="T38" fmla="*/ 12 w 81"/>
                  <a:gd name="T39" fmla="*/ 72 h 78"/>
                  <a:gd name="T40" fmla="*/ 12 w 81"/>
                  <a:gd name="T41" fmla="*/ 72 h 78"/>
                  <a:gd name="T42" fmla="*/ 28 w 81"/>
                  <a:gd name="T43" fmla="*/ 72 h 78"/>
                  <a:gd name="T44" fmla="*/ 59 w 81"/>
                  <a:gd name="T45" fmla="*/ 72 h 78"/>
                  <a:gd name="T46" fmla="*/ 74 w 81"/>
                  <a:gd name="T47" fmla="*/ 69 h 78"/>
                  <a:gd name="T48" fmla="*/ 74 w 81"/>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8">
                    <a:moveTo>
                      <a:pt x="74" y="69"/>
                    </a:moveTo>
                    <a:lnTo>
                      <a:pt x="9" y="78"/>
                    </a:lnTo>
                    <a:lnTo>
                      <a:pt x="9" y="78"/>
                    </a:lnTo>
                    <a:lnTo>
                      <a:pt x="6" y="75"/>
                    </a:lnTo>
                    <a:lnTo>
                      <a:pt x="3" y="69"/>
                    </a:lnTo>
                    <a:lnTo>
                      <a:pt x="0" y="16"/>
                    </a:lnTo>
                    <a:lnTo>
                      <a:pt x="0" y="16"/>
                    </a:lnTo>
                    <a:lnTo>
                      <a:pt x="3" y="10"/>
                    </a:lnTo>
                    <a:lnTo>
                      <a:pt x="9" y="7"/>
                    </a:lnTo>
                    <a:lnTo>
                      <a:pt x="81" y="0"/>
                    </a:lnTo>
                    <a:lnTo>
                      <a:pt x="81" y="0"/>
                    </a:lnTo>
                    <a:lnTo>
                      <a:pt x="81" y="0"/>
                    </a:lnTo>
                    <a:lnTo>
                      <a:pt x="28" y="7"/>
                    </a:lnTo>
                    <a:lnTo>
                      <a:pt x="9" y="13"/>
                    </a:lnTo>
                    <a:lnTo>
                      <a:pt x="9" y="13"/>
                    </a:lnTo>
                    <a:lnTo>
                      <a:pt x="6" y="32"/>
                    </a:lnTo>
                    <a:lnTo>
                      <a:pt x="9" y="56"/>
                    </a:lnTo>
                    <a:lnTo>
                      <a:pt x="9" y="56"/>
                    </a:lnTo>
                    <a:lnTo>
                      <a:pt x="9" y="69"/>
                    </a:lnTo>
                    <a:lnTo>
                      <a:pt x="12" y="72"/>
                    </a:lnTo>
                    <a:lnTo>
                      <a:pt x="12" y="72"/>
                    </a:lnTo>
                    <a:lnTo>
                      <a:pt x="28" y="72"/>
                    </a:lnTo>
                    <a:lnTo>
                      <a:pt x="59" y="72"/>
                    </a:lnTo>
                    <a:lnTo>
                      <a:pt x="74" y="69"/>
                    </a:lnTo>
                    <a:lnTo>
                      <a:pt x="74" y="69"/>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5" name="Freeform 159"/>
              <p:cNvSpPr>
                <a:spLocks/>
              </p:cNvSpPr>
              <p:nvPr/>
            </p:nvSpPr>
            <p:spPr bwMode="auto">
              <a:xfrm>
                <a:off x="666" y="376"/>
                <a:ext cx="143" cy="47"/>
              </a:xfrm>
              <a:custGeom>
                <a:avLst/>
                <a:gdLst>
                  <a:gd name="T0" fmla="*/ 115 w 143"/>
                  <a:gd name="T1" fmla="*/ 0 h 47"/>
                  <a:gd name="T2" fmla="*/ 115 w 143"/>
                  <a:gd name="T3" fmla="*/ 0 h 47"/>
                  <a:gd name="T4" fmla="*/ 100 w 143"/>
                  <a:gd name="T5" fmla="*/ 0 h 47"/>
                  <a:gd name="T6" fmla="*/ 90 w 143"/>
                  <a:gd name="T7" fmla="*/ 4 h 47"/>
                  <a:gd name="T8" fmla="*/ 90 w 143"/>
                  <a:gd name="T9" fmla="*/ 4 h 47"/>
                  <a:gd name="T10" fmla="*/ 62 w 143"/>
                  <a:gd name="T11" fmla="*/ 7 h 47"/>
                  <a:gd name="T12" fmla="*/ 37 w 143"/>
                  <a:gd name="T13" fmla="*/ 7 h 47"/>
                  <a:gd name="T14" fmla="*/ 37 w 143"/>
                  <a:gd name="T15" fmla="*/ 7 h 47"/>
                  <a:gd name="T16" fmla="*/ 22 w 143"/>
                  <a:gd name="T17" fmla="*/ 7 h 47"/>
                  <a:gd name="T18" fmla="*/ 9 w 143"/>
                  <a:gd name="T19" fmla="*/ 10 h 47"/>
                  <a:gd name="T20" fmla="*/ 9 w 143"/>
                  <a:gd name="T21" fmla="*/ 10 h 47"/>
                  <a:gd name="T22" fmla="*/ 0 w 143"/>
                  <a:gd name="T23" fmla="*/ 16 h 47"/>
                  <a:gd name="T24" fmla="*/ 0 w 143"/>
                  <a:gd name="T25" fmla="*/ 16 h 47"/>
                  <a:gd name="T26" fmla="*/ 0 w 143"/>
                  <a:gd name="T27" fmla="*/ 19 h 47"/>
                  <a:gd name="T28" fmla="*/ 9 w 143"/>
                  <a:gd name="T29" fmla="*/ 22 h 47"/>
                  <a:gd name="T30" fmla="*/ 9 w 143"/>
                  <a:gd name="T31" fmla="*/ 22 h 47"/>
                  <a:gd name="T32" fmla="*/ 19 w 143"/>
                  <a:gd name="T33" fmla="*/ 22 h 47"/>
                  <a:gd name="T34" fmla="*/ 28 w 143"/>
                  <a:gd name="T35" fmla="*/ 28 h 47"/>
                  <a:gd name="T36" fmla="*/ 28 w 143"/>
                  <a:gd name="T37" fmla="*/ 28 h 47"/>
                  <a:gd name="T38" fmla="*/ 37 w 143"/>
                  <a:gd name="T39" fmla="*/ 41 h 47"/>
                  <a:gd name="T40" fmla="*/ 47 w 143"/>
                  <a:gd name="T41" fmla="*/ 44 h 47"/>
                  <a:gd name="T42" fmla="*/ 56 w 143"/>
                  <a:gd name="T43" fmla="*/ 47 h 47"/>
                  <a:gd name="T44" fmla="*/ 56 w 143"/>
                  <a:gd name="T45" fmla="*/ 47 h 47"/>
                  <a:gd name="T46" fmla="*/ 103 w 143"/>
                  <a:gd name="T47" fmla="*/ 41 h 47"/>
                  <a:gd name="T48" fmla="*/ 134 w 143"/>
                  <a:gd name="T49" fmla="*/ 38 h 47"/>
                  <a:gd name="T50" fmla="*/ 134 w 143"/>
                  <a:gd name="T51" fmla="*/ 38 h 47"/>
                  <a:gd name="T52" fmla="*/ 137 w 143"/>
                  <a:gd name="T53" fmla="*/ 38 h 47"/>
                  <a:gd name="T54" fmla="*/ 143 w 143"/>
                  <a:gd name="T55" fmla="*/ 35 h 47"/>
                  <a:gd name="T56" fmla="*/ 143 w 143"/>
                  <a:gd name="T57" fmla="*/ 32 h 47"/>
                  <a:gd name="T58" fmla="*/ 143 w 143"/>
                  <a:gd name="T59" fmla="*/ 32 h 47"/>
                  <a:gd name="T60" fmla="*/ 143 w 143"/>
                  <a:gd name="T61" fmla="*/ 25 h 47"/>
                  <a:gd name="T62" fmla="*/ 137 w 143"/>
                  <a:gd name="T63" fmla="*/ 16 h 47"/>
                  <a:gd name="T64" fmla="*/ 137 w 143"/>
                  <a:gd name="T65" fmla="*/ 16 h 47"/>
                  <a:gd name="T66" fmla="*/ 115 w 143"/>
                  <a:gd name="T67" fmla="*/ 0 h 47"/>
                  <a:gd name="T68" fmla="*/ 115 w 143"/>
                  <a:gd name="T6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47">
                    <a:moveTo>
                      <a:pt x="115" y="0"/>
                    </a:moveTo>
                    <a:lnTo>
                      <a:pt x="115" y="0"/>
                    </a:lnTo>
                    <a:lnTo>
                      <a:pt x="100" y="0"/>
                    </a:lnTo>
                    <a:lnTo>
                      <a:pt x="90" y="4"/>
                    </a:lnTo>
                    <a:lnTo>
                      <a:pt x="90" y="4"/>
                    </a:lnTo>
                    <a:lnTo>
                      <a:pt x="62" y="7"/>
                    </a:lnTo>
                    <a:lnTo>
                      <a:pt x="37" y="7"/>
                    </a:lnTo>
                    <a:lnTo>
                      <a:pt x="37" y="7"/>
                    </a:lnTo>
                    <a:lnTo>
                      <a:pt x="22" y="7"/>
                    </a:lnTo>
                    <a:lnTo>
                      <a:pt x="9" y="10"/>
                    </a:lnTo>
                    <a:lnTo>
                      <a:pt x="9" y="10"/>
                    </a:lnTo>
                    <a:lnTo>
                      <a:pt x="0" y="16"/>
                    </a:lnTo>
                    <a:lnTo>
                      <a:pt x="0" y="16"/>
                    </a:lnTo>
                    <a:lnTo>
                      <a:pt x="0" y="19"/>
                    </a:lnTo>
                    <a:lnTo>
                      <a:pt x="9" y="22"/>
                    </a:lnTo>
                    <a:lnTo>
                      <a:pt x="9" y="22"/>
                    </a:lnTo>
                    <a:lnTo>
                      <a:pt x="19" y="22"/>
                    </a:lnTo>
                    <a:lnTo>
                      <a:pt x="28" y="28"/>
                    </a:lnTo>
                    <a:lnTo>
                      <a:pt x="28" y="28"/>
                    </a:lnTo>
                    <a:lnTo>
                      <a:pt x="37" y="41"/>
                    </a:lnTo>
                    <a:lnTo>
                      <a:pt x="47" y="44"/>
                    </a:lnTo>
                    <a:lnTo>
                      <a:pt x="56" y="47"/>
                    </a:lnTo>
                    <a:lnTo>
                      <a:pt x="56" y="47"/>
                    </a:lnTo>
                    <a:lnTo>
                      <a:pt x="103" y="41"/>
                    </a:lnTo>
                    <a:lnTo>
                      <a:pt x="134" y="38"/>
                    </a:lnTo>
                    <a:lnTo>
                      <a:pt x="134" y="38"/>
                    </a:lnTo>
                    <a:lnTo>
                      <a:pt x="137" y="38"/>
                    </a:lnTo>
                    <a:lnTo>
                      <a:pt x="143" y="35"/>
                    </a:lnTo>
                    <a:lnTo>
                      <a:pt x="143" y="32"/>
                    </a:lnTo>
                    <a:lnTo>
                      <a:pt x="143" y="32"/>
                    </a:lnTo>
                    <a:lnTo>
                      <a:pt x="143" y="25"/>
                    </a:lnTo>
                    <a:lnTo>
                      <a:pt x="137" y="16"/>
                    </a:lnTo>
                    <a:lnTo>
                      <a:pt x="137" y="16"/>
                    </a:lnTo>
                    <a:lnTo>
                      <a:pt x="115" y="0"/>
                    </a:lnTo>
                    <a:lnTo>
                      <a:pt x="115"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6" name="Freeform 160"/>
              <p:cNvSpPr>
                <a:spLocks/>
              </p:cNvSpPr>
              <p:nvPr/>
            </p:nvSpPr>
            <p:spPr bwMode="auto">
              <a:xfrm>
                <a:off x="666" y="376"/>
                <a:ext cx="143" cy="41"/>
              </a:xfrm>
              <a:custGeom>
                <a:avLst/>
                <a:gdLst>
                  <a:gd name="T0" fmla="*/ 115 w 143"/>
                  <a:gd name="T1" fmla="*/ 0 h 41"/>
                  <a:gd name="T2" fmla="*/ 115 w 143"/>
                  <a:gd name="T3" fmla="*/ 0 h 41"/>
                  <a:gd name="T4" fmla="*/ 100 w 143"/>
                  <a:gd name="T5" fmla="*/ 0 h 41"/>
                  <a:gd name="T6" fmla="*/ 90 w 143"/>
                  <a:gd name="T7" fmla="*/ 4 h 41"/>
                  <a:gd name="T8" fmla="*/ 90 w 143"/>
                  <a:gd name="T9" fmla="*/ 4 h 41"/>
                  <a:gd name="T10" fmla="*/ 62 w 143"/>
                  <a:gd name="T11" fmla="*/ 7 h 41"/>
                  <a:gd name="T12" fmla="*/ 37 w 143"/>
                  <a:gd name="T13" fmla="*/ 7 h 41"/>
                  <a:gd name="T14" fmla="*/ 37 w 143"/>
                  <a:gd name="T15" fmla="*/ 7 h 41"/>
                  <a:gd name="T16" fmla="*/ 22 w 143"/>
                  <a:gd name="T17" fmla="*/ 7 h 41"/>
                  <a:gd name="T18" fmla="*/ 9 w 143"/>
                  <a:gd name="T19" fmla="*/ 10 h 41"/>
                  <a:gd name="T20" fmla="*/ 9 w 143"/>
                  <a:gd name="T21" fmla="*/ 10 h 41"/>
                  <a:gd name="T22" fmla="*/ 0 w 143"/>
                  <a:gd name="T23" fmla="*/ 16 h 41"/>
                  <a:gd name="T24" fmla="*/ 0 w 143"/>
                  <a:gd name="T25" fmla="*/ 16 h 41"/>
                  <a:gd name="T26" fmla="*/ 9 w 143"/>
                  <a:gd name="T27" fmla="*/ 16 h 41"/>
                  <a:gd name="T28" fmla="*/ 9 w 143"/>
                  <a:gd name="T29" fmla="*/ 16 h 41"/>
                  <a:gd name="T30" fmla="*/ 19 w 143"/>
                  <a:gd name="T31" fmla="*/ 16 h 41"/>
                  <a:gd name="T32" fmla="*/ 28 w 143"/>
                  <a:gd name="T33" fmla="*/ 25 h 41"/>
                  <a:gd name="T34" fmla="*/ 28 w 143"/>
                  <a:gd name="T35" fmla="*/ 25 h 41"/>
                  <a:gd name="T36" fmla="*/ 37 w 143"/>
                  <a:gd name="T37" fmla="*/ 38 h 41"/>
                  <a:gd name="T38" fmla="*/ 47 w 143"/>
                  <a:gd name="T39" fmla="*/ 41 h 41"/>
                  <a:gd name="T40" fmla="*/ 59 w 143"/>
                  <a:gd name="T41" fmla="*/ 41 h 41"/>
                  <a:gd name="T42" fmla="*/ 59 w 143"/>
                  <a:gd name="T43" fmla="*/ 41 h 41"/>
                  <a:gd name="T44" fmla="*/ 103 w 143"/>
                  <a:gd name="T45" fmla="*/ 38 h 41"/>
                  <a:gd name="T46" fmla="*/ 134 w 143"/>
                  <a:gd name="T47" fmla="*/ 35 h 41"/>
                  <a:gd name="T48" fmla="*/ 134 w 143"/>
                  <a:gd name="T49" fmla="*/ 35 h 41"/>
                  <a:gd name="T50" fmla="*/ 140 w 143"/>
                  <a:gd name="T51" fmla="*/ 32 h 41"/>
                  <a:gd name="T52" fmla="*/ 143 w 143"/>
                  <a:gd name="T53" fmla="*/ 28 h 41"/>
                  <a:gd name="T54" fmla="*/ 143 w 143"/>
                  <a:gd name="T55" fmla="*/ 28 h 41"/>
                  <a:gd name="T56" fmla="*/ 143 w 143"/>
                  <a:gd name="T57" fmla="*/ 22 h 41"/>
                  <a:gd name="T58" fmla="*/ 137 w 143"/>
                  <a:gd name="T59" fmla="*/ 16 h 41"/>
                  <a:gd name="T60" fmla="*/ 137 w 143"/>
                  <a:gd name="T61" fmla="*/ 16 h 41"/>
                  <a:gd name="T62" fmla="*/ 115 w 143"/>
                  <a:gd name="T63" fmla="*/ 0 h 41"/>
                  <a:gd name="T64" fmla="*/ 115 w 143"/>
                  <a:gd name="T6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3" h="41">
                    <a:moveTo>
                      <a:pt x="115" y="0"/>
                    </a:moveTo>
                    <a:lnTo>
                      <a:pt x="115" y="0"/>
                    </a:lnTo>
                    <a:lnTo>
                      <a:pt x="100" y="0"/>
                    </a:lnTo>
                    <a:lnTo>
                      <a:pt x="90" y="4"/>
                    </a:lnTo>
                    <a:lnTo>
                      <a:pt x="90" y="4"/>
                    </a:lnTo>
                    <a:lnTo>
                      <a:pt x="62" y="7"/>
                    </a:lnTo>
                    <a:lnTo>
                      <a:pt x="37" y="7"/>
                    </a:lnTo>
                    <a:lnTo>
                      <a:pt x="37" y="7"/>
                    </a:lnTo>
                    <a:lnTo>
                      <a:pt x="22" y="7"/>
                    </a:lnTo>
                    <a:lnTo>
                      <a:pt x="9" y="10"/>
                    </a:lnTo>
                    <a:lnTo>
                      <a:pt x="9" y="10"/>
                    </a:lnTo>
                    <a:lnTo>
                      <a:pt x="0" y="16"/>
                    </a:lnTo>
                    <a:lnTo>
                      <a:pt x="0" y="16"/>
                    </a:lnTo>
                    <a:lnTo>
                      <a:pt x="9" y="16"/>
                    </a:lnTo>
                    <a:lnTo>
                      <a:pt x="9" y="16"/>
                    </a:lnTo>
                    <a:lnTo>
                      <a:pt x="19" y="16"/>
                    </a:lnTo>
                    <a:lnTo>
                      <a:pt x="28" y="25"/>
                    </a:lnTo>
                    <a:lnTo>
                      <a:pt x="28" y="25"/>
                    </a:lnTo>
                    <a:lnTo>
                      <a:pt x="37" y="38"/>
                    </a:lnTo>
                    <a:lnTo>
                      <a:pt x="47" y="41"/>
                    </a:lnTo>
                    <a:lnTo>
                      <a:pt x="59" y="41"/>
                    </a:lnTo>
                    <a:lnTo>
                      <a:pt x="59" y="41"/>
                    </a:lnTo>
                    <a:lnTo>
                      <a:pt x="103" y="38"/>
                    </a:lnTo>
                    <a:lnTo>
                      <a:pt x="134" y="35"/>
                    </a:lnTo>
                    <a:lnTo>
                      <a:pt x="134" y="35"/>
                    </a:lnTo>
                    <a:lnTo>
                      <a:pt x="140" y="32"/>
                    </a:lnTo>
                    <a:lnTo>
                      <a:pt x="143" y="28"/>
                    </a:lnTo>
                    <a:lnTo>
                      <a:pt x="143" y="28"/>
                    </a:lnTo>
                    <a:lnTo>
                      <a:pt x="143" y="22"/>
                    </a:lnTo>
                    <a:lnTo>
                      <a:pt x="137" y="16"/>
                    </a:lnTo>
                    <a:lnTo>
                      <a:pt x="137" y="16"/>
                    </a:lnTo>
                    <a:lnTo>
                      <a:pt x="115" y="0"/>
                    </a:lnTo>
                    <a:lnTo>
                      <a:pt x="115"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7" name="Freeform 161"/>
              <p:cNvSpPr>
                <a:spLocks/>
              </p:cNvSpPr>
              <p:nvPr/>
            </p:nvSpPr>
            <p:spPr bwMode="auto">
              <a:xfrm>
                <a:off x="700" y="386"/>
                <a:ext cx="84" cy="22"/>
              </a:xfrm>
              <a:custGeom>
                <a:avLst/>
                <a:gdLst>
                  <a:gd name="T0" fmla="*/ 84 w 84"/>
                  <a:gd name="T1" fmla="*/ 15 h 22"/>
                  <a:gd name="T2" fmla="*/ 84 w 84"/>
                  <a:gd name="T3" fmla="*/ 15 h 22"/>
                  <a:gd name="T4" fmla="*/ 72 w 84"/>
                  <a:gd name="T5" fmla="*/ 18 h 22"/>
                  <a:gd name="T6" fmla="*/ 53 w 84"/>
                  <a:gd name="T7" fmla="*/ 22 h 22"/>
                  <a:gd name="T8" fmla="*/ 38 w 84"/>
                  <a:gd name="T9" fmla="*/ 22 h 22"/>
                  <a:gd name="T10" fmla="*/ 25 w 84"/>
                  <a:gd name="T11" fmla="*/ 18 h 22"/>
                  <a:gd name="T12" fmla="*/ 25 w 84"/>
                  <a:gd name="T13" fmla="*/ 18 h 22"/>
                  <a:gd name="T14" fmla="*/ 16 w 84"/>
                  <a:gd name="T15" fmla="*/ 12 h 22"/>
                  <a:gd name="T16" fmla="*/ 10 w 84"/>
                  <a:gd name="T17" fmla="*/ 6 h 22"/>
                  <a:gd name="T18" fmla="*/ 10 w 84"/>
                  <a:gd name="T19" fmla="*/ 6 h 22"/>
                  <a:gd name="T20" fmla="*/ 0 w 84"/>
                  <a:gd name="T21" fmla="*/ 0 h 22"/>
                  <a:gd name="T22" fmla="*/ 0 w 84"/>
                  <a:gd name="T23" fmla="*/ 0 h 22"/>
                  <a:gd name="T24" fmla="*/ 10 w 84"/>
                  <a:gd name="T25" fmla="*/ 3 h 22"/>
                  <a:gd name="T26" fmla="*/ 22 w 84"/>
                  <a:gd name="T27" fmla="*/ 3 h 22"/>
                  <a:gd name="T28" fmla="*/ 31 w 84"/>
                  <a:gd name="T29" fmla="*/ 6 h 22"/>
                  <a:gd name="T30" fmla="*/ 31 w 84"/>
                  <a:gd name="T31" fmla="*/ 6 h 22"/>
                  <a:gd name="T32" fmla="*/ 53 w 84"/>
                  <a:gd name="T33" fmla="*/ 9 h 22"/>
                  <a:gd name="T34" fmla="*/ 66 w 84"/>
                  <a:gd name="T35" fmla="*/ 9 h 22"/>
                  <a:gd name="T36" fmla="*/ 66 w 84"/>
                  <a:gd name="T37" fmla="*/ 9 h 22"/>
                  <a:gd name="T38" fmla="*/ 78 w 84"/>
                  <a:gd name="T39" fmla="*/ 12 h 22"/>
                  <a:gd name="T40" fmla="*/ 84 w 84"/>
                  <a:gd name="T41" fmla="*/ 15 h 22"/>
                  <a:gd name="T42" fmla="*/ 84 w 84"/>
                  <a:gd name="T43"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2">
                    <a:moveTo>
                      <a:pt x="84" y="15"/>
                    </a:moveTo>
                    <a:lnTo>
                      <a:pt x="84" y="15"/>
                    </a:lnTo>
                    <a:lnTo>
                      <a:pt x="72" y="18"/>
                    </a:lnTo>
                    <a:lnTo>
                      <a:pt x="53" y="22"/>
                    </a:lnTo>
                    <a:lnTo>
                      <a:pt x="38" y="22"/>
                    </a:lnTo>
                    <a:lnTo>
                      <a:pt x="25" y="18"/>
                    </a:lnTo>
                    <a:lnTo>
                      <a:pt x="25" y="18"/>
                    </a:lnTo>
                    <a:lnTo>
                      <a:pt x="16" y="12"/>
                    </a:lnTo>
                    <a:lnTo>
                      <a:pt x="10" y="6"/>
                    </a:lnTo>
                    <a:lnTo>
                      <a:pt x="10" y="6"/>
                    </a:lnTo>
                    <a:lnTo>
                      <a:pt x="0" y="0"/>
                    </a:lnTo>
                    <a:lnTo>
                      <a:pt x="0" y="0"/>
                    </a:lnTo>
                    <a:lnTo>
                      <a:pt x="10" y="3"/>
                    </a:lnTo>
                    <a:lnTo>
                      <a:pt x="22" y="3"/>
                    </a:lnTo>
                    <a:lnTo>
                      <a:pt x="31" y="6"/>
                    </a:lnTo>
                    <a:lnTo>
                      <a:pt x="31" y="6"/>
                    </a:lnTo>
                    <a:lnTo>
                      <a:pt x="53" y="9"/>
                    </a:lnTo>
                    <a:lnTo>
                      <a:pt x="66" y="9"/>
                    </a:lnTo>
                    <a:lnTo>
                      <a:pt x="66" y="9"/>
                    </a:lnTo>
                    <a:lnTo>
                      <a:pt x="78" y="12"/>
                    </a:lnTo>
                    <a:lnTo>
                      <a:pt x="84" y="15"/>
                    </a:lnTo>
                    <a:lnTo>
                      <a:pt x="84" y="1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8" name="Freeform 162"/>
              <p:cNvSpPr>
                <a:spLocks/>
              </p:cNvSpPr>
              <p:nvPr/>
            </p:nvSpPr>
            <p:spPr bwMode="auto">
              <a:xfrm>
                <a:off x="685" y="389"/>
                <a:ext cx="124" cy="28"/>
              </a:xfrm>
              <a:custGeom>
                <a:avLst/>
                <a:gdLst>
                  <a:gd name="T0" fmla="*/ 0 w 124"/>
                  <a:gd name="T1" fmla="*/ 3 h 28"/>
                  <a:gd name="T2" fmla="*/ 0 w 124"/>
                  <a:gd name="T3" fmla="*/ 3 h 28"/>
                  <a:gd name="T4" fmla="*/ 9 w 124"/>
                  <a:gd name="T5" fmla="*/ 12 h 28"/>
                  <a:gd name="T6" fmla="*/ 9 w 124"/>
                  <a:gd name="T7" fmla="*/ 12 h 28"/>
                  <a:gd name="T8" fmla="*/ 18 w 124"/>
                  <a:gd name="T9" fmla="*/ 25 h 28"/>
                  <a:gd name="T10" fmla="*/ 28 w 124"/>
                  <a:gd name="T11" fmla="*/ 28 h 28"/>
                  <a:gd name="T12" fmla="*/ 40 w 124"/>
                  <a:gd name="T13" fmla="*/ 28 h 28"/>
                  <a:gd name="T14" fmla="*/ 40 w 124"/>
                  <a:gd name="T15" fmla="*/ 28 h 28"/>
                  <a:gd name="T16" fmla="*/ 84 w 124"/>
                  <a:gd name="T17" fmla="*/ 25 h 28"/>
                  <a:gd name="T18" fmla="*/ 115 w 124"/>
                  <a:gd name="T19" fmla="*/ 22 h 28"/>
                  <a:gd name="T20" fmla="*/ 115 w 124"/>
                  <a:gd name="T21" fmla="*/ 22 h 28"/>
                  <a:gd name="T22" fmla="*/ 121 w 124"/>
                  <a:gd name="T23" fmla="*/ 19 h 28"/>
                  <a:gd name="T24" fmla="*/ 124 w 124"/>
                  <a:gd name="T25" fmla="*/ 15 h 28"/>
                  <a:gd name="T26" fmla="*/ 124 w 124"/>
                  <a:gd name="T27" fmla="*/ 15 h 28"/>
                  <a:gd name="T28" fmla="*/ 124 w 124"/>
                  <a:gd name="T29" fmla="*/ 9 h 28"/>
                  <a:gd name="T30" fmla="*/ 118 w 124"/>
                  <a:gd name="T31" fmla="*/ 3 h 28"/>
                  <a:gd name="T32" fmla="*/ 118 w 124"/>
                  <a:gd name="T33" fmla="*/ 3 h 28"/>
                  <a:gd name="T34" fmla="*/ 112 w 124"/>
                  <a:gd name="T35" fmla="*/ 0 h 28"/>
                  <a:gd name="T36" fmla="*/ 112 w 124"/>
                  <a:gd name="T37" fmla="*/ 0 h 28"/>
                  <a:gd name="T38" fmla="*/ 118 w 124"/>
                  <a:gd name="T39" fmla="*/ 9 h 28"/>
                  <a:gd name="T40" fmla="*/ 115 w 124"/>
                  <a:gd name="T41" fmla="*/ 15 h 28"/>
                  <a:gd name="T42" fmla="*/ 109 w 124"/>
                  <a:gd name="T43" fmla="*/ 15 h 28"/>
                  <a:gd name="T44" fmla="*/ 93 w 124"/>
                  <a:gd name="T45" fmla="*/ 19 h 28"/>
                  <a:gd name="T46" fmla="*/ 93 w 124"/>
                  <a:gd name="T47" fmla="*/ 19 h 28"/>
                  <a:gd name="T48" fmla="*/ 53 w 124"/>
                  <a:gd name="T49" fmla="*/ 25 h 28"/>
                  <a:gd name="T50" fmla="*/ 37 w 124"/>
                  <a:gd name="T51" fmla="*/ 22 h 28"/>
                  <a:gd name="T52" fmla="*/ 25 w 124"/>
                  <a:gd name="T53" fmla="*/ 19 h 28"/>
                  <a:gd name="T54" fmla="*/ 25 w 124"/>
                  <a:gd name="T55" fmla="*/ 19 h 28"/>
                  <a:gd name="T56" fmla="*/ 15 w 124"/>
                  <a:gd name="T57" fmla="*/ 9 h 28"/>
                  <a:gd name="T58" fmla="*/ 9 w 124"/>
                  <a:gd name="T59" fmla="*/ 6 h 28"/>
                  <a:gd name="T60" fmla="*/ 0 w 124"/>
                  <a:gd name="T61" fmla="*/ 3 h 28"/>
                  <a:gd name="T62" fmla="*/ 0 w 124"/>
                  <a:gd name="T63"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28">
                    <a:moveTo>
                      <a:pt x="0" y="3"/>
                    </a:moveTo>
                    <a:lnTo>
                      <a:pt x="0" y="3"/>
                    </a:lnTo>
                    <a:lnTo>
                      <a:pt x="9" y="12"/>
                    </a:lnTo>
                    <a:lnTo>
                      <a:pt x="9" y="12"/>
                    </a:lnTo>
                    <a:lnTo>
                      <a:pt x="18" y="25"/>
                    </a:lnTo>
                    <a:lnTo>
                      <a:pt x="28" y="28"/>
                    </a:lnTo>
                    <a:lnTo>
                      <a:pt x="40" y="28"/>
                    </a:lnTo>
                    <a:lnTo>
                      <a:pt x="40" y="28"/>
                    </a:lnTo>
                    <a:lnTo>
                      <a:pt x="84" y="25"/>
                    </a:lnTo>
                    <a:lnTo>
                      <a:pt x="115" y="22"/>
                    </a:lnTo>
                    <a:lnTo>
                      <a:pt x="115" y="22"/>
                    </a:lnTo>
                    <a:lnTo>
                      <a:pt x="121" y="19"/>
                    </a:lnTo>
                    <a:lnTo>
                      <a:pt x="124" y="15"/>
                    </a:lnTo>
                    <a:lnTo>
                      <a:pt x="124" y="15"/>
                    </a:lnTo>
                    <a:lnTo>
                      <a:pt x="124" y="9"/>
                    </a:lnTo>
                    <a:lnTo>
                      <a:pt x="118" y="3"/>
                    </a:lnTo>
                    <a:lnTo>
                      <a:pt x="118" y="3"/>
                    </a:lnTo>
                    <a:lnTo>
                      <a:pt x="112" y="0"/>
                    </a:lnTo>
                    <a:lnTo>
                      <a:pt x="112" y="0"/>
                    </a:lnTo>
                    <a:lnTo>
                      <a:pt x="118" y="9"/>
                    </a:lnTo>
                    <a:lnTo>
                      <a:pt x="115" y="15"/>
                    </a:lnTo>
                    <a:lnTo>
                      <a:pt x="109" y="15"/>
                    </a:lnTo>
                    <a:lnTo>
                      <a:pt x="93" y="19"/>
                    </a:lnTo>
                    <a:lnTo>
                      <a:pt x="93" y="19"/>
                    </a:lnTo>
                    <a:lnTo>
                      <a:pt x="53" y="25"/>
                    </a:lnTo>
                    <a:lnTo>
                      <a:pt x="37" y="22"/>
                    </a:lnTo>
                    <a:lnTo>
                      <a:pt x="25" y="19"/>
                    </a:lnTo>
                    <a:lnTo>
                      <a:pt x="25" y="19"/>
                    </a:lnTo>
                    <a:lnTo>
                      <a:pt x="15" y="9"/>
                    </a:lnTo>
                    <a:lnTo>
                      <a:pt x="9" y="6"/>
                    </a:lnTo>
                    <a:lnTo>
                      <a:pt x="0" y="3"/>
                    </a:lnTo>
                    <a:lnTo>
                      <a:pt x="0" y="3"/>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9" name="Freeform 163"/>
              <p:cNvSpPr>
                <a:spLocks/>
              </p:cNvSpPr>
              <p:nvPr/>
            </p:nvSpPr>
            <p:spPr bwMode="auto">
              <a:xfrm>
                <a:off x="694" y="426"/>
                <a:ext cx="112" cy="19"/>
              </a:xfrm>
              <a:custGeom>
                <a:avLst/>
                <a:gdLst>
                  <a:gd name="T0" fmla="*/ 0 w 112"/>
                  <a:gd name="T1" fmla="*/ 10 h 19"/>
                  <a:gd name="T2" fmla="*/ 109 w 112"/>
                  <a:gd name="T3" fmla="*/ 0 h 19"/>
                  <a:gd name="T4" fmla="*/ 112 w 112"/>
                  <a:gd name="T5" fmla="*/ 10 h 19"/>
                  <a:gd name="T6" fmla="*/ 0 w 112"/>
                  <a:gd name="T7" fmla="*/ 19 h 19"/>
                  <a:gd name="T8" fmla="*/ 0 w 112"/>
                  <a:gd name="T9" fmla="*/ 10 h 19"/>
                  <a:gd name="T10" fmla="*/ 0 w 112"/>
                  <a:gd name="T11" fmla="*/ 10 h 19"/>
                </a:gdLst>
                <a:ahLst/>
                <a:cxnLst>
                  <a:cxn ang="0">
                    <a:pos x="T0" y="T1"/>
                  </a:cxn>
                  <a:cxn ang="0">
                    <a:pos x="T2" y="T3"/>
                  </a:cxn>
                  <a:cxn ang="0">
                    <a:pos x="T4" y="T5"/>
                  </a:cxn>
                  <a:cxn ang="0">
                    <a:pos x="T6" y="T7"/>
                  </a:cxn>
                  <a:cxn ang="0">
                    <a:pos x="T8" y="T9"/>
                  </a:cxn>
                  <a:cxn ang="0">
                    <a:pos x="T10" y="T11"/>
                  </a:cxn>
                </a:cxnLst>
                <a:rect l="0" t="0" r="r" b="b"/>
                <a:pathLst>
                  <a:path w="112" h="19">
                    <a:moveTo>
                      <a:pt x="0" y="10"/>
                    </a:moveTo>
                    <a:lnTo>
                      <a:pt x="109" y="0"/>
                    </a:lnTo>
                    <a:lnTo>
                      <a:pt x="112" y="10"/>
                    </a:lnTo>
                    <a:lnTo>
                      <a:pt x="0" y="19"/>
                    </a:lnTo>
                    <a:lnTo>
                      <a:pt x="0" y="10"/>
                    </a:lnTo>
                    <a:lnTo>
                      <a:pt x="0" y="1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0" name="Freeform 164"/>
              <p:cNvSpPr>
                <a:spLocks/>
              </p:cNvSpPr>
              <p:nvPr/>
            </p:nvSpPr>
            <p:spPr bwMode="auto">
              <a:xfrm>
                <a:off x="694" y="432"/>
                <a:ext cx="112" cy="13"/>
              </a:xfrm>
              <a:custGeom>
                <a:avLst/>
                <a:gdLst>
                  <a:gd name="T0" fmla="*/ 0 w 112"/>
                  <a:gd name="T1" fmla="*/ 10 h 13"/>
                  <a:gd name="T2" fmla="*/ 112 w 112"/>
                  <a:gd name="T3" fmla="*/ 0 h 13"/>
                  <a:gd name="T4" fmla="*/ 112 w 112"/>
                  <a:gd name="T5" fmla="*/ 4 h 13"/>
                  <a:gd name="T6" fmla="*/ 0 w 112"/>
                  <a:gd name="T7" fmla="*/ 13 h 13"/>
                  <a:gd name="T8" fmla="*/ 0 w 112"/>
                  <a:gd name="T9" fmla="*/ 10 h 13"/>
                  <a:gd name="T10" fmla="*/ 0 w 112"/>
                  <a:gd name="T11" fmla="*/ 10 h 13"/>
                </a:gdLst>
                <a:ahLst/>
                <a:cxnLst>
                  <a:cxn ang="0">
                    <a:pos x="T0" y="T1"/>
                  </a:cxn>
                  <a:cxn ang="0">
                    <a:pos x="T2" y="T3"/>
                  </a:cxn>
                  <a:cxn ang="0">
                    <a:pos x="T4" y="T5"/>
                  </a:cxn>
                  <a:cxn ang="0">
                    <a:pos x="T6" y="T7"/>
                  </a:cxn>
                  <a:cxn ang="0">
                    <a:pos x="T8" y="T9"/>
                  </a:cxn>
                  <a:cxn ang="0">
                    <a:pos x="T10" y="T11"/>
                  </a:cxn>
                </a:cxnLst>
                <a:rect l="0" t="0" r="r" b="b"/>
                <a:pathLst>
                  <a:path w="112" h="13">
                    <a:moveTo>
                      <a:pt x="0" y="10"/>
                    </a:moveTo>
                    <a:lnTo>
                      <a:pt x="112" y="0"/>
                    </a:lnTo>
                    <a:lnTo>
                      <a:pt x="112" y="4"/>
                    </a:lnTo>
                    <a:lnTo>
                      <a:pt x="0" y="13"/>
                    </a:lnTo>
                    <a:lnTo>
                      <a:pt x="0" y="10"/>
                    </a:lnTo>
                    <a:lnTo>
                      <a:pt x="0" y="1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1" name="Freeform 165"/>
              <p:cNvSpPr>
                <a:spLocks/>
              </p:cNvSpPr>
              <p:nvPr/>
            </p:nvSpPr>
            <p:spPr bwMode="auto">
              <a:xfrm>
                <a:off x="697" y="516"/>
                <a:ext cx="69" cy="63"/>
              </a:xfrm>
              <a:custGeom>
                <a:avLst/>
                <a:gdLst>
                  <a:gd name="T0" fmla="*/ 0 w 69"/>
                  <a:gd name="T1" fmla="*/ 0 h 63"/>
                  <a:gd name="T2" fmla="*/ 9 w 69"/>
                  <a:gd name="T3" fmla="*/ 0 h 63"/>
                  <a:gd name="T4" fmla="*/ 69 w 69"/>
                  <a:gd name="T5" fmla="*/ 50 h 63"/>
                  <a:gd name="T6" fmla="*/ 69 w 69"/>
                  <a:gd name="T7" fmla="*/ 63 h 63"/>
                  <a:gd name="T8" fmla="*/ 59 w 69"/>
                  <a:gd name="T9" fmla="*/ 63 h 63"/>
                  <a:gd name="T10" fmla="*/ 0 w 69"/>
                  <a:gd name="T11" fmla="*/ 7 h 63"/>
                  <a:gd name="T12" fmla="*/ 0 w 69"/>
                  <a:gd name="T13" fmla="*/ 0 h 63"/>
                  <a:gd name="T14" fmla="*/ 0 w 6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3">
                    <a:moveTo>
                      <a:pt x="0" y="0"/>
                    </a:moveTo>
                    <a:lnTo>
                      <a:pt x="9" y="0"/>
                    </a:lnTo>
                    <a:lnTo>
                      <a:pt x="69" y="50"/>
                    </a:lnTo>
                    <a:lnTo>
                      <a:pt x="69" y="63"/>
                    </a:lnTo>
                    <a:lnTo>
                      <a:pt x="59" y="63"/>
                    </a:lnTo>
                    <a:lnTo>
                      <a:pt x="0" y="7"/>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2" name="Freeform 166"/>
              <p:cNvSpPr>
                <a:spLocks/>
              </p:cNvSpPr>
              <p:nvPr/>
            </p:nvSpPr>
            <p:spPr bwMode="auto">
              <a:xfrm>
                <a:off x="697" y="516"/>
                <a:ext cx="69" cy="63"/>
              </a:xfrm>
              <a:custGeom>
                <a:avLst/>
                <a:gdLst>
                  <a:gd name="T0" fmla="*/ 69 w 69"/>
                  <a:gd name="T1" fmla="*/ 50 h 63"/>
                  <a:gd name="T2" fmla="*/ 69 w 69"/>
                  <a:gd name="T3" fmla="*/ 63 h 63"/>
                  <a:gd name="T4" fmla="*/ 59 w 69"/>
                  <a:gd name="T5" fmla="*/ 63 h 63"/>
                  <a:gd name="T6" fmla="*/ 0 w 69"/>
                  <a:gd name="T7" fmla="*/ 7 h 63"/>
                  <a:gd name="T8" fmla="*/ 0 w 69"/>
                  <a:gd name="T9" fmla="*/ 0 h 63"/>
                  <a:gd name="T10" fmla="*/ 59 w 69"/>
                  <a:gd name="T11" fmla="*/ 50 h 63"/>
                  <a:gd name="T12" fmla="*/ 69 w 69"/>
                  <a:gd name="T13" fmla="*/ 50 h 63"/>
                  <a:gd name="T14" fmla="*/ 69 w 69"/>
                  <a:gd name="T15" fmla="*/ 5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3">
                    <a:moveTo>
                      <a:pt x="69" y="50"/>
                    </a:moveTo>
                    <a:lnTo>
                      <a:pt x="69" y="63"/>
                    </a:lnTo>
                    <a:lnTo>
                      <a:pt x="59" y="63"/>
                    </a:lnTo>
                    <a:lnTo>
                      <a:pt x="0" y="7"/>
                    </a:lnTo>
                    <a:lnTo>
                      <a:pt x="0" y="0"/>
                    </a:lnTo>
                    <a:lnTo>
                      <a:pt x="59" y="50"/>
                    </a:lnTo>
                    <a:lnTo>
                      <a:pt x="69" y="50"/>
                    </a:lnTo>
                    <a:lnTo>
                      <a:pt x="69" y="5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3" name="Freeform 167"/>
              <p:cNvSpPr>
                <a:spLocks/>
              </p:cNvSpPr>
              <p:nvPr/>
            </p:nvSpPr>
            <p:spPr bwMode="auto">
              <a:xfrm>
                <a:off x="747" y="348"/>
                <a:ext cx="9" cy="212"/>
              </a:xfrm>
              <a:custGeom>
                <a:avLst/>
                <a:gdLst>
                  <a:gd name="T0" fmla="*/ 0 w 9"/>
                  <a:gd name="T1" fmla="*/ 0 h 212"/>
                  <a:gd name="T2" fmla="*/ 9 w 9"/>
                  <a:gd name="T3" fmla="*/ 0 h 212"/>
                  <a:gd name="T4" fmla="*/ 9 w 9"/>
                  <a:gd name="T5" fmla="*/ 212 h 212"/>
                  <a:gd name="T6" fmla="*/ 0 w 9"/>
                  <a:gd name="T7" fmla="*/ 212 h 212"/>
                  <a:gd name="T8" fmla="*/ 0 w 9"/>
                  <a:gd name="T9" fmla="*/ 0 h 212"/>
                  <a:gd name="T10" fmla="*/ 0 w 9"/>
                  <a:gd name="T11" fmla="*/ 0 h 212"/>
                </a:gdLst>
                <a:ahLst/>
                <a:cxnLst>
                  <a:cxn ang="0">
                    <a:pos x="T0" y="T1"/>
                  </a:cxn>
                  <a:cxn ang="0">
                    <a:pos x="T2" y="T3"/>
                  </a:cxn>
                  <a:cxn ang="0">
                    <a:pos x="T4" y="T5"/>
                  </a:cxn>
                  <a:cxn ang="0">
                    <a:pos x="T6" y="T7"/>
                  </a:cxn>
                  <a:cxn ang="0">
                    <a:pos x="T8" y="T9"/>
                  </a:cxn>
                  <a:cxn ang="0">
                    <a:pos x="T10" y="T11"/>
                  </a:cxn>
                </a:cxnLst>
                <a:rect l="0" t="0" r="r" b="b"/>
                <a:pathLst>
                  <a:path w="9" h="212">
                    <a:moveTo>
                      <a:pt x="0" y="0"/>
                    </a:moveTo>
                    <a:lnTo>
                      <a:pt x="9" y="0"/>
                    </a:lnTo>
                    <a:lnTo>
                      <a:pt x="9" y="212"/>
                    </a:lnTo>
                    <a:lnTo>
                      <a:pt x="0" y="21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4" name="Freeform 168"/>
              <p:cNvSpPr>
                <a:spLocks/>
              </p:cNvSpPr>
              <p:nvPr/>
            </p:nvSpPr>
            <p:spPr bwMode="auto">
              <a:xfrm>
                <a:off x="747" y="348"/>
                <a:ext cx="6" cy="212"/>
              </a:xfrm>
              <a:custGeom>
                <a:avLst/>
                <a:gdLst>
                  <a:gd name="T0" fmla="*/ 0 w 6"/>
                  <a:gd name="T1" fmla="*/ 0 h 212"/>
                  <a:gd name="T2" fmla="*/ 6 w 6"/>
                  <a:gd name="T3" fmla="*/ 0 h 212"/>
                  <a:gd name="T4" fmla="*/ 6 w 6"/>
                  <a:gd name="T5" fmla="*/ 212 h 212"/>
                  <a:gd name="T6" fmla="*/ 0 w 6"/>
                  <a:gd name="T7" fmla="*/ 212 h 212"/>
                  <a:gd name="T8" fmla="*/ 0 w 6"/>
                  <a:gd name="T9" fmla="*/ 0 h 212"/>
                  <a:gd name="T10" fmla="*/ 0 w 6"/>
                  <a:gd name="T11" fmla="*/ 0 h 212"/>
                </a:gdLst>
                <a:ahLst/>
                <a:cxnLst>
                  <a:cxn ang="0">
                    <a:pos x="T0" y="T1"/>
                  </a:cxn>
                  <a:cxn ang="0">
                    <a:pos x="T2" y="T3"/>
                  </a:cxn>
                  <a:cxn ang="0">
                    <a:pos x="T4" y="T5"/>
                  </a:cxn>
                  <a:cxn ang="0">
                    <a:pos x="T6" y="T7"/>
                  </a:cxn>
                  <a:cxn ang="0">
                    <a:pos x="T8" y="T9"/>
                  </a:cxn>
                  <a:cxn ang="0">
                    <a:pos x="T10" y="T11"/>
                  </a:cxn>
                </a:cxnLst>
                <a:rect l="0" t="0" r="r" b="b"/>
                <a:pathLst>
                  <a:path w="6" h="212">
                    <a:moveTo>
                      <a:pt x="0" y="0"/>
                    </a:moveTo>
                    <a:lnTo>
                      <a:pt x="6" y="0"/>
                    </a:lnTo>
                    <a:lnTo>
                      <a:pt x="6" y="212"/>
                    </a:lnTo>
                    <a:lnTo>
                      <a:pt x="0" y="212"/>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5" name="Freeform 169"/>
              <p:cNvSpPr>
                <a:spLocks/>
              </p:cNvSpPr>
              <p:nvPr/>
            </p:nvSpPr>
            <p:spPr bwMode="auto">
              <a:xfrm>
                <a:off x="722" y="327"/>
                <a:ext cx="9" cy="211"/>
              </a:xfrm>
              <a:custGeom>
                <a:avLst/>
                <a:gdLst>
                  <a:gd name="T0" fmla="*/ 0 w 9"/>
                  <a:gd name="T1" fmla="*/ 0 h 211"/>
                  <a:gd name="T2" fmla="*/ 9 w 9"/>
                  <a:gd name="T3" fmla="*/ 0 h 211"/>
                  <a:gd name="T4" fmla="*/ 9 w 9"/>
                  <a:gd name="T5" fmla="*/ 211 h 211"/>
                  <a:gd name="T6" fmla="*/ 0 w 9"/>
                  <a:gd name="T7" fmla="*/ 211 h 211"/>
                  <a:gd name="T8" fmla="*/ 0 w 9"/>
                  <a:gd name="T9" fmla="*/ 0 h 211"/>
                  <a:gd name="T10" fmla="*/ 0 w 9"/>
                  <a:gd name="T11" fmla="*/ 0 h 211"/>
                </a:gdLst>
                <a:ahLst/>
                <a:cxnLst>
                  <a:cxn ang="0">
                    <a:pos x="T0" y="T1"/>
                  </a:cxn>
                  <a:cxn ang="0">
                    <a:pos x="T2" y="T3"/>
                  </a:cxn>
                  <a:cxn ang="0">
                    <a:pos x="T4" y="T5"/>
                  </a:cxn>
                  <a:cxn ang="0">
                    <a:pos x="T6" y="T7"/>
                  </a:cxn>
                  <a:cxn ang="0">
                    <a:pos x="T8" y="T9"/>
                  </a:cxn>
                  <a:cxn ang="0">
                    <a:pos x="T10" y="T11"/>
                  </a:cxn>
                </a:cxnLst>
                <a:rect l="0" t="0" r="r" b="b"/>
                <a:pathLst>
                  <a:path w="9" h="211">
                    <a:moveTo>
                      <a:pt x="0" y="0"/>
                    </a:moveTo>
                    <a:lnTo>
                      <a:pt x="9" y="0"/>
                    </a:lnTo>
                    <a:lnTo>
                      <a:pt x="9" y="211"/>
                    </a:lnTo>
                    <a:lnTo>
                      <a:pt x="0" y="21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6" name="Freeform 170"/>
              <p:cNvSpPr>
                <a:spLocks/>
              </p:cNvSpPr>
              <p:nvPr/>
            </p:nvSpPr>
            <p:spPr bwMode="auto">
              <a:xfrm>
                <a:off x="722" y="327"/>
                <a:ext cx="3" cy="211"/>
              </a:xfrm>
              <a:custGeom>
                <a:avLst/>
                <a:gdLst>
                  <a:gd name="T0" fmla="*/ 0 w 3"/>
                  <a:gd name="T1" fmla="*/ 0 h 211"/>
                  <a:gd name="T2" fmla="*/ 3 w 3"/>
                  <a:gd name="T3" fmla="*/ 0 h 211"/>
                  <a:gd name="T4" fmla="*/ 3 w 3"/>
                  <a:gd name="T5" fmla="*/ 211 h 211"/>
                  <a:gd name="T6" fmla="*/ 0 w 3"/>
                  <a:gd name="T7" fmla="*/ 211 h 211"/>
                  <a:gd name="T8" fmla="*/ 0 w 3"/>
                  <a:gd name="T9" fmla="*/ 0 h 211"/>
                  <a:gd name="T10" fmla="*/ 0 w 3"/>
                  <a:gd name="T11" fmla="*/ 0 h 211"/>
                </a:gdLst>
                <a:ahLst/>
                <a:cxnLst>
                  <a:cxn ang="0">
                    <a:pos x="T0" y="T1"/>
                  </a:cxn>
                  <a:cxn ang="0">
                    <a:pos x="T2" y="T3"/>
                  </a:cxn>
                  <a:cxn ang="0">
                    <a:pos x="T4" y="T5"/>
                  </a:cxn>
                  <a:cxn ang="0">
                    <a:pos x="T6" y="T7"/>
                  </a:cxn>
                  <a:cxn ang="0">
                    <a:pos x="T8" y="T9"/>
                  </a:cxn>
                  <a:cxn ang="0">
                    <a:pos x="T10" y="T11"/>
                  </a:cxn>
                </a:cxnLst>
                <a:rect l="0" t="0" r="r" b="b"/>
                <a:pathLst>
                  <a:path w="3" h="211">
                    <a:moveTo>
                      <a:pt x="0" y="0"/>
                    </a:moveTo>
                    <a:lnTo>
                      <a:pt x="3" y="0"/>
                    </a:lnTo>
                    <a:lnTo>
                      <a:pt x="3" y="211"/>
                    </a:lnTo>
                    <a:lnTo>
                      <a:pt x="0" y="21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7" name="Freeform 171"/>
              <p:cNvSpPr>
                <a:spLocks/>
              </p:cNvSpPr>
              <p:nvPr/>
            </p:nvSpPr>
            <p:spPr bwMode="auto">
              <a:xfrm>
                <a:off x="980" y="495"/>
                <a:ext cx="72" cy="62"/>
              </a:xfrm>
              <a:custGeom>
                <a:avLst/>
                <a:gdLst>
                  <a:gd name="T0" fmla="*/ 0 w 72"/>
                  <a:gd name="T1" fmla="*/ 0 h 62"/>
                  <a:gd name="T2" fmla="*/ 7 w 72"/>
                  <a:gd name="T3" fmla="*/ 0 h 62"/>
                  <a:gd name="T4" fmla="*/ 72 w 72"/>
                  <a:gd name="T5" fmla="*/ 49 h 62"/>
                  <a:gd name="T6" fmla="*/ 72 w 72"/>
                  <a:gd name="T7" fmla="*/ 62 h 62"/>
                  <a:gd name="T8" fmla="*/ 66 w 72"/>
                  <a:gd name="T9" fmla="*/ 62 h 62"/>
                  <a:gd name="T10" fmla="*/ 0 w 72"/>
                  <a:gd name="T11" fmla="*/ 6 h 62"/>
                  <a:gd name="T12" fmla="*/ 0 w 72"/>
                  <a:gd name="T13" fmla="*/ 0 h 62"/>
                  <a:gd name="T14" fmla="*/ 0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0" y="0"/>
                    </a:moveTo>
                    <a:lnTo>
                      <a:pt x="7" y="0"/>
                    </a:lnTo>
                    <a:lnTo>
                      <a:pt x="72" y="49"/>
                    </a:lnTo>
                    <a:lnTo>
                      <a:pt x="72" y="62"/>
                    </a:lnTo>
                    <a:lnTo>
                      <a:pt x="66" y="62"/>
                    </a:lnTo>
                    <a:lnTo>
                      <a:pt x="0" y="6"/>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8" name="Freeform 172"/>
              <p:cNvSpPr>
                <a:spLocks/>
              </p:cNvSpPr>
              <p:nvPr/>
            </p:nvSpPr>
            <p:spPr bwMode="auto">
              <a:xfrm>
                <a:off x="980" y="495"/>
                <a:ext cx="72" cy="62"/>
              </a:xfrm>
              <a:custGeom>
                <a:avLst/>
                <a:gdLst>
                  <a:gd name="T0" fmla="*/ 72 w 72"/>
                  <a:gd name="T1" fmla="*/ 49 h 62"/>
                  <a:gd name="T2" fmla="*/ 72 w 72"/>
                  <a:gd name="T3" fmla="*/ 62 h 62"/>
                  <a:gd name="T4" fmla="*/ 63 w 72"/>
                  <a:gd name="T5" fmla="*/ 62 h 62"/>
                  <a:gd name="T6" fmla="*/ 0 w 72"/>
                  <a:gd name="T7" fmla="*/ 9 h 62"/>
                  <a:gd name="T8" fmla="*/ 0 w 72"/>
                  <a:gd name="T9" fmla="*/ 0 h 62"/>
                  <a:gd name="T10" fmla="*/ 63 w 72"/>
                  <a:gd name="T11" fmla="*/ 49 h 62"/>
                  <a:gd name="T12" fmla="*/ 72 w 72"/>
                  <a:gd name="T13" fmla="*/ 49 h 62"/>
                  <a:gd name="T14" fmla="*/ 72 w 72"/>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49"/>
                    </a:moveTo>
                    <a:lnTo>
                      <a:pt x="72" y="62"/>
                    </a:lnTo>
                    <a:lnTo>
                      <a:pt x="63" y="62"/>
                    </a:lnTo>
                    <a:lnTo>
                      <a:pt x="0" y="9"/>
                    </a:lnTo>
                    <a:lnTo>
                      <a:pt x="0" y="0"/>
                    </a:lnTo>
                    <a:lnTo>
                      <a:pt x="63" y="49"/>
                    </a:lnTo>
                    <a:lnTo>
                      <a:pt x="72" y="49"/>
                    </a:lnTo>
                    <a:lnTo>
                      <a:pt x="72" y="4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9" name="Freeform 173"/>
              <p:cNvSpPr>
                <a:spLocks/>
              </p:cNvSpPr>
              <p:nvPr/>
            </p:nvSpPr>
            <p:spPr bwMode="auto">
              <a:xfrm>
                <a:off x="1036" y="327"/>
                <a:ext cx="13" cy="211"/>
              </a:xfrm>
              <a:custGeom>
                <a:avLst/>
                <a:gdLst>
                  <a:gd name="T0" fmla="*/ 0 w 13"/>
                  <a:gd name="T1" fmla="*/ 0 h 211"/>
                  <a:gd name="T2" fmla="*/ 13 w 13"/>
                  <a:gd name="T3" fmla="*/ 0 h 211"/>
                  <a:gd name="T4" fmla="*/ 10 w 13"/>
                  <a:gd name="T5" fmla="*/ 211 h 211"/>
                  <a:gd name="T6" fmla="*/ 0 w 13"/>
                  <a:gd name="T7" fmla="*/ 211 h 211"/>
                  <a:gd name="T8" fmla="*/ 0 w 13"/>
                  <a:gd name="T9" fmla="*/ 0 h 211"/>
                  <a:gd name="T10" fmla="*/ 0 w 13"/>
                  <a:gd name="T11" fmla="*/ 0 h 211"/>
                </a:gdLst>
                <a:ahLst/>
                <a:cxnLst>
                  <a:cxn ang="0">
                    <a:pos x="T0" y="T1"/>
                  </a:cxn>
                  <a:cxn ang="0">
                    <a:pos x="T2" y="T3"/>
                  </a:cxn>
                  <a:cxn ang="0">
                    <a:pos x="T4" y="T5"/>
                  </a:cxn>
                  <a:cxn ang="0">
                    <a:pos x="T6" y="T7"/>
                  </a:cxn>
                  <a:cxn ang="0">
                    <a:pos x="T8" y="T9"/>
                  </a:cxn>
                  <a:cxn ang="0">
                    <a:pos x="T10" y="T11"/>
                  </a:cxn>
                </a:cxnLst>
                <a:rect l="0" t="0" r="r" b="b"/>
                <a:pathLst>
                  <a:path w="13" h="211">
                    <a:moveTo>
                      <a:pt x="0" y="0"/>
                    </a:moveTo>
                    <a:lnTo>
                      <a:pt x="13" y="0"/>
                    </a:lnTo>
                    <a:lnTo>
                      <a:pt x="10" y="211"/>
                    </a:lnTo>
                    <a:lnTo>
                      <a:pt x="0" y="21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0" name="Freeform 174"/>
              <p:cNvSpPr>
                <a:spLocks/>
              </p:cNvSpPr>
              <p:nvPr/>
            </p:nvSpPr>
            <p:spPr bwMode="auto">
              <a:xfrm>
                <a:off x="1036" y="327"/>
                <a:ext cx="7" cy="211"/>
              </a:xfrm>
              <a:custGeom>
                <a:avLst/>
                <a:gdLst>
                  <a:gd name="T0" fmla="*/ 0 w 7"/>
                  <a:gd name="T1" fmla="*/ 0 h 211"/>
                  <a:gd name="T2" fmla="*/ 7 w 7"/>
                  <a:gd name="T3" fmla="*/ 0 h 211"/>
                  <a:gd name="T4" fmla="*/ 7 w 7"/>
                  <a:gd name="T5" fmla="*/ 211 h 211"/>
                  <a:gd name="T6" fmla="*/ 0 w 7"/>
                  <a:gd name="T7" fmla="*/ 211 h 211"/>
                  <a:gd name="T8" fmla="*/ 0 w 7"/>
                  <a:gd name="T9" fmla="*/ 0 h 211"/>
                  <a:gd name="T10" fmla="*/ 0 w 7"/>
                  <a:gd name="T11" fmla="*/ 0 h 211"/>
                </a:gdLst>
                <a:ahLst/>
                <a:cxnLst>
                  <a:cxn ang="0">
                    <a:pos x="T0" y="T1"/>
                  </a:cxn>
                  <a:cxn ang="0">
                    <a:pos x="T2" y="T3"/>
                  </a:cxn>
                  <a:cxn ang="0">
                    <a:pos x="T4" y="T5"/>
                  </a:cxn>
                  <a:cxn ang="0">
                    <a:pos x="T6" y="T7"/>
                  </a:cxn>
                  <a:cxn ang="0">
                    <a:pos x="T8" y="T9"/>
                  </a:cxn>
                  <a:cxn ang="0">
                    <a:pos x="T10" y="T11"/>
                  </a:cxn>
                </a:cxnLst>
                <a:rect l="0" t="0" r="r" b="b"/>
                <a:pathLst>
                  <a:path w="7" h="211">
                    <a:moveTo>
                      <a:pt x="0" y="0"/>
                    </a:moveTo>
                    <a:lnTo>
                      <a:pt x="7" y="0"/>
                    </a:lnTo>
                    <a:lnTo>
                      <a:pt x="7" y="211"/>
                    </a:lnTo>
                    <a:lnTo>
                      <a:pt x="0" y="21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1" name="Freeform 175"/>
              <p:cNvSpPr>
                <a:spLocks/>
              </p:cNvSpPr>
              <p:nvPr/>
            </p:nvSpPr>
            <p:spPr bwMode="auto">
              <a:xfrm>
                <a:off x="1011" y="308"/>
                <a:ext cx="10" cy="212"/>
              </a:xfrm>
              <a:custGeom>
                <a:avLst/>
                <a:gdLst>
                  <a:gd name="T0" fmla="*/ 0 w 10"/>
                  <a:gd name="T1" fmla="*/ 0 h 212"/>
                  <a:gd name="T2" fmla="*/ 10 w 10"/>
                  <a:gd name="T3" fmla="*/ 0 h 212"/>
                  <a:gd name="T4" fmla="*/ 10 w 10"/>
                  <a:gd name="T5" fmla="*/ 212 h 212"/>
                  <a:gd name="T6" fmla="*/ 0 w 10"/>
                  <a:gd name="T7" fmla="*/ 212 h 212"/>
                  <a:gd name="T8" fmla="*/ 0 w 10"/>
                  <a:gd name="T9" fmla="*/ 0 h 212"/>
                  <a:gd name="T10" fmla="*/ 0 w 10"/>
                  <a:gd name="T11" fmla="*/ 0 h 212"/>
                </a:gdLst>
                <a:ahLst/>
                <a:cxnLst>
                  <a:cxn ang="0">
                    <a:pos x="T0" y="T1"/>
                  </a:cxn>
                  <a:cxn ang="0">
                    <a:pos x="T2" y="T3"/>
                  </a:cxn>
                  <a:cxn ang="0">
                    <a:pos x="T4" y="T5"/>
                  </a:cxn>
                  <a:cxn ang="0">
                    <a:pos x="T6" y="T7"/>
                  </a:cxn>
                  <a:cxn ang="0">
                    <a:pos x="T8" y="T9"/>
                  </a:cxn>
                  <a:cxn ang="0">
                    <a:pos x="T10" y="T11"/>
                  </a:cxn>
                </a:cxnLst>
                <a:rect l="0" t="0" r="r" b="b"/>
                <a:pathLst>
                  <a:path w="10" h="212">
                    <a:moveTo>
                      <a:pt x="0" y="0"/>
                    </a:moveTo>
                    <a:lnTo>
                      <a:pt x="10" y="0"/>
                    </a:lnTo>
                    <a:lnTo>
                      <a:pt x="10" y="212"/>
                    </a:lnTo>
                    <a:lnTo>
                      <a:pt x="0" y="21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2" name="Freeform 176"/>
              <p:cNvSpPr>
                <a:spLocks/>
              </p:cNvSpPr>
              <p:nvPr/>
            </p:nvSpPr>
            <p:spPr bwMode="auto">
              <a:xfrm>
                <a:off x="1011" y="308"/>
                <a:ext cx="4" cy="212"/>
              </a:xfrm>
              <a:custGeom>
                <a:avLst/>
                <a:gdLst>
                  <a:gd name="T0" fmla="*/ 0 w 4"/>
                  <a:gd name="T1" fmla="*/ 0 h 212"/>
                  <a:gd name="T2" fmla="*/ 4 w 4"/>
                  <a:gd name="T3" fmla="*/ 0 h 212"/>
                  <a:gd name="T4" fmla="*/ 4 w 4"/>
                  <a:gd name="T5" fmla="*/ 212 h 212"/>
                  <a:gd name="T6" fmla="*/ 0 w 4"/>
                  <a:gd name="T7" fmla="*/ 212 h 212"/>
                  <a:gd name="T8" fmla="*/ 0 w 4"/>
                  <a:gd name="T9" fmla="*/ 0 h 212"/>
                  <a:gd name="T10" fmla="*/ 0 w 4"/>
                  <a:gd name="T11" fmla="*/ 0 h 212"/>
                </a:gdLst>
                <a:ahLst/>
                <a:cxnLst>
                  <a:cxn ang="0">
                    <a:pos x="T0" y="T1"/>
                  </a:cxn>
                  <a:cxn ang="0">
                    <a:pos x="T2" y="T3"/>
                  </a:cxn>
                  <a:cxn ang="0">
                    <a:pos x="T4" y="T5"/>
                  </a:cxn>
                  <a:cxn ang="0">
                    <a:pos x="T6" y="T7"/>
                  </a:cxn>
                  <a:cxn ang="0">
                    <a:pos x="T8" y="T9"/>
                  </a:cxn>
                  <a:cxn ang="0">
                    <a:pos x="T10" y="T11"/>
                  </a:cxn>
                </a:cxnLst>
                <a:rect l="0" t="0" r="r" b="b"/>
                <a:pathLst>
                  <a:path w="4" h="212">
                    <a:moveTo>
                      <a:pt x="0" y="0"/>
                    </a:moveTo>
                    <a:lnTo>
                      <a:pt x="4" y="0"/>
                    </a:lnTo>
                    <a:lnTo>
                      <a:pt x="4" y="212"/>
                    </a:lnTo>
                    <a:lnTo>
                      <a:pt x="0" y="212"/>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3" name="Freeform 177"/>
              <p:cNvSpPr>
                <a:spLocks/>
              </p:cNvSpPr>
              <p:nvPr/>
            </p:nvSpPr>
            <p:spPr bwMode="auto">
              <a:xfrm>
                <a:off x="650" y="283"/>
                <a:ext cx="442" cy="75"/>
              </a:xfrm>
              <a:custGeom>
                <a:avLst/>
                <a:gdLst>
                  <a:gd name="T0" fmla="*/ 365 w 442"/>
                  <a:gd name="T1" fmla="*/ 0 h 75"/>
                  <a:gd name="T2" fmla="*/ 0 w 442"/>
                  <a:gd name="T3" fmla="*/ 31 h 75"/>
                  <a:gd name="T4" fmla="*/ 0 w 442"/>
                  <a:gd name="T5" fmla="*/ 41 h 75"/>
                  <a:gd name="T6" fmla="*/ 66 w 442"/>
                  <a:gd name="T7" fmla="*/ 75 h 75"/>
                  <a:gd name="T8" fmla="*/ 439 w 442"/>
                  <a:gd name="T9" fmla="*/ 41 h 75"/>
                  <a:gd name="T10" fmla="*/ 442 w 442"/>
                  <a:gd name="T11" fmla="*/ 28 h 75"/>
                  <a:gd name="T12" fmla="*/ 365 w 442"/>
                  <a:gd name="T13" fmla="*/ 0 h 75"/>
                  <a:gd name="T14" fmla="*/ 365 w 442"/>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75">
                    <a:moveTo>
                      <a:pt x="365" y="0"/>
                    </a:moveTo>
                    <a:lnTo>
                      <a:pt x="0" y="31"/>
                    </a:lnTo>
                    <a:lnTo>
                      <a:pt x="0" y="41"/>
                    </a:lnTo>
                    <a:lnTo>
                      <a:pt x="66" y="75"/>
                    </a:lnTo>
                    <a:lnTo>
                      <a:pt x="439" y="41"/>
                    </a:lnTo>
                    <a:lnTo>
                      <a:pt x="442" y="28"/>
                    </a:lnTo>
                    <a:lnTo>
                      <a:pt x="365" y="0"/>
                    </a:lnTo>
                    <a:lnTo>
                      <a:pt x="365"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4" name="Freeform 178"/>
              <p:cNvSpPr>
                <a:spLocks/>
              </p:cNvSpPr>
              <p:nvPr/>
            </p:nvSpPr>
            <p:spPr bwMode="auto">
              <a:xfrm>
                <a:off x="650" y="314"/>
                <a:ext cx="442" cy="44"/>
              </a:xfrm>
              <a:custGeom>
                <a:avLst/>
                <a:gdLst>
                  <a:gd name="T0" fmla="*/ 0 w 442"/>
                  <a:gd name="T1" fmla="*/ 0 h 44"/>
                  <a:gd name="T2" fmla="*/ 0 w 442"/>
                  <a:gd name="T3" fmla="*/ 10 h 44"/>
                  <a:gd name="T4" fmla="*/ 66 w 442"/>
                  <a:gd name="T5" fmla="*/ 44 h 44"/>
                  <a:gd name="T6" fmla="*/ 439 w 442"/>
                  <a:gd name="T7" fmla="*/ 10 h 44"/>
                  <a:gd name="T8" fmla="*/ 442 w 442"/>
                  <a:gd name="T9" fmla="*/ 0 h 44"/>
                  <a:gd name="T10" fmla="*/ 66 w 442"/>
                  <a:gd name="T11" fmla="*/ 38 h 44"/>
                  <a:gd name="T12" fmla="*/ 0 w 442"/>
                  <a:gd name="T13" fmla="*/ 0 h 44"/>
                  <a:gd name="T14" fmla="*/ 0 w 442"/>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
                    <a:moveTo>
                      <a:pt x="0" y="0"/>
                    </a:moveTo>
                    <a:lnTo>
                      <a:pt x="0" y="10"/>
                    </a:lnTo>
                    <a:lnTo>
                      <a:pt x="66" y="44"/>
                    </a:lnTo>
                    <a:lnTo>
                      <a:pt x="439" y="10"/>
                    </a:lnTo>
                    <a:lnTo>
                      <a:pt x="442" y="0"/>
                    </a:lnTo>
                    <a:lnTo>
                      <a:pt x="66" y="38"/>
                    </a:lnTo>
                    <a:lnTo>
                      <a:pt x="0" y="0"/>
                    </a:lnTo>
                    <a:lnTo>
                      <a:pt x="0"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5" name="Freeform 179"/>
              <p:cNvSpPr>
                <a:spLocks/>
              </p:cNvSpPr>
              <p:nvPr/>
            </p:nvSpPr>
            <p:spPr bwMode="auto">
              <a:xfrm>
                <a:off x="1018" y="532"/>
                <a:ext cx="133" cy="22"/>
              </a:xfrm>
              <a:custGeom>
                <a:avLst/>
                <a:gdLst>
                  <a:gd name="T0" fmla="*/ 0 w 133"/>
                  <a:gd name="T1" fmla="*/ 12 h 22"/>
                  <a:gd name="T2" fmla="*/ 130 w 133"/>
                  <a:gd name="T3" fmla="*/ 0 h 22"/>
                  <a:gd name="T4" fmla="*/ 133 w 133"/>
                  <a:gd name="T5" fmla="*/ 9 h 22"/>
                  <a:gd name="T6" fmla="*/ 3 w 133"/>
                  <a:gd name="T7" fmla="*/ 22 h 22"/>
                  <a:gd name="T8" fmla="*/ 0 w 133"/>
                  <a:gd name="T9" fmla="*/ 12 h 22"/>
                  <a:gd name="T10" fmla="*/ 0 w 133"/>
                  <a:gd name="T11" fmla="*/ 12 h 22"/>
                </a:gdLst>
                <a:ahLst/>
                <a:cxnLst>
                  <a:cxn ang="0">
                    <a:pos x="T0" y="T1"/>
                  </a:cxn>
                  <a:cxn ang="0">
                    <a:pos x="T2" y="T3"/>
                  </a:cxn>
                  <a:cxn ang="0">
                    <a:pos x="T4" y="T5"/>
                  </a:cxn>
                  <a:cxn ang="0">
                    <a:pos x="T6" y="T7"/>
                  </a:cxn>
                  <a:cxn ang="0">
                    <a:pos x="T8" y="T9"/>
                  </a:cxn>
                  <a:cxn ang="0">
                    <a:pos x="T10" y="T11"/>
                  </a:cxn>
                </a:cxnLst>
                <a:rect l="0" t="0" r="r" b="b"/>
                <a:pathLst>
                  <a:path w="133" h="22">
                    <a:moveTo>
                      <a:pt x="0" y="12"/>
                    </a:moveTo>
                    <a:lnTo>
                      <a:pt x="130" y="0"/>
                    </a:lnTo>
                    <a:lnTo>
                      <a:pt x="133" y="9"/>
                    </a:lnTo>
                    <a:lnTo>
                      <a:pt x="3" y="22"/>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6" name="Freeform 180"/>
              <p:cNvSpPr>
                <a:spLocks/>
              </p:cNvSpPr>
              <p:nvPr/>
            </p:nvSpPr>
            <p:spPr bwMode="auto">
              <a:xfrm>
                <a:off x="1021" y="538"/>
                <a:ext cx="130" cy="16"/>
              </a:xfrm>
              <a:custGeom>
                <a:avLst/>
                <a:gdLst>
                  <a:gd name="T0" fmla="*/ 0 w 130"/>
                  <a:gd name="T1" fmla="*/ 13 h 16"/>
                  <a:gd name="T2" fmla="*/ 130 w 130"/>
                  <a:gd name="T3" fmla="*/ 0 h 16"/>
                  <a:gd name="T4" fmla="*/ 130 w 130"/>
                  <a:gd name="T5" fmla="*/ 3 h 16"/>
                  <a:gd name="T6" fmla="*/ 0 w 130"/>
                  <a:gd name="T7" fmla="*/ 16 h 16"/>
                  <a:gd name="T8" fmla="*/ 0 w 130"/>
                  <a:gd name="T9" fmla="*/ 13 h 16"/>
                  <a:gd name="T10" fmla="*/ 0 w 130"/>
                  <a:gd name="T11" fmla="*/ 13 h 16"/>
                </a:gdLst>
                <a:ahLst/>
                <a:cxnLst>
                  <a:cxn ang="0">
                    <a:pos x="T0" y="T1"/>
                  </a:cxn>
                  <a:cxn ang="0">
                    <a:pos x="T2" y="T3"/>
                  </a:cxn>
                  <a:cxn ang="0">
                    <a:pos x="T4" y="T5"/>
                  </a:cxn>
                  <a:cxn ang="0">
                    <a:pos x="T6" y="T7"/>
                  </a:cxn>
                  <a:cxn ang="0">
                    <a:pos x="T8" y="T9"/>
                  </a:cxn>
                  <a:cxn ang="0">
                    <a:pos x="T10" y="T11"/>
                  </a:cxn>
                </a:cxnLst>
                <a:rect l="0" t="0" r="r" b="b"/>
                <a:pathLst>
                  <a:path w="130" h="16">
                    <a:moveTo>
                      <a:pt x="0" y="13"/>
                    </a:moveTo>
                    <a:lnTo>
                      <a:pt x="130" y="0"/>
                    </a:lnTo>
                    <a:lnTo>
                      <a:pt x="130" y="3"/>
                    </a:lnTo>
                    <a:lnTo>
                      <a:pt x="0" y="16"/>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7" name="Freeform 181"/>
              <p:cNvSpPr>
                <a:spLocks/>
              </p:cNvSpPr>
              <p:nvPr/>
            </p:nvSpPr>
            <p:spPr bwMode="auto">
              <a:xfrm>
                <a:off x="1030" y="498"/>
                <a:ext cx="134" cy="22"/>
              </a:xfrm>
              <a:custGeom>
                <a:avLst/>
                <a:gdLst>
                  <a:gd name="T0" fmla="*/ 0 w 134"/>
                  <a:gd name="T1" fmla="*/ 12 h 22"/>
                  <a:gd name="T2" fmla="*/ 131 w 134"/>
                  <a:gd name="T3" fmla="*/ 0 h 22"/>
                  <a:gd name="T4" fmla="*/ 134 w 134"/>
                  <a:gd name="T5" fmla="*/ 9 h 22"/>
                  <a:gd name="T6" fmla="*/ 3 w 134"/>
                  <a:gd name="T7" fmla="*/ 22 h 22"/>
                  <a:gd name="T8" fmla="*/ 0 w 134"/>
                  <a:gd name="T9" fmla="*/ 12 h 22"/>
                  <a:gd name="T10" fmla="*/ 0 w 134"/>
                  <a:gd name="T11" fmla="*/ 12 h 22"/>
                </a:gdLst>
                <a:ahLst/>
                <a:cxnLst>
                  <a:cxn ang="0">
                    <a:pos x="T0" y="T1"/>
                  </a:cxn>
                  <a:cxn ang="0">
                    <a:pos x="T2" y="T3"/>
                  </a:cxn>
                  <a:cxn ang="0">
                    <a:pos x="T4" y="T5"/>
                  </a:cxn>
                  <a:cxn ang="0">
                    <a:pos x="T6" y="T7"/>
                  </a:cxn>
                  <a:cxn ang="0">
                    <a:pos x="T8" y="T9"/>
                  </a:cxn>
                  <a:cxn ang="0">
                    <a:pos x="T10" y="T11"/>
                  </a:cxn>
                </a:cxnLst>
                <a:rect l="0" t="0" r="r" b="b"/>
                <a:pathLst>
                  <a:path w="134" h="22">
                    <a:moveTo>
                      <a:pt x="0" y="12"/>
                    </a:moveTo>
                    <a:lnTo>
                      <a:pt x="131" y="0"/>
                    </a:lnTo>
                    <a:lnTo>
                      <a:pt x="134" y="9"/>
                    </a:lnTo>
                    <a:lnTo>
                      <a:pt x="3" y="22"/>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8" name="Freeform 182"/>
              <p:cNvSpPr>
                <a:spLocks/>
              </p:cNvSpPr>
              <p:nvPr/>
            </p:nvSpPr>
            <p:spPr bwMode="auto">
              <a:xfrm>
                <a:off x="1033" y="504"/>
                <a:ext cx="131" cy="16"/>
              </a:xfrm>
              <a:custGeom>
                <a:avLst/>
                <a:gdLst>
                  <a:gd name="T0" fmla="*/ 0 w 131"/>
                  <a:gd name="T1" fmla="*/ 9 h 16"/>
                  <a:gd name="T2" fmla="*/ 131 w 131"/>
                  <a:gd name="T3" fmla="*/ 0 h 16"/>
                  <a:gd name="T4" fmla="*/ 131 w 131"/>
                  <a:gd name="T5" fmla="*/ 3 h 16"/>
                  <a:gd name="T6" fmla="*/ 0 w 131"/>
                  <a:gd name="T7" fmla="*/ 16 h 16"/>
                  <a:gd name="T8" fmla="*/ 0 w 131"/>
                  <a:gd name="T9" fmla="*/ 9 h 16"/>
                  <a:gd name="T10" fmla="*/ 0 w 131"/>
                  <a:gd name="T11" fmla="*/ 9 h 16"/>
                </a:gdLst>
                <a:ahLst/>
                <a:cxnLst>
                  <a:cxn ang="0">
                    <a:pos x="T0" y="T1"/>
                  </a:cxn>
                  <a:cxn ang="0">
                    <a:pos x="T2" y="T3"/>
                  </a:cxn>
                  <a:cxn ang="0">
                    <a:pos x="T4" y="T5"/>
                  </a:cxn>
                  <a:cxn ang="0">
                    <a:pos x="T6" y="T7"/>
                  </a:cxn>
                  <a:cxn ang="0">
                    <a:pos x="T8" y="T9"/>
                  </a:cxn>
                  <a:cxn ang="0">
                    <a:pos x="T10" y="T11"/>
                  </a:cxn>
                </a:cxnLst>
                <a:rect l="0" t="0" r="r" b="b"/>
                <a:pathLst>
                  <a:path w="131" h="16">
                    <a:moveTo>
                      <a:pt x="0" y="9"/>
                    </a:moveTo>
                    <a:lnTo>
                      <a:pt x="131" y="0"/>
                    </a:lnTo>
                    <a:lnTo>
                      <a:pt x="131" y="3"/>
                    </a:lnTo>
                    <a:lnTo>
                      <a:pt x="0" y="16"/>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9" name="Freeform 183"/>
              <p:cNvSpPr>
                <a:spLocks/>
              </p:cNvSpPr>
              <p:nvPr/>
            </p:nvSpPr>
            <p:spPr bwMode="auto">
              <a:xfrm>
                <a:off x="1011" y="507"/>
                <a:ext cx="44" cy="149"/>
              </a:xfrm>
              <a:custGeom>
                <a:avLst/>
                <a:gdLst>
                  <a:gd name="T0" fmla="*/ 35 w 44"/>
                  <a:gd name="T1" fmla="*/ 146 h 149"/>
                  <a:gd name="T2" fmla="*/ 35 w 44"/>
                  <a:gd name="T3" fmla="*/ 37 h 149"/>
                  <a:gd name="T4" fmla="*/ 35 w 44"/>
                  <a:gd name="T5" fmla="*/ 37 h 149"/>
                  <a:gd name="T6" fmla="*/ 32 w 44"/>
                  <a:gd name="T7" fmla="*/ 31 h 149"/>
                  <a:gd name="T8" fmla="*/ 32 w 44"/>
                  <a:gd name="T9" fmla="*/ 31 h 149"/>
                  <a:gd name="T10" fmla="*/ 32 w 44"/>
                  <a:gd name="T11" fmla="*/ 28 h 149"/>
                  <a:gd name="T12" fmla="*/ 32 w 44"/>
                  <a:gd name="T13" fmla="*/ 28 h 149"/>
                  <a:gd name="T14" fmla="*/ 28 w 44"/>
                  <a:gd name="T15" fmla="*/ 19 h 149"/>
                  <a:gd name="T16" fmla="*/ 28 w 44"/>
                  <a:gd name="T17" fmla="*/ 19 h 149"/>
                  <a:gd name="T18" fmla="*/ 22 w 44"/>
                  <a:gd name="T19" fmla="*/ 9 h 149"/>
                  <a:gd name="T20" fmla="*/ 22 w 44"/>
                  <a:gd name="T21" fmla="*/ 9 h 149"/>
                  <a:gd name="T22" fmla="*/ 19 w 44"/>
                  <a:gd name="T23" fmla="*/ 9 h 149"/>
                  <a:gd name="T24" fmla="*/ 19 w 44"/>
                  <a:gd name="T25" fmla="*/ 9 h 149"/>
                  <a:gd name="T26" fmla="*/ 16 w 44"/>
                  <a:gd name="T27" fmla="*/ 9 h 149"/>
                  <a:gd name="T28" fmla="*/ 16 w 44"/>
                  <a:gd name="T29" fmla="*/ 9 h 149"/>
                  <a:gd name="T30" fmla="*/ 16 w 44"/>
                  <a:gd name="T31" fmla="*/ 13 h 149"/>
                  <a:gd name="T32" fmla="*/ 16 w 44"/>
                  <a:gd name="T33" fmla="*/ 13 h 149"/>
                  <a:gd name="T34" fmla="*/ 13 w 44"/>
                  <a:gd name="T35" fmla="*/ 16 h 149"/>
                  <a:gd name="T36" fmla="*/ 13 w 44"/>
                  <a:gd name="T37" fmla="*/ 25 h 149"/>
                  <a:gd name="T38" fmla="*/ 13 w 44"/>
                  <a:gd name="T39" fmla="*/ 25 h 149"/>
                  <a:gd name="T40" fmla="*/ 7 w 44"/>
                  <a:gd name="T41" fmla="*/ 112 h 149"/>
                  <a:gd name="T42" fmla="*/ 7 w 44"/>
                  <a:gd name="T43" fmla="*/ 112 h 149"/>
                  <a:gd name="T44" fmla="*/ 4 w 44"/>
                  <a:gd name="T45" fmla="*/ 112 h 149"/>
                  <a:gd name="T46" fmla="*/ 0 w 44"/>
                  <a:gd name="T47" fmla="*/ 112 h 149"/>
                  <a:gd name="T48" fmla="*/ 4 w 44"/>
                  <a:gd name="T49" fmla="*/ 25 h 149"/>
                  <a:gd name="T50" fmla="*/ 4 w 44"/>
                  <a:gd name="T51" fmla="*/ 25 h 149"/>
                  <a:gd name="T52" fmla="*/ 4 w 44"/>
                  <a:gd name="T53" fmla="*/ 25 h 149"/>
                  <a:gd name="T54" fmla="*/ 4 w 44"/>
                  <a:gd name="T55" fmla="*/ 16 h 149"/>
                  <a:gd name="T56" fmla="*/ 7 w 44"/>
                  <a:gd name="T57" fmla="*/ 6 h 149"/>
                  <a:gd name="T58" fmla="*/ 7 w 44"/>
                  <a:gd name="T59" fmla="*/ 6 h 149"/>
                  <a:gd name="T60" fmla="*/ 13 w 44"/>
                  <a:gd name="T61" fmla="*/ 3 h 149"/>
                  <a:gd name="T62" fmla="*/ 13 w 44"/>
                  <a:gd name="T63" fmla="*/ 3 h 149"/>
                  <a:gd name="T64" fmla="*/ 19 w 44"/>
                  <a:gd name="T65" fmla="*/ 0 h 149"/>
                  <a:gd name="T66" fmla="*/ 19 w 44"/>
                  <a:gd name="T67" fmla="*/ 0 h 149"/>
                  <a:gd name="T68" fmla="*/ 28 w 44"/>
                  <a:gd name="T69" fmla="*/ 3 h 149"/>
                  <a:gd name="T70" fmla="*/ 28 w 44"/>
                  <a:gd name="T71" fmla="*/ 3 h 149"/>
                  <a:gd name="T72" fmla="*/ 32 w 44"/>
                  <a:gd name="T73" fmla="*/ 6 h 149"/>
                  <a:gd name="T74" fmla="*/ 32 w 44"/>
                  <a:gd name="T75" fmla="*/ 6 h 149"/>
                  <a:gd name="T76" fmla="*/ 35 w 44"/>
                  <a:gd name="T77" fmla="*/ 13 h 149"/>
                  <a:gd name="T78" fmla="*/ 41 w 44"/>
                  <a:gd name="T79" fmla="*/ 25 h 149"/>
                  <a:gd name="T80" fmla="*/ 41 w 44"/>
                  <a:gd name="T81" fmla="*/ 25 h 149"/>
                  <a:gd name="T82" fmla="*/ 41 w 44"/>
                  <a:gd name="T83" fmla="*/ 31 h 149"/>
                  <a:gd name="T84" fmla="*/ 41 w 44"/>
                  <a:gd name="T85" fmla="*/ 31 h 149"/>
                  <a:gd name="T86" fmla="*/ 41 w 44"/>
                  <a:gd name="T87" fmla="*/ 37 h 149"/>
                  <a:gd name="T88" fmla="*/ 41 w 44"/>
                  <a:gd name="T89" fmla="*/ 37 h 149"/>
                  <a:gd name="T90" fmla="*/ 41 w 44"/>
                  <a:gd name="T91" fmla="*/ 37 h 149"/>
                  <a:gd name="T92" fmla="*/ 44 w 44"/>
                  <a:gd name="T93" fmla="*/ 146 h 149"/>
                  <a:gd name="T94" fmla="*/ 44 w 44"/>
                  <a:gd name="T95" fmla="*/ 146 h 149"/>
                  <a:gd name="T96" fmla="*/ 41 w 44"/>
                  <a:gd name="T97" fmla="*/ 149 h 149"/>
                  <a:gd name="T98" fmla="*/ 35 w 44"/>
                  <a:gd name="T99" fmla="*/ 146 h 149"/>
                  <a:gd name="T100" fmla="*/ 35 w 44"/>
                  <a:gd name="T10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9">
                    <a:moveTo>
                      <a:pt x="35" y="146"/>
                    </a:moveTo>
                    <a:lnTo>
                      <a:pt x="35" y="37"/>
                    </a:lnTo>
                    <a:lnTo>
                      <a:pt x="35" y="37"/>
                    </a:lnTo>
                    <a:lnTo>
                      <a:pt x="32" y="31"/>
                    </a:lnTo>
                    <a:lnTo>
                      <a:pt x="32" y="31"/>
                    </a:lnTo>
                    <a:lnTo>
                      <a:pt x="32" y="28"/>
                    </a:lnTo>
                    <a:lnTo>
                      <a:pt x="32" y="28"/>
                    </a:lnTo>
                    <a:lnTo>
                      <a:pt x="28" y="19"/>
                    </a:lnTo>
                    <a:lnTo>
                      <a:pt x="28" y="19"/>
                    </a:lnTo>
                    <a:lnTo>
                      <a:pt x="22" y="9"/>
                    </a:lnTo>
                    <a:lnTo>
                      <a:pt x="22" y="9"/>
                    </a:lnTo>
                    <a:lnTo>
                      <a:pt x="19" y="9"/>
                    </a:lnTo>
                    <a:lnTo>
                      <a:pt x="19" y="9"/>
                    </a:lnTo>
                    <a:lnTo>
                      <a:pt x="16" y="9"/>
                    </a:lnTo>
                    <a:lnTo>
                      <a:pt x="16" y="9"/>
                    </a:lnTo>
                    <a:lnTo>
                      <a:pt x="16" y="13"/>
                    </a:lnTo>
                    <a:lnTo>
                      <a:pt x="16" y="13"/>
                    </a:lnTo>
                    <a:lnTo>
                      <a:pt x="13" y="16"/>
                    </a:lnTo>
                    <a:lnTo>
                      <a:pt x="13" y="25"/>
                    </a:lnTo>
                    <a:lnTo>
                      <a:pt x="13" y="25"/>
                    </a:lnTo>
                    <a:lnTo>
                      <a:pt x="7" y="112"/>
                    </a:lnTo>
                    <a:lnTo>
                      <a:pt x="7" y="112"/>
                    </a:lnTo>
                    <a:lnTo>
                      <a:pt x="4" y="112"/>
                    </a:lnTo>
                    <a:lnTo>
                      <a:pt x="0" y="112"/>
                    </a:lnTo>
                    <a:lnTo>
                      <a:pt x="4" y="25"/>
                    </a:lnTo>
                    <a:lnTo>
                      <a:pt x="4" y="25"/>
                    </a:lnTo>
                    <a:lnTo>
                      <a:pt x="4" y="25"/>
                    </a:lnTo>
                    <a:lnTo>
                      <a:pt x="4" y="16"/>
                    </a:lnTo>
                    <a:lnTo>
                      <a:pt x="7" y="6"/>
                    </a:lnTo>
                    <a:lnTo>
                      <a:pt x="7" y="6"/>
                    </a:lnTo>
                    <a:lnTo>
                      <a:pt x="13" y="3"/>
                    </a:lnTo>
                    <a:lnTo>
                      <a:pt x="13" y="3"/>
                    </a:lnTo>
                    <a:lnTo>
                      <a:pt x="19" y="0"/>
                    </a:lnTo>
                    <a:lnTo>
                      <a:pt x="19" y="0"/>
                    </a:lnTo>
                    <a:lnTo>
                      <a:pt x="28" y="3"/>
                    </a:lnTo>
                    <a:lnTo>
                      <a:pt x="28" y="3"/>
                    </a:lnTo>
                    <a:lnTo>
                      <a:pt x="32" y="6"/>
                    </a:lnTo>
                    <a:lnTo>
                      <a:pt x="32" y="6"/>
                    </a:lnTo>
                    <a:lnTo>
                      <a:pt x="35" y="13"/>
                    </a:lnTo>
                    <a:lnTo>
                      <a:pt x="41" y="25"/>
                    </a:lnTo>
                    <a:lnTo>
                      <a:pt x="41" y="25"/>
                    </a:lnTo>
                    <a:lnTo>
                      <a:pt x="41" y="31"/>
                    </a:lnTo>
                    <a:lnTo>
                      <a:pt x="41" y="31"/>
                    </a:lnTo>
                    <a:lnTo>
                      <a:pt x="41" y="37"/>
                    </a:lnTo>
                    <a:lnTo>
                      <a:pt x="41" y="37"/>
                    </a:lnTo>
                    <a:lnTo>
                      <a:pt x="41" y="37"/>
                    </a:lnTo>
                    <a:lnTo>
                      <a:pt x="44" y="146"/>
                    </a:lnTo>
                    <a:lnTo>
                      <a:pt x="44" y="146"/>
                    </a:lnTo>
                    <a:lnTo>
                      <a:pt x="41" y="149"/>
                    </a:lnTo>
                    <a:lnTo>
                      <a:pt x="35" y="146"/>
                    </a:lnTo>
                    <a:lnTo>
                      <a:pt x="35" y="14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0" name="Freeform 184"/>
              <p:cNvSpPr>
                <a:spLocks/>
              </p:cNvSpPr>
              <p:nvPr/>
            </p:nvSpPr>
            <p:spPr bwMode="auto">
              <a:xfrm>
                <a:off x="1011" y="510"/>
                <a:ext cx="41" cy="146"/>
              </a:xfrm>
              <a:custGeom>
                <a:avLst/>
                <a:gdLst>
                  <a:gd name="T0" fmla="*/ 35 w 41"/>
                  <a:gd name="T1" fmla="*/ 143 h 146"/>
                  <a:gd name="T2" fmla="*/ 35 w 41"/>
                  <a:gd name="T3" fmla="*/ 34 h 146"/>
                  <a:gd name="T4" fmla="*/ 35 w 41"/>
                  <a:gd name="T5" fmla="*/ 34 h 146"/>
                  <a:gd name="T6" fmla="*/ 32 w 41"/>
                  <a:gd name="T7" fmla="*/ 25 h 146"/>
                  <a:gd name="T8" fmla="*/ 32 w 41"/>
                  <a:gd name="T9" fmla="*/ 25 h 146"/>
                  <a:gd name="T10" fmla="*/ 28 w 41"/>
                  <a:gd name="T11" fmla="*/ 16 h 146"/>
                  <a:gd name="T12" fmla="*/ 28 w 41"/>
                  <a:gd name="T13" fmla="*/ 16 h 146"/>
                  <a:gd name="T14" fmla="*/ 22 w 41"/>
                  <a:gd name="T15" fmla="*/ 6 h 146"/>
                  <a:gd name="T16" fmla="*/ 22 w 41"/>
                  <a:gd name="T17" fmla="*/ 6 h 146"/>
                  <a:gd name="T18" fmla="*/ 16 w 41"/>
                  <a:gd name="T19" fmla="*/ 6 h 146"/>
                  <a:gd name="T20" fmla="*/ 10 w 41"/>
                  <a:gd name="T21" fmla="*/ 10 h 146"/>
                  <a:gd name="T22" fmla="*/ 10 w 41"/>
                  <a:gd name="T23" fmla="*/ 10 h 146"/>
                  <a:gd name="T24" fmla="*/ 10 w 41"/>
                  <a:gd name="T25" fmla="*/ 16 h 146"/>
                  <a:gd name="T26" fmla="*/ 7 w 41"/>
                  <a:gd name="T27" fmla="*/ 22 h 146"/>
                  <a:gd name="T28" fmla="*/ 7 w 41"/>
                  <a:gd name="T29" fmla="*/ 22 h 146"/>
                  <a:gd name="T30" fmla="*/ 4 w 41"/>
                  <a:gd name="T31" fmla="*/ 109 h 146"/>
                  <a:gd name="T32" fmla="*/ 4 w 41"/>
                  <a:gd name="T33" fmla="*/ 109 h 146"/>
                  <a:gd name="T34" fmla="*/ 0 w 41"/>
                  <a:gd name="T35" fmla="*/ 109 h 146"/>
                  <a:gd name="T36" fmla="*/ 4 w 41"/>
                  <a:gd name="T37" fmla="*/ 22 h 146"/>
                  <a:gd name="T38" fmla="*/ 4 w 41"/>
                  <a:gd name="T39" fmla="*/ 22 h 146"/>
                  <a:gd name="T40" fmla="*/ 4 w 41"/>
                  <a:gd name="T41" fmla="*/ 22 h 146"/>
                  <a:gd name="T42" fmla="*/ 4 w 41"/>
                  <a:gd name="T43" fmla="*/ 10 h 146"/>
                  <a:gd name="T44" fmla="*/ 4 w 41"/>
                  <a:gd name="T45" fmla="*/ 10 h 146"/>
                  <a:gd name="T46" fmla="*/ 7 w 41"/>
                  <a:gd name="T47" fmla="*/ 6 h 146"/>
                  <a:gd name="T48" fmla="*/ 13 w 41"/>
                  <a:gd name="T49" fmla="*/ 3 h 146"/>
                  <a:gd name="T50" fmla="*/ 13 w 41"/>
                  <a:gd name="T51" fmla="*/ 3 h 146"/>
                  <a:gd name="T52" fmla="*/ 16 w 41"/>
                  <a:gd name="T53" fmla="*/ 0 h 146"/>
                  <a:gd name="T54" fmla="*/ 22 w 41"/>
                  <a:gd name="T55" fmla="*/ 3 h 146"/>
                  <a:gd name="T56" fmla="*/ 22 w 41"/>
                  <a:gd name="T57" fmla="*/ 3 h 146"/>
                  <a:gd name="T58" fmla="*/ 25 w 41"/>
                  <a:gd name="T59" fmla="*/ 6 h 146"/>
                  <a:gd name="T60" fmla="*/ 25 w 41"/>
                  <a:gd name="T61" fmla="*/ 6 h 146"/>
                  <a:gd name="T62" fmla="*/ 32 w 41"/>
                  <a:gd name="T63" fmla="*/ 13 h 146"/>
                  <a:gd name="T64" fmla="*/ 35 w 41"/>
                  <a:gd name="T65" fmla="*/ 25 h 146"/>
                  <a:gd name="T66" fmla="*/ 35 w 41"/>
                  <a:gd name="T67" fmla="*/ 25 h 146"/>
                  <a:gd name="T68" fmla="*/ 38 w 41"/>
                  <a:gd name="T69" fmla="*/ 38 h 146"/>
                  <a:gd name="T70" fmla="*/ 38 w 41"/>
                  <a:gd name="T71" fmla="*/ 38 h 146"/>
                  <a:gd name="T72" fmla="*/ 38 w 41"/>
                  <a:gd name="T73" fmla="*/ 38 h 146"/>
                  <a:gd name="T74" fmla="*/ 41 w 41"/>
                  <a:gd name="T75" fmla="*/ 146 h 146"/>
                  <a:gd name="T76" fmla="*/ 41 w 41"/>
                  <a:gd name="T77" fmla="*/ 146 h 146"/>
                  <a:gd name="T78" fmla="*/ 35 w 41"/>
                  <a:gd name="T79" fmla="*/ 143 h 146"/>
                  <a:gd name="T80" fmla="*/ 35 w 41"/>
                  <a:gd name="T81"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6">
                    <a:moveTo>
                      <a:pt x="35" y="143"/>
                    </a:moveTo>
                    <a:lnTo>
                      <a:pt x="35" y="34"/>
                    </a:lnTo>
                    <a:lnTo>
                      <a:pt x="35" y="34"/>
                    </a:lnTo>
                    <a:lnTo>
                      <a:pt x="32" y="25"/>
                    </a:lnTo>
                    <a:lnTo>
                      <a:pt x="32" y="25"/>
                    </a:lnTo>
                    <a:lnTo>
                      <a:pt x="28" y="16"/>
                    </a:lnTo>
                    <a:lnTo>
                      <a:pt x="28" y="16"/>
                    </a:lnTo>
                    <a:lnTo>
                      <a:pt x="22" y="6"/>
                    </a:lnTo>
                    <a:lnTo>
                      <a:pt x="22" y="6"/>
                    </a:lnTo>
                    <a:lnTo>
                      <a:pt x="16" y="6"/>
                    </a:lnTo>
                    <a:lnTo>
                      <a:pt x="10" y="10"/>
                    </a:lnTo>
                    <a:lnTo>
                      <a:pt x="10" y="10"/>
                    </a:lnTo>
                    <a:lnTo>
                      <a:pt x="10" y="16"/>
                    </a:lnTo>
                    <a:lnTo>
                      <a:pt x="7" y="22"/>
                    </a:lnTo>
                    <a:lnTo>
                      <a:pt x="7" y="22"/>
                    </a:lnTo>
                    <a:lnTo>
                      <a:pt x="4" y="109"/>
                    </a:lnTo>
                    <a:lnTo>
                      <a:pt x="4" y="109"/>
                    </a:lnTo>
                    <a:lnTo>
                      <a:pt x="0" y="109"/>
                    </a:lnTo>
                    <a:lnTo>
                      <a:pt x="4" y="22"/>
                    </a:lnTo>
                    <a:lnTo>
                      <a:pt x="4" y="22"/>
                    </a:lnTo>
                    <a:lnTo>
                      <a:pt x="4" y="22"/>
                    </a:lnTo>
                    <a:lnTo>
                      <a:pt x="4" y="10"/>
                    </a:lnTo>
                    <a:lnTo>
                      <a:pt x="4" y="10"/>
                    </a:lnTo>
                    <a:lnTo>
                      <a:pt x="7" y="6"/>
                    </a:lnTo>
                    <a:lnTo>
                      <a:pt x="13" y="3"/>
                    </a:lnTo>
                    <a:lnTo>
                      <a:pt x="13" y="3"/>
                    </a:lnTo>
                    <a:lnTo>
                      <a:pt x="16" y="0"/>
                    </a:lnTo>
                    <a:lnTo>
                      <a:pt x="22" y="3"/>
                    </a:lnTo>
                    <a:lnTo>
                      <a:pt x="22" y="3"/>
                    </a:lnTo>
                    <a:lnTo>
                      <a:pt x="25" y="6"/>
                    </a:lnTo>
                    <a:lnTo>
                      <a:pt x="25" y="6"/>
                    </a:lnTo>
                    <a:lnTo>
                      <a:pt x="32" y="13"/>
                    </a:lnTo>
                    <a:lnTo>
                      <a:pt x="35" y="25"/>
                    </a:lnTo>
                    <a:lnTo>
                      <a:pt x="35" y="25"/>
                    </a:lnTo>
                    <a:lnTo>
                      <a:pt x="38" y="38"/>
                    </a:lnTo>
                    <a:lnTo>
                      <a:pt x="38" y="38"/>
                    </a:lnTo>
                    <a:lnTo>
                      <a:pt x="38" y="38"/>
                    </a:lnTo>
                    <a:lnTo>
                      <a:pt x="41" y="146"/>
                    </a:lnTo>
                    <a:lnTo>
                      <a:pt x="41" y="146"/>
                    </a:lnTo>
                    <a:lnTo>
                      <a:pt x="35" y="143"/>
                    </a:lnTo>
                    <a:lnTo>
                      <a:pt x="35" y="14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1" name="Freeform 185"/>
              <p:cNvSpPr>
                <a:spLocks/>
              </p:cNvSpPr>
              <p:nvPr/>
            </p:nvSpPr>
            <p:spPr bwMode="auto">
              <a:xfrm>
                <a:off x="1148" y="498"/>
                <a:ext cx="44" cy="146"/>
              </a:xfrm>
              <a:custGeom>
                <a:avLst/>
                <a:gdLst>
                  <a:gd name="T0" fmla="*/ 38 w 44"/>
                  <a:gd name="T1" fmla="*/ 146 h 146"/>
                  <a:gd name="T2" fmla="*/ 28 w 44"/>
                  <a:gd name="T3" fmla="*/ 37 h 146"/>
                  <a:gd name="T4" fmla="*/ 28 w 44"/>
                  <a:gd name="T5" fmla="*/ 37 h 146"/>
                  <a:gd name="T6" fmla="*/ 28 w 44"/>
                  <a:gd name="T7" fmla="*/ 31 h 146"/>
                  <a:gd name="T8" fmla="*/ 28 w 44"/>
                  <a:gd name="T9" fmla="*/ 31 h 146"/>
                  <a:gd name="T10" fmla="*/ 28 w 44"/>
                  <a:gd name="T11" fmla="*/ 25 h 146"/>
                  <a:gd name="T12" fmla="*/ 28 w 44"/>
                  <a:gd name="T13" fmla="*/ 25 h 146"/>
                  <a:gd name="T14" fmla="*/ 25 w 44"/>
                  <a:gd name="T15" fmla="*/ 18 h 146"/>
                  <a:gd name="T16" fmla="*/ 25 w 44"/>
                  <a:gd name="T17" fmla="*/ 18 h 146"/>
                  <a:gd name="T18" fmla="*/ 19 w 44"/>
                  <a:gd name="T19" fmla="*/ 9 h 146"/>
                  <a:gd name="T20" fmla="*/ 19 w 44"/>
                  <a:gd name="T21" fmla="*/ 9 h 146"/>
                  <a:gd name="T22" fmla="*/ 13 w 44"/>
                  <a:gd name="T23" fmla="*/ 9 h 146"/>
                  <a:gd name="T24" fmla="*/ 13 w 44"/>
                  <a:gd name="T25" fmla="*/ 9 h 146"/>
                  <a:gd name="T26" fmla="*/ 13 w 44"/>
                  <a:gd name="T27" fmla="*/ 9 h 146"/>
                  <a:gd name="T28" fmla="*/ 13 w 44"/>
                  <a:gd name="T29" fmla="*/ 9 h 146"/>
                  <a:gd name="T30" fmla="*/ 10 w 44"/>
                  <a:gd name="T31" fmla="*/ 12 h 146"/>
                  <a:gd name="T32" fmla="*/ 10 w 44"/>
                  <a:gd name="T33" fmla="*/ 12 h 146"/>
                  <a:gd name="T34" fmla="*/ 7 w 44"/>
                  <a:gd name="T35" fmla="*/ 15 h 146"/>
                  <a:gd name="T36" fmla="*/ 7 w 44"/>
                  <a:gd name="T37" fmla="*/ 25 h 146"/>
                  <a:gd name="T38" fmla="*/ 7 w 44"/>
                  <a:gd name="T39" fmla="*/ 25 h 146"/>
                  <a:gd name="T40" fmla="*/ 7 w 44"/>
                  <a:gd name="T41" fmla="*/ 112 h 146"/>
                  <a:gd name="T42" fmla="*/ 7 w 44"/>
                  <a:gd name="T43" fmla="*/ 112 h 146"/>
                  <a:gd name="T44" fmla="*/ 3 w 44"/>
                  <a:gd name="T45" fmla="*/ 112 h 146"/>
                  <a:gd name="T46" fmla="*/ 0 w 44"/>
                  <a:gd name="T47" fmla="*/ 112 h 146"/>
                  <a:gd name="T48" fmla="*/ 0 w 44"/>
                  <a:gd name="T49" fmla="*/ 25 h 146"/>
                  <a:gd name="T50" fmla="*/ 0 w 44"/>
                  <a:gd name="T51" fmla="*/ 25 h 146"/>
                  <a:gd name="T52" fmla="*/ 0 w 44"/>
                  <a:gd name="T53" fmla="*/ 25 h 146"/>
                  <a:gd name="T54" fmla="*/ 0 w 44"/>
                  <a:gd name="T55" fmla="*/ 12 h 146"/>
                  <a:gd name="T56" fmla="*/ 3 w 44"/>
                  <a:gd name="T57" fmla="*/ 6 h 146"/>
                  <a:gd name="T58" fmla="*/ 3 w 44"/>
                  <a:gd name="T59" fmla="*/ 6 h 146"/>
                  <a:gd name="T60" fmla="*/ 7 w 44"/>
                  <a:gd name="T61" fmla="*/ 3 h 146"/>
                  <a:gd name="T62" fmla="*/ 7 w 44"/>
                  <a:gd name="T63" fmla="*/ 3 h 146"/>
                  <a:gd name="T64" fmla="*/ 13 w 44"/>
                  <a:gd name="T65" fmla="*/ 0 h 146"/>
                  <a:gd name="T66" fmla="*/ 13 w 44"/>
                  <a:gd name="T67" fmla="*/ 0 h 146"/>
                  <a:gd name="T68" fmla="*/ 22 w 44"/>
                  <a:gd name="T69" fmla="*/ 3 h 146"/>
                  <a:gd name="T70" fmla="*/ 22 w 44"/>
                  <a:gd name="T71" fmla="*/ 3 h 146"/>
                  <a:gd name="T72" fmla="*/ 25 w 44"/>
                  <a:gd name="T73" fmla="*/ 6 h 146"/>
                  <a:gd name="T74" fmla="*/ 25 w 44"/>
                  <a:gd name="T75" fmla="*/ 6 h 146"/>
                  <a:gd name="T76" fmla="*/ 31 w 44"/>
                  <a:gd name="T77" fmla="*/ 12 h 146"/>
                  <a:gd name="T78" fmla="*/ 35 w 44"/>
                  <a:gd name="T79" fmla="*/ 25 h 146"/>
                  <a:gd name="T80" fmla="*/ 35 w 44"/>
                  <a:gd name="T81" fmla="*/ 25 h 146"/>
                  <a:gd name="T82" fmla="*/ 38 w 44"/>
                  <a:gd name="T83" fmla="*/ 31 h 146"/>
                  <a:gd name="T84" fmla="*/ 38 w 44"/>
                  <a:gd name="T85" fmla="*/ 31 h 146"/>
                  <a:gd name="T86" fmla="*/ 38 w 44"/>
                  <a:gd name="T87" fmla="*/ 37 h 146"/>
                  <a:gd name="T88" fmla="*/ 38 w 44"/>
                  <a:gd name="T89" fmla="*/ 37 h 146"/>
                  <a:gd name="T90" fmla="*/ 38 w 44"/>
                  <a:gd name="T91" fmla="*/ 37 h 146"/>
                  <a:gd name="T92" fmla="*/ 44 w 44"/>
                  <a:gd name="T93" fmla="*/ 146 h 146"/>
                  <a:gd name="T94" fmla="*/ 44 w 44"/>
                  <a:gd name="T95" fmla="*/ 146 h 146"/>
                  <a:gd name="T96" fmla="*/ 41 w 44"/>
                  <a:gd name="T97" fmla="*/ 146 h 146"/>
                  <a:gd name="T98" fmla="*/ 38 w 44"/>
                  <a:gd name="T99" fmla="*/ 146 h 146"/>
                  <a:gd name="T100" fmla="*/ 38 w 44"/>
                  <a:gd name="T10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6">
                    <a:moveTo>
                      <a:pt x="38" y="146"/>
                    </a:moveTo>
                    <a:lnTo>
                      <a:pt x="28" y="37"/>
                    </a:lnTo>
                    <a:lnTo>
                      <a:pt x="28" y="37"/>
                    </a:lnTo>
                    <a:lnTo>
                      <a:pt x="28" y="31"/>
                    </a:lnTo>
                    <a:lnTo>
                      <a:pt x="28" y="31"/>
                    </a:lnTo>
                    <a:lnTo>
                      <a:pt x="28" y="25"/>
                    </a:lnTo>
                    <a:lnTo>
                      <a:pt x="28" y="25"/>
                    </a:lnTo>
                    <a:lnTo>
                      <a:pt x="25" y="18"/>
                    </a:lnTo>
                    <a:lnTo>
                      <a:pt x="25" y="18"/>
                    </a:lnTo>
                    <a:lnTo>
                      <a:pt x="19" y="9"/>
                    </a:lnTo>
                    <a:lnTo>
                      <a:pt x="19" y="9"/>
                    </a:lnTo>
                    <a:lnTo>
                      <a:pt x="13" y="9"/>
                    </a:lnTo>
                    <a:lnTo>
                      <a:pt x="13" y="9"/>
                    </a:lnTo>
                    <a:lnTo>
                      <a:pt x="13" y="9"/>
                    </a:lnTo>
                    <a:lnTo>
                      <a:pt x="13" y="9"/>
                    </a:lnTo>
                    <a:lnTo>
                      <a:pt x="10" y="12"/>
                    </a:lnTo>
                    <a:lnTo>
                      <a:pt x="10" y="12"/>
                    </a:lnTo>
                    <a:lnTo>
                      <a:pt x="7" y="15"/>
                    </a:lnTo>
                    <a:lnTo>
                      <a:pt x="7" y="25"/>
                    </a:lnTo>
                    <a:lnTo>
                      <a:pt x="7" y="25"/>
                    </a:lnTo>
                    <a:lnTo>
                      <a:pt x="7" y="112"/>
                    </a:lnTo>
                    <a:lnTo>
                      <a:pt x="7" y="112"/>
                    </a:lnTo>
                    <a:lnTo>
                      <a:pt x="3" y="112"/>
                    </a:lnTo>
                    <a:lnTo>
                      <a:pt x="0" y="112"/>
                    </a:lnTo>
                    <a:lnTo>
                      <a:pt x="0" y="25"/>
                    </a:lnTo>
                    <a:lnTo>
                      <a:pt x="0" y="25"/>
                    </a:lnTo>
                    <a:lnTo>
                      <a:pt x="0" y="25"/>
                    </a:lnTo>
                    <a:lnTo>
                      <a:pt x="0" y="12"/>
                    </a:lnTo>
                    <a:lnTo>
                      <a:pt x="3" y="6"/>
                    </a:lnTo>
                    <a:lnTo>
                      <a:pt x="3" y="6"/>
                    </a:lnTo>
                    <a:lnTo>
                      <a:pt x="7" y="3"/>
                    </a:lnTo>
                    <a:lnTo>
                      <a:pt x="7" y="3"/>
                    </a:lnTo>
                    <a:lnTo>
                      <a:pt x="13" y="0"/>
                    </a:lnTo>
                    <a:lnTo>
                      <a:pt x="13" y="0"/>
                    </a:lnTo>
                    <a:lnTo>
                      <a:pt x="22" y="3"/>
                    </a:lnTo>
                    <a:lnTo>
                      <a:pt x="22" y="3"/>
                    </a:lnTo>
                    <a:lnTo>
                      <a:pt x="25" y="6"/>
                    </a:lnTo>
                    <a:lnTo>
                      <a:pt x="25" y="6"/>
                    </a:lnTo>
                    <a:lnTo>
                      <a:pt x="31" y="12"/>
                    </a:lnTo>
                    <a:lnTo>
                      <a:pt x="35" y="25"/>
                    </a:lnTo>
                    <a:lnTo>
                      <a:pt x="35" y="25"/>
                    </a:lnTo>
                    <a:lnTo>
                      <a:pt x="38" y="31"/>
                    </a:lnTo>
                    <a:lnTo>
                      <a:pt x="38" y="31"/>
                    </a:lnTo>
                    <a:lnTo>
                      <a:pt x="38" y="37"/>
                    </a:lnTo>
                    <a:lnTo>
                      <a:pt x="38" y="37"/>
                    </a:lnTo>
                    <a:lnTo>
                      <a:pt x="38" y="37"/>
                    </a:lnTo>
                    <a:lnTo>
                      <a:pt x="44" y="146"/>
                    </a:lnTo>
                    <a:lnTo>
                      <a:pt x="44" y="146"/>
                    </a:lnTo>
                    <a:lnTo>
                      <a:pt x="41" y="146"/>
                    </a:lnTo>
                    <a:lnTo>
                      <a:pt x="38" y="146"/>
                    </a:lnTo>
                    <a:lnTo>
                      <a:pt x="38" y="14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2" name="Freeform 186"/>
              <p:cNvSpPr>
                <a:spLocks/>
              </p:cNvSpPr>
              <p:nvPr/>
            </p:nvSpPr>
            <p:spPr bwMode="auto">
              <a:xfrm>
                <a:off x="1148" y="501"/>
                <a:ext cx="41" cy="143"/>
              </a:xfrm>
              <a:custGeom>
                <a:avLst/>
                <a:gdLst>
                  <a:gd name="T0" fmla="*/ 38 w 41"/>
                  <a:gd name="T1" fmla="*/ 143 h 143"/>
                  <a:gd name="T2" fmla="*/ 28 w 41"/>
                  <a:gd name="T3" fmla="*/ 34 h 143"/>
                  <a:gd name="T4" fmla="*/ 28 w 41"/>
                  <a:gd name="T5" fmla="*/ 34 h 143"/>
                  <a:gd name="T6" fmla="*/ 28 w 41"/>
                  <a:gd name="T7" fmla="*/ 22 h 143"/>
                  <a:gd name="T8" fmla="*/ 28 w 41"/>
                  <a:gd name="T9" fmla="*/ 22 h 143"/>
                  <a:gd name="T10" fmla="*/ 25 w 41"/>
                  <a:gd name="T11" fmla="*/ 15 h 143"/>
                  <a:gd name="T12" fmla="*/ 25 w 41"/>
                  <a:gd name="T13" fmla="*/ 15 h 143"/>
                  <a:gd name="T14" fmla="*/ 19 w 41"/>
                  <a:gd name="T15" fmla="*/ 6 h 143"/>
                  <a:gd name="T16" fmla="*/ 19 w 41"/>
                  <a:gd name="T17" fmla="*/ 6 h 143"/>
                  <a:gd name="T18" fmla="*/ 10 w 41"/>
                  <a:gd name="T19" fmla="*/ 6 h 143"/>
                  <a:gd name="T20" fmla="*/ 7 w 41"/>
                  <a:gd name="T21" fmla="*/ 9 h 143"/>
                  <a:gd name="T22" fmla="*/ 7 w 41"/>
                  <a:gd name="T23" fmla="*/ 9 h 143"/>
                  <a:gd name="T24" fmla="*/ 3 w 41"/>
                  <a:gd name="T25" fmla="*/ 15 h 143"/>
                  <a:gd name="T26" fmla="*/ 3 w 41"/>
                  <a:gd name="T27" fmla="*/ 22 h 143"/>
                  <a:gd name="T28" fmla="*/ 3 w 41"/>
                  <a:gd name="T29" fmla="*/ 22 h 143"/>
                  <a:gd name="T30" fmla="*/ 3 w 41"/>
                  <a:gd name="T31" fmla="*/ 109 h 143"/>
                  <a:gd name="T32" fmla="*/ 3 w 41"/>
                  <a:gd name="T33" fmla="*/ 109 h 143"/>
                  <a:gd name="T34" fmla="*/ 0 w 41"/>
                  <a:gd name="T35" fmla="*/ 109 h 143"/>
                  <a:gd name="T36" fmla="*/ 0 w 41"/>
                  <a:gd name="T37" fmla="*/ 22 h 143"/>
                  <a:gd name="T38" fmla="*/ 0 w 41"/>
                  <a:gd name="T39" fmla="*/ 22 h 143"/>
                  <a:gd name="T40" fmla="*/ 0 w 41"/>
                  <a:gd name="T41" fmla="*/ 22 h 143"/>
                  <a:gd name="T42" fmla="*/ 0 w 41"/>
                  <a:gd name="T43" fmla="*/ 9 h 143"/>
                  <a:gd name="T44" fmla="*/ 0 w 41"/>
                  <a:gd name="T45" fmla="*/ 9 h 143"/>
                  <a:gd name="T46" fmla="*/ 3 w 41"/>
                  <a:gd name="T47" fmla="*/ 3 h 143"/>
                  <a:gd name="T48" fmla="*/ 7 w 41"/>
                  <a:gd name="T49" fmla="*/ 0 h 143"/>
                  <a:gd name="T50" fmla="*/ 7 w 41"/>
                  <a:gd name="T51" fmla="*/ 0 h 143"/>
                  <a:gd name="T52" fmla="*/ 13 w 41"/>
                  <a:gd name="T53" fmla="*/ 0 h 143"/>
                  <a:gd name="T54" fmla="*/ 19 w 41"/>
                  <a:gd name="T55" fmla="*/ 3 h 143"/>
                  <a:gd name="T56" fmla="*/ 19 w 41"/>
                  <a:gd name="T57" fmla="*/ 3 h 143"/>
                  <a:gd name="T58" fmla="*/ 22 w 41"/>
                  <a:gd name="T59" fmla="*/ 6 h 143"/>
                  <a:gd name="T60" fmla="*/ 22 w 41"/>
                  <a:gd name="T61" fmla="*/ 6 h 143"/>
                  <a:gd name="T62" fmla="*/ 28 w 41"/>
                  <a:gd name="T63" fmla="*/ 12 h 143"/>
                  <a:gd name="T64" fmla="*/ 31 w 41"/>
                  <a:gd name="T65" fmla="*/ 22 h 143"/>
                  <a:gd name="T66" fmla="*/ 31 w 41"/>
                  <a:gd name="T67" fmla="*/ 22 h 143"/>
                  <a:gd name="T68" fmla="*/ 35 w 41"/>
                  <a:gd name="T69" fmla="*/ 37 h 143"/>
                  <a:gd name="T70" fmla="*/ 35 w 41"/>
                  <a:gd name="T71" fmla="*/ 37 h 143"/>
                  <a:gd name="T72" fmla="*/ 35 w 41"/>
                  <a:gd name="T73" fmla="*/ 37 h 143"/>
                  <a:gd name="T74" fmla="*/ 41 w 41"/>
                  <a:gd name="T75" fmla="*/ 143 h 143"/>
                  <a:gd name="T76" fmla="*/ 41 w 41"/>
                  <a:gd name="T77" fmla="*/ 143 h 143"/>
                  <a:gd name="T78" fmla="*/ 38 w 41"/>
                  <a:gd name="T79" fmla="*/ 143 h 143"/>
                  <a:gd name="T80" fmla="*/ 38 w 41"/>
                  <a:gd name="T81"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3">
                    <a:moveTo>
                      <a:pt x="38" y="143"/>
                    </a:moveTo>
                    <a:lnTo>
                      <a:pt x="28" y="34"/>
                    </a:lnTo>
                    <a:lnTo>
                      <a:pt x="28" y="34"/>
                    </a:lnTo>
                    <a:lnTo>
                      <a:pt x="28" y="22"/>
                    </a:lnTo>
                    <a:lnTo>
                      <a:pt x="28" y="22"/>
                    </a:lnTo>
                    <a:lnTo>
                      <a:pt x="25" y="15"/>
                    </a:lnTo>
                    <a:lnTo>
                      <a:pt x="25" y="15"/>
                    </a:lnTo>
                    <a:lnTo>
                      <a:pt x="19" y="6"/>
                    </a:lnTo>
                    <a:lnTo>
                      <a:pt x="19" y="6"/>
                    </a:lnTo>
                    <a:lnTo>
                      <a:pt x="10" y="6"/>
                    </a:lnTo>
                    <a:lnTo>
                      <a:pt x="7" y="9"/>
                    </a:lnTo>
                    <a:lnTo>
                      <a:pt x="7" y="9"/>
                    </a:lnTo>
                    <a:lnTo>
                      <a:pt x="3" y="15"/>
                    </a:lnTo>
                    <a:lnTo>
                      <a:pt x="3" y="22"/>
                    </a:lnTo>
                    <a:lnTo>
                      <a:pt x="3" y="22"/>
                    </a:lnTo>
                    <a:lnTo>
                      <a:pt x="3" y="109"/>
                    </a:lnTo>
                    <a:lnTo>
                      <a:pt x="3" y="109"/>
                    </a:lnTo>
                    <a:lnTo>
                      <a:pt x="0" y="109"/>
                    </a:lnTo>
                    <a:lnTo>
                      <a:pt x="0" y="22"/>
                    </a:lnTo>
                    <a:lnTo>
                      <a:pt x="0" y="22"/>
                    </a:lnTo>
                    <a:lnTo>
                      <a:pt x="0" y="22"/>
                    </a:lnTo>
                    <a:lnTo>
                      <a:pt x="0" y="9"/>
                    </a:lnTo>
                    <a:lnTo>
                      <a:pt x="0" y="9"/>
                    </a:lnTo>
                    <a:lnTo>
                      <a:pt x="3" y="3"/>
                    </a:lnTo>
                    <a:lnTo>
                      <a:pt x="7" y="0"/>
                    </a:lnTo>
                    <a:lnTo>
                      <a:pt x="7" y="0"/>
                    </a:lnTo>
                    <a:lnTo>
                      <a:pt x="13" y="0"/>
                    </a:lnTo>
                    <a:lnTo>
                      <a:pt x="19" y="3"/>
                    </a:lnTo>
                    <a:lnTo>
                      <a:pt x="19" y="3"/>
                    </a:lnTo>
                    <a:lnTo>
                      <a:pt x="22" y="6"/>
                    </a:lnTo>
                    <a:lnTo>
                      <a:pt x="22" y="6"/>
                    </a:lnTo>
                    <a:lnTo>
                      <a:pt x="28" y="12"/>
                    </a:lnTo>
                    <a:lnTo>
                      <a:pt x="31" y="22"/>
                    </a:lnTo>
                    <a:lnTo>
                      <a:pt x="31" y="22"/>
                    </a:lnTo>
                    <a:lnTo>
                      <a:pt x="35" y="37"/>
                    </a:lnTo>
                    <a:lnTo>
                      <a:pt x="35" y="37"/>
                    </a:lnTo>
                    <a:lnTo>
                      <a:pt x="35" y="37"/>
                    </a:lnTo>
                    <a:lnTo>
                      <a:pt x="41" y="143"/>
                    </a:lnTo>
                    <a:lnTo>
                      <a:pt x="41" y="143"/>
                    </a:lnTo>
                    <a:lnTo>
                      <a:pt x="38" y="143"/>
                    </a:lnTo>
                    <a:lnTo>
                      <a:pt x="38" y="14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3" name="Freeform 187"/>
              <p:cNvSpPr>
                <a:spLocks/>
              </p:cNvSpPr>
              <p:nvPr/>
            </p:nvSpPr>
            <p:spPr bwMode="auto">
              <a:xfrm>
                <a:off x="1030" y="464"/>
                <a:ext cx="13" cy="37"/>
              </a:xfrm>
              <a:custGeom>
                <a:avLst/>
                <a:gdLst>
                  <a:gd name="T0" fmla="*/ 9 w 13"/>
                  <a:gd name="T1" fmla="*/ 0 h 37"/>
                  <a:gd name="T2" fmla="*/ 13 w 13"/>
                  <a:gd name="T3" fmla="*/ 34 h 37"/>
                  <a:gd name="T4" fmla="*/ 3 w 13"/>
                  <a:gd name="T5" fmla="*/ 37 h 37"/>
                  <a:gd name="T6" fmla="*/ 0 w 13"/>
                  <a:gd name="T7" fmla="*/ 0 h 37"/>
                  <a:gd name="T8" fmla="*/ 9 w 13"/>
                  <a:gd name="T9" fmla="*/ 0 h 37"/>
                  <a:gd name="T10" fmla="*/ 9 w 13"/>
                  <a:gd name="T11" fmla="*/ 0 h 37"/>
                </a:gdLst>
                <a:ahLst/>
                <a:cxnLst>
                  <a:cxn ang="0">
                    <a:pos x="T0" y="T1"/>
                  </a:cxn>
                  <a:cxn ang="0">
                    <a:pos x="T2" y="T3"/>
                  </a:cxn>
                  <a:cxn ang="0">
                    <a:pos x="T4" y="T5"/>
                  </a:cxn>
                  <a:cxn ang="0">
                    <a:pos x="T6" y="T7"/>
                  </a:cxn>
                  <a:cxn ang="0">
                    <a:pos x="T8" y="T9"/>
                  </a:cxn>
                  <a:cxn ang="0">
                    <a:pos x="T10" y="T11"/>
                  </a:cxn>
                </a:cxnLst>
                <a:rect l="0" t="0" r="r" b="b"/>
                <a:pathLst>
                  <a:path w="13" h="37">
                    <a:moveTo>
                      <a:pt x="9" y="0"/>
                    </a:moveTo>
                    <a:lnTo>
                      <a:pt x="13" y="34"/>
                    </a:lnTo>
                    <a:lnTo>
                      <a:pt x="3" y="37"/>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4" name="Freeform 188"/>
              <p:cNvSpPr>
                <a:spLocks/>
              </p:cNvSpPr>
              <p:nvPr/>
            </p:nvSpPr>
            <p:spPr bwMode="auto">
              <a:xfrm>
                <a:off x="1030" y="464"/>
                <a:ext cx="6" cy="37"/>
              </a:xfrm>
              <a:custGeom>
                <a:avLst/>
                <a:gdLst>
                  <a:gd name="T0" fmla="*/ 3 w 6"/>
                  <a:gd name="T1" fmla="*/ 0 h 37"/>
                  <a:gd name="T2" fmla="*/ 6 w 6"/>
                  <a:gd name="T3" fmla="*/ 34 h 37"/>
                  <a:gd name="T4" fmla="*/ 3 w 6"/>
                  <a:gd name="T5" fmla="*/ 37 h 37"/>
                  <a:gd name="T6" fmla="*/ 0 w 6"/>
                  <a:gd name="T7" fmla="*/ 0 h 37"/>
                  <a:gd name="T8" fmla="*/ 3 w 6"/>
                  <a:gd name="T9" fmla="*/ 0 h 37"/>
                  <a:gd name="T10" fmla="*/ 3 w 6"/>
                  <a:gd name="T11" fmla="*/ 0 h 37"/>
                </a:gdLst>
                <a:ahLst/>
                <a:cxnLst>
                  <a:cxn ang="0">
                    <a:pos x="T0" y="T1"/>
                  </a:cxn>
                  <a:cxn ang="0">
                    <a:pos x="T2" y="T3"/>
                  </a:cxn>
                  <a:cxn ang="0">
                    <a:pos x="T4" y="T5"/>
                  </a:cxn>
                  <a:cxn ang="0">
                    <a:pos x="T6" y="T7"/>
                  </a:cxn>
                  <a:cxn ang="0">
                    <a:pos x="T8" y="T9"/>
                  </a:cxn>
                  <a:cxn ang="0">
                    <a:pos x="T10" y="T11"/>
                  </a:cxn>
                </a:cxnLst>
                <a:rect l="0" t="0" r="r" b="b"/>
                <a:pathLst>
                  <a:path w="6" h="37">
                    <a:moveTo>
                      <a:pt x="3" y="0"/>
                    </a:moveTo>
                    <a:lnTo>
                      <a:pt x="6" y="34"/>
                    </a:lnTo>
                    <a:lnTo>
                      <a:pt x="3" y="37"/>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5" name="Freeform 189"/>
              <p:cNvSpPr>
                <a:spLocks/>
              </p:cNvSpPr>
              <p:nvPr/>
            </p:nvSpPr>
            <p:spPr bwMode="auto">
              <a:xfrm>
                <a:off x="1102" y="457"/>
                <a:ext cx="12" cy="35"/>
              </a:xfrm>
              <a:custGeom>
                <a:avLst/>
                <a:gdLst>
                  <a:gd name="T0" fmla="*/ 9 w 12"/>
                  <a:gd name="T1" fmla="*/ 0 h 35"/>
                  <a:gd name="T2" fmla="*/ 12 w 12"/>
                  <a:gd name="T3" fmla="*/ 35 h 35"/>
                  <a:gd name="T4" fmla="*/ 3 w 12"/>
                  <a:gd name="T5" fmla="*/ 35 h 35"/>
                  <a:gd name="T6" fmla="*/ 0 w 12"/>
                  <a:gd name="T7" fmla="*/ 0 h 35"/>
                  <a:gd name="T8" fmla="*/ 9 w 12"/>
                  <a:gd name="T9" fmla="*/ 0 h 35"/>
                  <a:gd name="T10" fmla="*/ 9 w 12"/>
                  <a:gd name="T11" fmla="*/ 0 h 35"/>
                </a:gdLst>
                <a:ahLst/>
                <a:cxnLst>
                  <a:cxn ang="0">
                    <a:pos x="T0" y="T1"/>
                  </a:cxn>
                  <a:cxn ang="0">
                    <a:pos x="T2" y="T3"/>
                  </a:cxn>
                  <a:cxn ang="0">
                    <a:pos x="T4" y="T5"/>
                  </a:cxn>
                  <a:cxn ang="0">
                    <a:pos x="T6" y="T7"/>
                  </a:cxn>
                  <a:cxn ang="0">
                    <a:pos x="T8" y="T9"/>
                  </a:cxn>
                  <a:cxn ang="0">
                    <a:pos x="T10" y="T11"/>
                  </a:cxn>
                </a:cxnLst>
                <a:rect l="0" t="0" r="r" b="b"/>
                <a:pathLst>
                  <a:path w="12" h="35">
                    <a:moveTo>
                      <a:pt x="9" y="0"/>
                    </a:moveTo>
                    <a:lnTo>
                      <a:pt x="12" y="35"/>
                    </a:lnTo>
                    <a:lnTo>
                      <a:pt x="3" y="35"/>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6" name="Freeform 190"/>
              <p:cNvSpPr>
                <a:spLocks/>
              </p:cNvSpPr>
              <p:nvPr/>
            </p:nvSpPr>
            <p:spPr bwMode="auto">
              <a:xfrm>
                <a:off x="1102" y="457"/>
                <a:ext cx="6" cy="35"/>
              </a:xfrm>
              <a:custGeom>
                <a:avLst/>
                <a:gdLst>
                  <a:gd name="T0" fmla="*/ 3 w 6"/>
                  <a:gd name="T1" fmla="*/ 0 h 35"/>
                  <a:gd name="T2" fmla="*/ 6 w 6"/>
                  <a:gd name="T3" fmla="*/ 35 h 35"/>
                  <a:gd name="T4" fmla="*/ 3 w 6"/>
                  <a:gd name="T5" fmla="*/ 35 h 35"/>
                  <a:gd name="T6" fmla="*/ 0 w 6"/>
                  <a:gd name="T7" fmla="*/ 0 h 35"/>
                  <a:gd name="T8" fmla="*/ 3 w 6"/>
                  <a:gd name="T9" fmla="*/ 0 h 35"/>
                  <a:gd name="T10" fmla="*/ 3 w 6"/>
                  <a:gd name="T11" fmla="*/ 0 h 35"/>
                </a:gdLst>
                <a:ahLst/>
                <a:cxnLst>
                  <a:cxn ang="0">
                    <a:pos x="T0" y="T1"/>
                  </a:cxn>
                  <a:cxn ang="0">
                    <a:pos x="T2" y="T3"/>
                  </a:cxn>
                  <a:cxn ang="0">
                    <a:pos x="T4" y="T5"/>
                  </a:cxn>
                  <a:cxn ang="0">
                    <a:pos x="T6" y="T7"/>
                  </a:cxn>
                  <a:cxn ang="0">
                    <a:pos x="T8" y="T9"/>
                  </a:cxn>
                  <a:cxn ang="0">
                    <a:pos x="T10" y="T11"/>
                  </a:cxn>
                </a:cxnLst>
                <a:rect l="0" t="0" r="r" b="b"/>
                <a:pathLst>
                  <a:path w="6" h="35">
                    <a:moveTo>
                      <a:pt x="3" y="0"/>
                    </a:moveTo>
                    <a:lnTo>
                      <a:pt x="6" y="35"/>
                    </a:lnTo>
                    <a:lnTo>
                      <a:pt x="3" y="35"/>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7" name="Freeform 191"/>
              <p:cNvSpPr>
                <a:spLocks/>
              </p:cNvSpPr>
              <p:nvPr/>
            </p:nvSpPr>
            <p:spPr bwMode="auto">
              <a:xfrm>
                <a:off x="1002" y="380"/>
                <a:ext cx="128" cy="93"/>
              </a:xfrm>
              <a:custGeom>
                <a:avLst/>
                <a:gdLst>
                  <a:gd name="T0" fmla="*/ 13 w 128"/>
                  <a:gd name="T1" fmla="*/ 6 h 93"/>
                  <a:gd name="T2" fmla="*/ 112 w 128"/>
                  <a:gd name="T3" fmla="*/ 0 h 93"/>
                  <a:gd name="T4" fmla="*/ 112 w 128"/>
                  <a:gd name="T5" fmla="*/ 0 h 93"/>
                  <a:gd name="T6" fmla="*/ 115 w 128"/>
                  <a:gd name="T7" fmla="*/ 0 h 93"/>
                  <a:gd name="T8" fmla="*/ 121 w 128"/>
                  <a:gd name="T9" fmla="*/ 3 h 93"/>
                  <a:gd name="T10" fmla="*/ 125 w 128"/>
                  <a:gd name="T11" fmla="*/ 6 h 93"/>
                  <a:gd name="T12" fmla="*/ 125 w 128"/>
                  <a:gd name="T13" fmla="*/ 12 h 93"/>
                  <a:gd name="T14" fmla="*/ 128 w 128"/>
                  <a:gd name="T15" fmla="*/ 68 h 93"/>
                  <a:gd name="T16" fmla="*/ 128 w 128"/>
                  <a:gd name="T17" fmla="*/ 68 h 93"/>
                  <a:gd name="T18" fmla="*/ 128 w 128"/>
                  <a:gd name="T19" fmla="*/ 74 h 93"/>
                  <a:gd name="T20" fmla="*/ 125 w 128"/>
                  <a:gd name="T21" fmla="*/ 77 h 93"/>
                  <a:gd name="T22" fmla="*/ 121 w 128"/>
                  <a:gd name="T23" fmla="*/ 80 h 93"/>
                  <a:gd name="T24" fmla="*/ 115 w 128"/>
                  <a:gd name="T25" fmla="*/ 84 h 93"/>
                  <a:gd name="T26" fmla="*/ 19 w 128"/>
                  <a:gd name="T27" fmla="*/ 93 h 93"/>
                  <a:gd name="T28" fmla="*/ 19 w 128"/>
                  <a:gd name="T29" fmla="*/ 93 h 93"/>
                  <a:gd name="T30" fmla="*/ 13 w 128"/>
                  <a:gd name="T31" fmla="*/ 93 h 93"/>
                  <a:gd name="T32" fmla="*/ 9 w 128"/>
                  <a:gd name="T33" fmla="*/ 90 h 93"/>
                  <a:gd name="T34" fmla="*/ 6 w 128"/>
                  <a:gd name="T35" fmla="*/ 84 h 93"/>
                  <a:gd name="T36" fmla="*/ 3 w 128"/>
                  <a:gd name="T37" fmla="*/ 80 h 93"/>
                  <a:gd name="T38" fmla="*/ 0 w 128"/>
                  <a:gd name="T39" fmla="*/ 18 h 93"/>
                  <a:gd name="T40" fmla="*/ 0 w 128"/>
                  <a:gd name="T41" fmla="*/ 18 h 93"/>
                  <a:gd name="T42" fmla="*/ 0 w 128"/>
                  <a:gd name="T43" fmla="*/ 15 h 93"/>
                  <a:gd name="T44" fmla="*/ 3 w 128"/>
                  <a:gd name="T45" fmla="*/ 9 h 93"/>
                  <a:gd name="T46" fmla="*/ 6 w 128"/>
                  <a:gd name="T47" fmla="*/ 6 h 93"/>
                  <a:gd name="T48" fmla="*/ 13 w 128"/>
                  <a:gd name="T49" fmla="*/ 6 h 93"/>
                  <a:gd name="T50" fmla="*/ 13 w 128"/>
                  <a:gd name="T51" fmla="*/ 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93">
                    <a:moveTo>
                      <a:pt x="13" y="6"/>
                    </a:moveTo>
                    <a:lnTo>
                      <a:pt x="112" y="0"/>
                    </a:lnTo>
                    <a:lnTo>
                      <a:pt x="112" y="0"/>
                    </a:lnTo>
                    <a:lnTo>
                      <a:pt x="115" y="0"/>
                    </a:lnTo>
                    <a:lnTo>
                      <a:pt x="121" y="3"/>
                    </a:lnTo>
                    <a:lnTo>
                      <a:pt x="125" y="6"/>
                    </a:lnTo>
                    <a:lnTo>
                      <a:pt x="125" y="12"/>
                    </a:lnTo>
                    <a:lnTo>
                      <a:pt x="128" y="68"/>
                    </a:lnTo>
                    <a:lnTo>
                      <a:pt x="128" y="68"/>
                    </a:lnTo>
                    <a:lnTo>
                      <a:pt x="128" y="74"/>
                    </a:lnTo>
                    <a:lnTo>
                      <a:pt x="125" y="77"/>
                    </a:lnTo>
                    <a:lnTo>
                      <a:pt x="121" y="80"/>
                    </a:lnTo>
                    <a:lnTo>
                      <a:pt x="115" y="84"/>
                    </a:lnTo>
                    <a:lnTo>
                      <a:pt x="19" y="93"/>
                    </a:lnTo>
                    <a:lnTo>
                      <a:pt x="19" y="93"/>
                    </a:lnTo>
                    <a:lnTo>
                      <a:pt x="13" y="93"/>
                    </a:lnTo>
                    <a:lnTo>
                      <a:pt x="9" y="90"/>
                    </a:lnTo>
                    <a:lnTo>
                      <a:pt x="6" y="84"/>
                    </a:lnTo>
                    <a:lnTo>
                      <a:pt x="3" y="80"/>
                    </a:lnTo>
                    <a:lnTo>
                      <a:pt x="0" y="18"/>
                    </a:lnTo>
                    <a:lnTo>
                      <a:pt x="0" y="18"/>
                    </a:lnTo>
                    <a:lnTo>
                      <a:pt x="0" y="15"/>
                    </a:lnTo>
                    <a:lnTo>
                      <a:pt x="3" y="9"/>
                    </a:lnTo>
                    <a:lnTo>
                      <a:pt x="6" y="6"/>
                    </a:lnTo>
                    <a:lnTo>
                      <a:pt x="13" y="6"/>
                    </a:lnTo>
                    <a:lnTo>
                      <a:pt x="13"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8" name="Freeform 192"/>
              <p:cNvSpPr>
                <a:spLocks/>
              </p:cNvSpPr>
              <p:nvPr/>
            </p:nvSpPr>
            <p:spPr bwMode="auto">
              <a:xfrm>
                <a:off x="1008" y="380"/>
                <a:ext cx="122" cy="93"/>
              </a:xfrm>
              <a:custGeom>
                <a:avLst/>
                <a:gdLst>
                  <a:gd name="T0" fmla="*/ 119 w 122"/>
                  <a:gd name="T1" fmla="*/ 12 h 93"/>
                  <a:gd name="T2" fmla="*/ 122 w 122"/>
                  <a:gd name="T3" fmla="*/ 68 h 93"/>
                  <a:gd name="T4" fmla="*/ 122 w 122"/>
                  <a:gd name="T5" fmla="*/ 68 h 93"/>
                  <a:gd name="T6" fmla="*/ 122 w 122"/>
                  <a:gd name="T7" fmla="*/ 74 h 93"/>
                  <a:gd name="T8" fmla="*/ 119 w 122"/>
                  <a:gd name="T9" fmla="*/ 77 h 93"/>
                  <a:gd name="T10" fmla="*/ 115 w 122"/>
                  <a:gd name="T11" fmla="*/ 80 h 93"/>
                  <a:gd name="T12" fmla="*/ 109 w 122"/>
                  <a:gd name="T13" fmla="*/ 84 h 93"/>
                  <a:gd name="T14" fmla="*/ 13 w 122"/>
                  <a:gd name="T15" fmla="*/ 93 h 93"/>
                  <a:gd name="T16" fmla="*/ 13 w 122"/>
                  <a:gd name="T17" fmla="*/ 93 h 93"/>
                  <a:gd name="T18" fmla="*/ 10 w 122"/>
                  <a:gd name="T19" fmla="*/ 90 h 93"/>
                  <a:gd name="T20" fmla="*/ 7 w 122"/>
                  <a:gd name="T21" fmla="*/ 90 h 93"/>
                  <a:gd name="T22" fmla="*/ 3 w 122"/>
                  <a:gd name="T23" fmla="*/ 84 h 93"/>
                  <a:gd name="T24" fmla="*/ 0 w 122"/>
                  <a:gd name="T25" fmla="*/ 21 h 93"/>
                  <a:gd name="T26" fmla="*/ 0 w 122"/>
                  <a:gd name="T27" fmla="*/ 21 h 93"/>
                  <a:gd name="T28" fmla="*/ 0 w 122"/>
                  <a:gd name="T29" fmla="*/ 15 h 93"/>
                  <a:gd name="T30" fmla="*/ 3 w 122"/>
                  <a:gd name="T31" fmla="*/ 12 h 93"/>
                  <a:gd name="T32" fmla="*/ 7 w 122"/>
                  <a:gd name="T33" fmla="*/ 9 h 93"/>
                  <a:gd name="T34" fmla="*/ 10 w 122"/>
                  <a:gd name="T35" fmla="*/ 6 h 93"/>
                  <a:gd name="T36" fmla="*/ 112 w 122"/>
                  <a:gd name="T37" fmla="*/ 0 h 93"/>
                  <a:gd name="T38" fmla="*/ 112 w 122"/>
                  <a:gd name="T39" fmla="*/ 0 h 93"/>
                  <a:gd name="T40" fmla="*/ 115 w 122"/>
                  <a:gd name="T41" fmla="*/ 3 h 93"/>
                  <a:gd name="T42" fmla="*/ 115 w 122"/>
                  <a:gd name="T43" fmla="*/ 6 h 93"/>
                  <a:gd name="T44" fmla="*/ 119 w 122"/>
                  <a:gd name="T45" fmla="*/ 12 h 93"/>
                  <a:gd name="T46" fmla="*/ 119 w 122"/>
                  <a:gd name="T4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93">
                    <a:moveTo>
                      <a:pt x="119" y="12"/>
                    </a:moveTo>
                    <a:lnTo>
                      <a:pt x="122" y="68"/>
                    </a:lnTo>
                    <a:lnTo>
                      <a:pt x="122" y="68"/>
                    </a:lnTo>
                    <a:lnTo>
                      <a:pt x="122" y="74"/>
                    </a:lnTo>
                    <a:lnTo>
                      <a:pt x="119" y="77"/>
                    </a:lnTo>
                    <a:lnTo>
                      <a:pt x="115" y="80"/>
                    </a:lnTo>
                    <a:lnTo>
                      <a:pt x="109" y="84"/>
                    </a:lnTo>
                    <a:lnTo>
                      <a:pt x="13" y="93"/>
                    </a:lnTo>
                    <a:lnTo>
                      <a:pt x="13" y="93"/>
                    </a:lnTo>
                    <a:lnTo>
                      <a:pt x="10" y="90"/>
                    </a:lnTo>
                    <a:lnTo>
                      <a:pt x="7" y="90"/>
                    </a:lnTo>
                    <a:lnTo>
                      <a:pt x="3" y="84"/>
                    </a:lnTo>
                    <a:lnTo>
                      <a:pt x="0" y="21"/>
                    </a:lnTo>
                    <a:lnTo>
                      <a:pt x="0" y="21"/>
                    </a:lnTo>
                    <a:lnTo>
                      <a:pt x="0" y="15"/>
                    </a:lnTo>
                    <a:lnTo>
                      <a:pt x="3" y="12"/>
                    </a:lnTo>
                    <a:lnTo>
                      <a:pt x="7" y="9"/>
                    </a:lnTo>
                    <a:lnTo>
                      <a:pt x="10" y="6"/>
                    </a:lnTo>
                    <a:lnTo>
                      <a:pt x="112" y="0"/>
                    </a:lnTo>
                    <a:lnTo>
                      <a:pt x="112" y="0"/>
                    </a:lnTo>
                    <a:lnTo>
                      <a:pt x="115" y="3"/>
                    </a:lnTo>
                    <a:lnTo>
                      <a:pt x="115" y="6"/>
                    </a:lnTo>
                    <a:lnTo>
                      <a:pt x="119" y="12"/>
                    </a:lnTo>
                    <a:lnTo>
                      <a:pt x="119" y="12"/>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9" name="Freeform 193"/>
              <p:cNvSpPr>
                <a:spLocks/>
              </p:cNvSpPr>
              <p:nvPr/>
            </p:nvSpPr>
            <p:spPr bwMode="auto">
              <a:xfrm>
                <a:off x="1008" y="383"/>
                <a:ext cx="97" cy="90"/>
              </a:xfrm>
              <a:custGeom>
                <a:avLst/>
                <a:gdLst>
                  <a:gd name="T0" fmla="*/ 91 w 97"/>
                  <a:gd name="T1" fmla="*/ 81 h 90"/>
                  <a:gd name="T2" fmla="*/ 13 w 97"/>
                  <a:gd name="T3" fmla="*/ 90 h 90"/>
                  <a:gd name="T4" fmla="*/ 13 w 97"/>
                  <a:gd name="T5" fmla="*/ 90 h 90"/>
                  <a:gd name="T6" fmla="*/ 10 w 97"/>
                  <a:gd name="T7" fmla="*/ 87 h 90"/>
                  <a:gd name="T8" fmla="*/ 7 w 97"/>
                  <a:gd name="T9" fmla="*/ 87 h 90"/>
                  <a:gd name="T10" fmla="*/ 3 w 97"/>
                  <a:gd name="T11" fmla="*/ 81 h 90"/>
                  <a:gd name="T12" fmla="*/ 0 w 97"/>
                  <a:gd name="T13" fmla="*/ 18 h 90"/>
                  <a:gd name="T14" fmla="*/ 0 w 97"/>
                  <a:gd name="T15" fmla="*/ 18 h 90"/>
                  <a:gd name="T16" fmla="*/ 0 w 97"/>
                  <a:gd name="T17" fmla="*/ 12 h 90"/>
                  <a:gd name="T18" fmla="*/ 3 w 97"/>
                  <a:gd name="T19" fmla="*/ 9 h 90"/>
                  <a:gd name="T20" fmla="*/ 7 w 97"/>
                  <a:gd name="T21" fmla="*/ 6 h 90"/>
                  <a:gd name="T22" fmla="*/ 10 w 97"/>
                  <a:gd name="T23" fmla="*/ 3 h 90"/>
                  <a:gd name="T24" fmla="*/ 94 w 97"/>
                  <a:gd name="T25" fmla="*/ 0 h 90"/>
                  <a:gd name="T26" fmla="*/ 97 w 97"/>
                  <a:gd name="T27" fmla="*/ 0 h 90"/>
                  <a:gd name="T28" fmla="*/ 97 w 97"/>
                  <a:gd name="T29" fmla="*/ 0 h 90"/>
                  <a:gd name="T30" fmla="*/ 31 w 97"/>
                  <a:gd name="T31" fmla="*/ 6 h 90"/>
                  <a:gd name="T32" fmla="*/ 16 w 97"/>
                  <a:gd name="T33" fmla="*/ 9 h 90"/>
                  <a:gd name="T34" fmla="*/ 10 w 97"/>
                  <a:gd name="T35" fmla="*/ 12 h 90"/>
                  <a:gd name="T36" fmla="*/ 10 w 97"/>
                  <a:gd name="T37" fmla="*/ 12 h 90"/>
                  <a:gd name="T38" fmla="*/ 10 w 97"/>
                  <a:gd name="T39" fmla="*/ 34 h 90"/>
                  <a:gd name="T40" fmla="*/ 10 w 97"/>
                  <a:gd name="T41" fmla="*/ 65 h 90"/>
                  <a:gd name="T42" fmla="*/ 10 w 97"/>
                  <a:gd name="T43" fmla="*/ 65 h 90"/>
                  <a:gd name="T44" fmla="*/ 13 w 97"/>
                  <a:gd name="T45" fmla="*/ 81 h 90"/>
                  <a:gd name="T46" fmla="*/ 13 w 97"/>
                  <a:gd name="T47" fmla="*/ 84 h 90"/>
                  <a:gd name="T48" fmla="*/ 13 w 97"/>
                  <a:gd name="T49" fmla="*/ 84 h 90"/>
                  <a:gd name="T50" fmla="*/ 31 w 97"/>
                  <a:gd name="T51" fmla="*/ 84 h 90"/>
                  <a:gd name="T52" fmla="*/ 69 w 97"/>
                  <a:gd name="T53" fmla="*/ 84 h 90"/>
                  <a:gd name="T54" fmla="*/ 91 w 97"/>
                  <a:gd name="T55" fmla="*/ 81 h 90"/>
                  <a:gd name="T56" fmla="*/ 91 w 97"/>
                  <a:gd name="T5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 h="90">
                    <a:moveTo>
                      <a:pt x="91" y="81"/>
                    </a:moveTo>
                    <a:lnTo>
                      <a:pt x="13" y="90"/>
                    </a:lnTo>
                    <a:lnTo>
                      <a:pt x="13" y="90"/>
                    </a:lnTo>
                    <a:lnTo>
                      <a:pt x="10" y="87"/>
                    </a:lnTo>
                    <a:lnTo>
                      <a:pt x="7" y="87"/>
                    </a:lnTo>
                    <a:lnTo>
                      <a:pt x="3" y="81"/>
                    </a:lnTo>
                    <a:lnTo>
                      <a:pt x="0" y="18"/>
                    </a:lnTo>
                    <a:lnTo>
                      <a:pt x="0" y="18"/>
                    </a:lnTo>
                    <a:lnTo>
                      <a:pt x="0" y="12"/>
                    </a:lnTo>
                    <a:lnTo>
                      <a:pt x="3" y="9"/>
                    </a:lnTo>
                    <a:lnTo>
                      <a:pt x="7" y="6"/>
                    </a:lnTo>
                    <a:lnTo>
                      <a:pt x="10" y="3"/>
                    </a:lnTo>
                    <a:lnTo>
                      <a:pt x="94" y="0"/>
                    </a:lnTo>
                    <a:lnTo>
                      <a:pt x="97" y="0"/>
                    </a:lnTo>
                    <a:lnTo>
                      <a:pt x="97" y="0"/>
                    </a:lnTo>
                    <a:lnTo>
                      <a:pt x="31" y="6"/>
                    </a:lnTo>
                    <a:lnTo>
                      <a:pt x="16" y="9"/>
                    </a:lnTo>
                    <a:lnTo>
                      <a:pt x="10" y="12"/>
                    </a:lnTo>
                    <a:lnTo>
                      <a:pt x="10" y="12"/>
                    </a:lnTo>
                    <a:lnTo>
                      <a:pt x="10" y="34"/>
                    </a:lnTo>
                    <a:lnTo>
                      <a:pt x="10" y="65"/>
                    </a:lnTo>
                    <a:lnTo>
                      <a:pt x="10" y="65"/>
                    </a:lnTo>
                    <a:lnTo>
                      <a:pt x="13" y="81"/>
                    </a:lnTo>
                    <a:lnTo>
                      <a:pt x="13" y="84"/>
                    </a:lnTo>
                    <a:lnTo>
                      <a:pt x="13" y="84"/>
                    </a:lnTo>
                    <a:lnTo>
                      <a:pt x="31" y="84"/>
                    </a:lnTo>
                    <a:lnTo>
                      <a:pt x="69" y="84"/>
                    </a:lnTo>
                    <a:lnTo>
                      <a:pt x="91" y="81"/>
                    </a:lnTo>
                    <a:lnTo>
                      <a:pt x="91" y="8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0" name="Freeform 194"/>
              <p:cNvSpPr>
                <a:spLocks/>
              </p:cNvSpPr>
              <p:nvPr/>
            </p:nvSpPr>
            <p:spPr bwMode="auto">
              <a:xfrm>
                <a:off x="1018" y="479"/>
                <a:ext cx="171" cy="56"/>
              </a:xfrm>
              <a:custGeom>
                <a:avLst/>
                <a:gdLst>
                  <a:gd name="T0" fmla="*/ 137 w 171"/>
                  <a:gd name="T1" fmla="*/ 0 h 56"/>
                  <a:gd name="T2" fmla="*/ 137 w 171"/>
                  <a:gd name="T3" fmla="*/ 0 h 56"/>
                  <a:gd name="T4" fmla="*/ 121 w 171"/>
                  <a:gd name="T5" fmla="*/ 0 h 56"/>
                  <a:gd name="T6" fmla="*/ 105 w 171"/>
                  <a:gd name="T7" fmla="*/ 3 h 56"/>
                  <a:gd name="T8" fmla="*/ 105 w 171"/>
                  <a:gd name="T9" fmla="*/ 3 h 56"/>
                  <a:gd name="T10" fmla="*/ 74 w 171"/>
                  <a:gd name="T11" fmla="*/ 9 h 56"/>
                  <a:gd name="T12" fmla="*/ 46 w 171"/>
                  <a:gd name="T13" fmla="*/ 9 h 56"/>
                  <a:gd name="T14" fmla="*/ 46 w 171"/>
                  <a:gd name="T15" fmla="*/ 9 h 56"/>
                  <a:gd name="T16" fmla="*/ 28 w 171"/>
                  <a:gd name="T17" fmla="*/ 9 h 56"/>
                  <a:gd name="T18" fmla="*/ 12 w 171"/>
                  <a:gd name="T19" fmla="*/ 13 h 56"/>
                  <a:gd name="T20" fmla="*/ 12 w 171"/>
                  <a:gd name="T21" fmla="*/ 13 h 56"/>
                  <a:gd name="T22" fmla="*/ 6 w 171"/>
                  <a:gd name="T23" fmla="*/ 16 h 56"/>
                  <a:gd name="T24" fmla="*/ 0 w 171"/>
                  <a:gd name="T25" fmla="*/ 22 h 56"/>
                  <a:gd name="T26" fmla="*/ 0 w 171"/>
                  <a:gd name="T27" fmla="*/ 22 h 56"/>
                  <a:gd name="T28" fmla="*/ 0 w 171"/>
                  <a:gd name="T29" fmla="*/ 22 h 56"/>
                  <a:gd name="T30" fmla="*/ 0 w 171"/>
                  <a:gd name="T31" fmla="*/ 25 h 56"/>
                  <a:gd name="T32" fmla="*/ 9 w 171"/>
                  <a:gd name="T33" fmla="*/ 25 h 56"/>
                  <a:gd name="T34" fmla="*/ 9 w 171"/>
                  <a:gd name="T35" fmla="*/ 25 h 56"/>
                  <a:gd name="T36" fmla="*/ 21 w 171"/>
                  <a:gd name="T37" fmla="*/ 28 h 56"/>
                  <a:gd name="T38" fmla="*/ 34 w 171"/>
                  <a:gd name="T39" fmla="*/ 34 h 56"/>
                  <a:gd name="T40" fmla="*/ 34 w 171"/>
                  <a:gd name="T41" fmla="*/ 34 h 56"/>
                  <a:gd name="T42" fmla="*/ 46 w 171"/>
                  <a:gd name="T43" fmla="*/ 50 h 56"/>
                  <a:gd name="T44" fmla="*/ 56 w 171"/>
                  <a:gd name="T45" fmla="*/ 53 h 56"/>
                  <a:gd name="T46" fmla="*/ 68 w 171"/>
                  <a:gd name="T47" fmla="*/ 56 h 56"/>
                  <a:gd name="T48" fmla="*/ 68 w 171"/>
                  <a:gd name="T49" fmla="*/ 56 h 56"/>
                  <a:gd name="T50" fmla="*/ 121 w 171"/>
                  <a:gd name="T51" fmla="*/ 50 h 56"/>
                  <a:gd name="T52" fmla="*/ 158 w 171"/>
                  <a:gd name="T53" fmla="*/ 47 h 56"/>
                  <a:gd name="T54" fmla="*/ 158 w 171"/>
                  <a:gd name="T55" fmla="*/ 47 h 56"/>
                  <a:gd name="T56" fmla="*/ 165 w 171"/>
                  <a:gd name="T57" fmla="*/ 44 h 56"/>
                  <a:gd name="T58" fmla="*/ 168 w 171"/>
                  <a:gd name="T59" fmla="*/ 44 h 56"/>
                  <a:gd name="T60" fmla="*/ 171 w 171"/>
                  <a:gd name="T61" fmla="*/ 41 h 56"/>
                  <a:gd name="T62" fmla="*/ 171 w 171"/>
                  <a:gd name="T63" fmla="*/ 41 h 56"/>
                  <a:gd name="T64" fmla="*/ 171 w 171"/>
                  <a:gd name="T65" fmla="*/ 31 h 56"/>
                  <a:gd name="T66" fmla="*/ 161 w 171"/>
                  <a:gd name="T67" fmla="*/ 22 h 56"/>
                  <a:gd name="T68" fmla="*/ 161 w 171"/>
                  <a:gd name="T69" fmla="*/ 22 h 56"/>
                  <a:gd name="T70" fmla="*/ 137 w 171"/>
                  <a:gd name="T71" fmla="*/ 0 h 56"/>
                  <a:gd name="T72" fmla="*/ 137 w 171"/>
                  <a:gd name="T7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56">
                    <a:moveTo>
                      <a:pt x="137" y="0"/>
                    </a:moveTo>
                    <a:lnTo>
                      <a:pt x="137" y="0"/>
                    </a:lnTo>
                    <a:lnTo>
                      <a:pt x="121" y="0"/>
                    </a:lnTo>
                    <a:lnTo>
                      <a:pt x="105" y="3"/>
                    </a:lnTo>
                    <a:lnTo>
                      <a:pt x="105" y="3"/>
                    </a:lnTo>
                    <a:lnTo>
                      <a:pt x="74" y="9"/>
                    </a:lnTo>
                    <a:lnTo>
                      <a:pt x="46" y="9"/>
                    </a:lnTo>
                    <a:lnTo>
                      <a:pt x="46" y="9"/>
                    </a:lnTo>
                    <a:lnTo>
                      <a:pt x="28" y="9"/>
                    </a:lnTo>
                    <a:lnTo>
                      <a:pt x="12" y="13"/>
                    </a:lnTo>
                    <a:lnTo>
                      <a:pt x="12" y="13"/>
                    </a:lnTo>
                    <a:lnTo>
                      <a:pt x="6" y="16"/>
                    </a:lnTo>
                    <a:lnTo>
                      <a:pt x="0" y="22"/>
                    </a:lnTo>
                    <a:lnTo>
                      <a:pt x="0" y="22"/>
                    </a:lnTo>
                    <a:lnTo>
                      <a:pt x="0" y="22"/>
                    </a:lnTo>
                    <a:lnTo>
                      <a:pt x="0" y="25"/>
                    </a:lnTo>
                    <a:lnTo>
                      <a:pt x="9" y="25"/>
                    </a:lnTo>
                    <a:lnTo>
                      <a:pt x="9" y="25"/>
                    </a:lnTo>
                    <a:lnTo>
                      <a:pt x="21" y="28"/>
                    </a:lnTo>
                    <a:lnTo>
                      <a:pt x="34" y="34"/>
                    </a:lnTo>
                    <a:lnTo>
                      <a:pt x="34" y="34"/>
                    </a:lnTo>
                    <a:lnTo>
                      <a:pt x="46" y="50"/>
                    </a:lnTo>
                    <a:lnTo>
                      <a:pt x="56" y="53"/>
                    </a:lnTo>
                    <a:lnTo>
                      <a:pt x="68" y="56"/>
                    </a:lnTo>
                    <a:lnTo>
                      <a:pt x="68" y="56"/>
                    </a:lnTo>
                    <a:lnTo>
                      <a:pt x="121" y="50"/>
                    </a:lnTo>
                    <a:lnTo>
                      <a:pt x="158" y="47"/>
                    </a:lnTo>
                    <a:lnTo>
                      <a:pt x="158" y="47"/>
                    </a:lnTo>
                    <a:lnTo>
                      <a:pt x="165" y="44"/>
                    </a:lnTo>
                    <a:lnTo>
                      <a:pt x="168" y="44"/>
                    </a:lnTo>
                    <a:lnTo>
                      <a:pt x="171" y="41"/>
                    </a:lnTo>
                    <a:lnTo>
                      <a:pt x="171" y="41"/>
                    </a:lnTo>
                    <a:lnTo>
                      <a:pt x="171" y="31"/>
                    </a:lnTo>
                    <a:lnTo>
                      <a:pt x="161" y="22"/>
                    </a:lnTo>
                    <a:lnTo>
                      <a:pt x="161" y="22"/>
                    </a:lnTo>
                    <a:lnTo>
                      <a:pt x="137" y="0"/>
                    </a:lnTo>
                    <a:lnTo>
                      <a:pt x="137"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1" name="Freeform 195"/>
              <p:cNvSpPr>
                <a:spLocks/>
              </p:cNvSpPr>
              <p:nvPr/>
            </p:nvSpPr>
            <p:spPr bwMode="auto">
              <a:xfrm>
                <a:off x="1018" y="479"/>
                <a:ext cx="171" cy="50"/>
              </a:xfrm>
              <a:custGeom>
                <a:avLst/>
                <a:gdLst>
                  <a:gd name="T0" fmla="*/ 137 w 171"/>
                  <a:gd name="T1" fmla="*/ 0 h 50"/>
                  <a:gd name="T2" fmla="*/ 137 w 171"/>
                  <a:gd name="T3" fmla="*/ 0 h 50"/>
                  <a:gd name="T4" fmla="*/ 121 w 171"/>
                  <a:gd name="T5" fmla="*/ 0 h 50"/>
                  <a:gd name="T6" fmla="*/ 105 w 171"/>
                  <a:gd name="T7" fmla="*/ 3 h 50"/>
                  <a:gd name="T8" fmla="*/ 105 w 171"/>
                  <a:gd name="T9" fmla="*/ 3 h 50"/>
                  <a:gd name="T10" fmla="*/ 74 w 171"/>
                  <a:gd name="T11" fmla="*/ 9 h 50"/>
                  <a:gd name="T12" fmla="*/ 46 w 171"/>
                  <a:gd name="T13" fmla="*/ 9 h 50"/>
                  <a:gd name="T14" fmla="*/ 46 w 171"/>
                  <a:gd name="T15" fmla="*/ 9 h 50"/>
                  <a:gd name="T16" fmla="*/ 28 w 171"/>
                  <a:gd name="T17" fmla="*/ 9 h 50"/>
                  <a:gd name="T18" fmla="*/ 12 w 171"/>
                  <a:gd name="T19" fmla="*/ 13 h 50"/>
                  <a:gd name="T20" fmla="*/ 12 w 171"/>
                  <a:gd name="T21" fmla="*/ 13 h 50"/>
                  <a:gd name="T22" fmla="*/ 0 w 171"/>
                  <a:gd name="T23" fmla="*/ 19 h 50"/>
                  <a:gd name="T24" fmla="*/ 0 w 171"/>
                  <a:gd name="T25" fmla="*/ 19 h 50"/>
                  <a:gd name="T26" fmla="*/ 12 w 171"/>
                  <a:gd name="T27" fmla="*/ 22 h 50"/>
                  <a:gd name="T28" fmla="*/ 12 w 171"/>
                  <a:gd name="T29" fmla="*/ 22 h 50"/>
                  <a:gd name="T30" fmla="*/ 25 w 171"/>
                  <a:gd name="T31" fmla="*/ 22 h 50"/>
                  <a:gd name="T32" fmla="*/ 34 w 171"/>
                  <a:gd name="T33" fmla="*/ 31 h 50"/>
                  <a:gd name="T34" fmla="*/ 34 w 171"/>
                  <a:gd name="T35" fmla="*/ 31 h 50"/>
                  <a:gd name="T36" fmla="*/ 46 w 171"/>
                  <a:gd name="T37" fmla="*/ 44 h 50"/>
                  <a:gd name="T38" fmla="*/ 56 w 171"/>
                  <a:gd name="T39" fmla="*/ 50 h 50"/>
                  <a:gd name="T40" fmla="*/ 68 w 171"/>
                  <a:gd name="T41" fmla="*/ 50 h 50"/>
                  <a:gd name="T42" fmla="*/ 68 w 171"/>
                  <a:gd name="T43" fmla="*/ 50 h 50"/>
                  <a:gd name="T44" fmla="*/ 121 w 171"/>
                  <a:gd name="T45" fmla="*/ 47 h 50"/>
                  <a:gd name="T46" fmla="*/ 158 w 171"/>
                  <a:gd name="T47" fmla="*/ 41 h 50"/>
                  <a:gd name="T48" fmla="*/ 158 w 171"/>
                  <a:gd name="T49" fmla="*/ 41 h 50"/>
                  <a:gd name="T50" fmla="*/ 168 w 171"/>
                  <a:gd name="T51" fmla="*/ 41 h 50"/>
                  <a:gd name="T52" fmla="*/ 171 w 171"/>
                  <a:gd name="T53" fmla="*/ 37 h 50"/>
                  <a:gd name="T54" fmla="*/ 171 w 171"/>
                  <a:gd name="T55" fmla="*/ 34 h 50"/>
                  <a:gd name="T56" fmla="*/ 171 w 171"/>
                  <a:gd name="T57" fmla="*/ 34 h 50"/>
                  <a:gd name="T58" fmla="*/ 168 w 171"/>
                  <a:gd name="T59" fmla="*/ 28 h 50"/>
                  <a:gd name="T60" fmla="*/ 161 w 171"/>
                  <a:gd name="T61" fmla="*/ 22 h 50"/>
                  <a:gd name="T62" fmla="*/ 161 w 171"/>
                  <a:gd name="T63" fmla="*/ 22 h 50"/>
                  <a:gd name="T64" fmla="*/ 137 w 171"/>
                  <a:gd name="T65" fmla="*/ 0 h 50"/>
                  <a:gd name="T66" fmla="*/ 137 w 17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50">
                    <a:moveTo>
                      <a:pt x="137" y="0"/>
                    </a:moveTo>
                    <a:lnTo>
                      <a:pt x="137" y="0"/>
                    </a:lnTo>
                    <a:lnTo>
                      <a:pt x="121" y="0"/>
                    </a:lnTo>
                    <a:lnTo>
                      <a:pt x="105" y="3"/>
                    </a:lnTo>
                    <a:lnTo>
                      <a:pt x="105" y="3"/>
                    </a:lnTo>
                    <a:lnTo>
                      <a:pt x="74" y="9"/>
                    </a:lnTo>
                    <a:lnTo>
                      <a:pt x="46" y="9"/>
                    </a:lnTo>
                    <a:lnTo>
                      <a:pt x="46" y="9"/>
                    </a:lnTo>
                    <a:lnTo>
                      <a:pt x="28" y="9"/>
                    </a:lnTo>
                    <a:lnTo>
                      <a:pt x="12" y="13"/>
                    </a:lnTo>
                    <a:lnTo>
                      <a:pt x="12" y="13"/>
                    </a:lnTo>
                    <a:lnTo>
                      <a:pt x="0" y="19"/>
                    </a:lnTo>
                    <a:lnTo>
                      <a:pt x="0" y="19"/>
                    </a:lnTo>
                    <a:lnTo>
                      <a:pt x="12" y="22"/>
                    </a:lnTo>
                    <a:lnTo>
                      <a:pt x="12" y="22"/>
                    </a:lnTo>
                    <a:lnTo>
                      <a:pt x="25" y="22"/>
                    </a:lnTo>
                    <a:lnTo>
                      <a:pt x="34" y="31"/>
                    </a:lnTo>
                    <a:lnTo>
                      <a:pt x="34" y="31"/>
                    </a:lnTo>
                    <a:lnTo>
                      <a:pt x="46" y="44"/>
                    </a:lnTo>
                    <a:lnTo>
                      <a:pt x="56" y="50"/>
                    </a:lnTo>
                    <a:lnTo>
                      <a:pt x="68" y="50"/>
                    </a:lnTo>
                    <a:lnTo>
                      <a:pt x="68" y="50"/>
                    </a:lnTo>
                    <a:lnTo>
                      <a:pt x="121" y="47"/>
                    </a:lnTo>
                    <a:lnTo>
                      <a:pt x="158" y="41"/>
                    </a:lnTo>
                    <a:lnTo>
                      <a:pt x="158" y="41"/>
                    </a:lnTo>
                    <a:lnTo>
                      <a:pt x="168" y="41"/>
                    </a:lnTo>
                    <a:lnTo>
                      <a:pt x="171" y="37"/>
                    </a:lnTo>
                    <a:lnTo>
                      <a:pt x="171" y="34"/>
                    </a:lnTo>
                    <a:lnTo>
                      <a:pt x="171" y="34"/>
                    </a:lnTo>
                    <a:lnTo>
                      <a:pt x="168" y="28"/>
                    </a:lnTo>
                    <a:lnTo>
                      <a:pt x="161" y="22"/>
                    </a:lnTo>
                    <a:lnTo>
                      <a:pt x="161" y="22"/>
                    </a:lnTo>
                    <a:lnTo>
                      <a:pt x="137" y="0"/>
                    </a:lnTo>
                    <a:lnTo>
                      <a:pt x="137"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2" name="Freeform 196"/>
              <p:cNvSpPr>
                <a:spLocks/>
              </p:cNvSpPr>
              <p:nvPr/>
            </p:nvSpPr>
            <p:spPr bwMode="auto">
              <a:xfrm>
                <a:off x="1058" y="495"/>
                <a:ext cx="100" cy="25"/>
              </a:xfrm>
              <a:custGeom>
                <a:avLst/>
                <a:gdLst>
                  <a:gd name="T0" fmla="*/ 100 w 100"/>
                  <a:gd name="T1" fmla="*/ 15 h 25"/>
                  <a:gd name="T2" fmla="*/ 100 w 100"/>
                  <a:gd name="T3" fmla="*/ 15 h 25"/>
                  <a:gd name="T4" fmla="*/ 84 w 100"/>
                  <a:gd name="T5" fmla="*/ 21 h 25"/>
                  <a:gd name="T6" fmla="*/ 65 w 100"/>
                  <a:gd name="T7" fmla="*/ 25 h 25"/>
                  <a:gd name="T8" fmla="*/ 47 w 100"/>
                  <a:gd name="T9" fmla="*/ 25 h 25"/>
                  <a:gd name="T10" fmla="*/ 31 w 100"/>
                  <a:gd name="T11" fmla="*/ 21 h 25"/>
                  <a:gd name="T12" fmla="*/ 31 w 100"/>
                  <a:gd name="T13" fmla="*/ 21 h 25"/>
                  <a:gd name="T14" fmla="*/ 19 w 100"/>
                  <a:gd name="T15" fmla="*/ 12 h 25"/>
                  <a:gd name="T16" fmla="*/ 9 w 100"/>
                  <a:gd name="T17" fmla="*/ 3 h 25"/>
                  <a:gd name="T18" fmla="*/ 9 w 100"/>
                  <a:gd name="T19" fmla="*/ 3 h 25"/>
                  <a:gd name="T20" fmla="*/ 3 w 100"/>
                  <a:gd name="T21" fmla="*/ 0 h 25"/>
                  <a:gd name="T22" fmla="*/ 0 w 100"/>
                  <a:gd name="T23" fmla="*/ 0 h 25"/>
                  <a:gd name="T24" fmla="*/ 0 w 100"/>
                  <a:gd name="T25" fmla="*/ 0 h 25"/>
                  <a:gd name="T26" fmla="*/ 13 w 100"/>
                  <a:gd name="T27" fmla="*/ 0 h 25"/>
                  <a:gd name="T28" fmla="*/ 25 w 100"/>
                  <a:gd name="T29" fmla="*/ 0 h 25"/>
                  <a:gd name="T30" fmla="*/ 41 w 100"/>
                  <a:gd name="T31" fmla="*/ 3 h 25"/>
                  <a:gd name="T32" fmla="*/ 41 w 100"/>
                  <a:gd name="T33" fmla="*/ 3 h 25"/>
                  <a:gd name="T34" fmla="*/ 62 w 100"/>
                  <a:gd name="T35" fmla="*/ 9 h 25"/>
                  <a:gd name="T36" fmla="*/ 81 w 100"/>
                  <a:gd name="T37" fmla="*/ 9 h 25"/>
                  <a:gd name="T38" fmla="*/ 81 w 100"/>
                  <a:gd name="T39" fmla="*/ 9 h 25"/>
                  <a:gd name="T40" fmla="*/ 87 w 100"/>
                  <a:gd name="T41" fmla="*/ 9 h 25"/>
                  <a:gd name="T42" fmla="*/ 93 w 100"/>
                  <a:gd name="T43" fmla="*/ 12 h 25"/>
                  <a:gd name="T44" fmla="*/ 100 w 100"/>
                  <a:gd name="T45" fmla="*/ 15 h 25"/>
                  <a:gd name="T46" fmla="*/ 100 w 100"/>
                  <a:gd name="T4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25">
                    <a:moveTo>
                      <a:pt x="100" y="15"/>
                    </a:moveTo>
                    <a:lnTo>
                      <a:pt x="100" y="15"/>
                    </a:lnTo>
                    <a:lnTo>
                      <a:pt x="84" y="21"/>
                    </a:lnTo>
                    <a:lnTo>
                      <a:pt x="65" y="25"/>
                    </a:lnTo>
                    <a:lnTo>
                      <a:pt x="47" y="25"/>
                    </a:lnTo>
                    <a:lnTo>
                      <a:pt x="31" y="21"/>
                    </a:lnTo>
                    <a:lnTo>
                      <a:pt x="31" y="21"/>
                    </a:lnTo>
                    <a:lnTo>
                      <a:pt x="19" y="12"/>
                    </a:lnTo>
                    <a:lnTo>
                      <a:pt x="9" y="3"/>
                    </a:lnTo>
                    <a:lnTo>
                      <a:pt x="9" y="3"/>
                    </a:lnTo>
                    <a:lnTo>
                      <a:pt x="3" y="0"/>
                    </a:lnTo>
                    <a:lnTo>
                      <a:pt x="0" y="0"/>
                    </a:lnTo>
                    <a:lnTo>
                      <a:pt x="0" y="0"/>
                    </a:lnTo>
                    <a:lnTo>
                      <a:pt x="13" y="0"/>
                    </a:lnTo>
                    <a:lnTo>
                      <a:pt x="25" y="0"/>
                    </a:lnTo>
                    <a:lnTo>
                      <a:pt x="41" y="3"/>
                    </a:lnTo>
                    <a:lnTo>
                      <a:pt x="41" y="3"/>
                    </a:lnTo>
                    <a:lnTo>
                      <a:pt x="62" y="9"/>
                    </a:lnTo>
                    <a:lnTo>
                      <a:pt x="81" y="9"/>
                    </a:lnTo>
                    <a:lnTo>
                      <a:pt x="81" y="9"/>
                    </a:lnTo>
                    <a:lnTo>
                      <a:pt x="87" y="9"/>
                    </a:lnTo>
                    <a:lnTo>
                      <a:pt x="93" y="12"/>
                    </a:lnTo>
                    <a:lnTo>
                      <a:pt x="100" y="15"/>
                    </a:lnTo>
                    <a:lnTo>
                      <a:pt x="100" y="1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3" name="Freeform 197"/>
              <p:cNvSpPr>
                <a:spLocks/>
              </p:cNvSpPr>
              <p:nvPr/>
            </p:nvSpPr>
            <p:spPr bwMode="auto">
              <a:xfrm>
                <a:off x="1039" y="495"/>
                <a:ext cx="150" cy="34"/>
              </a:xfrm>
              <a:custGeom>
                <a:avLst/>
                <a:gdLst>
                  <a:gd name="T0" fmla="*/ 0 w 150"/>
                  <a:gd name="T1" fmla="*/ 6 h 34"/>
                  <a:gd name="T2" fmla="*/ 0 w 150"/>
                  <a:gd name="T3" fmla="*/ 6 h 34"/>
                  <a:gd name="T4" fmla="*/ 13 w 150"/>
                  <a:gd name="T5" fmla="*/ 15 h 34"/>
                  <a:gd name="T6" fmla="*/ 13 w 150"/>
                  <a:gd name="T7" fmla="*/ 15 h 34"/>
                  <a:gd name="T8" fmla="*/ 25 w 150"/>
                  <a:gd name="T9" fmla="*/ 28 h 34"/>
                  <a:gd name="T10" fmla="*/ 35 w 150"/>
                  <a:gd name="T11" fmla="*/ 34 h 34"/>
                  <a:gd name="T12" fmla="*/ 47 w 150"/>
                  <a:gd name="T13" fmla="*/ 34 h 34"/>
                  <a:gd name="T14" fmla="*/ 47 w 150"/>
                  <a:gd name="T15" fmla="*/ 34 h 34"/>
                  <a:gd name="T16" fmla="*/ 100 w 150"/>
                  <a:gd name="T17" fmla="*/ 31 h 34"/>
                  <a:gd name="T18" fmla="*/ 137 w 150"/>
                  <a:gd name="T19" fmla="*/ 25 h 34"/>
                  <a:gd name="T20" fmla="*/ 137 w 150"/>
                  <a:gd name="T21" fmla="*/ 25 h 34"/>
                  <a:gd name="T22" fmla="*/ 147 w 150"/>
                  <a:gd name="T23" fmla="*/ 25 h 34"/>
                  <a:gd name="T24" fmla="*/ 150 w 150"/>
                  <a:gd name="T25" fmla="*/ 21 h 34"/>
                  <a:gd name="T26" fmla="*/ 150 w 150"/>
                  <a:gd name="T27" fmla="*/ 18 h 34"/>
                  <a:gd name="T28" fmla="*/ 150 w 150"/>
                  <a:gd name="T29" fmla="*/ 18 h 34"/>
                  <a:gd name="T30" fmla="*/ 147 w 150"/>
                  <a:gd name="T31" fmla="*/ 12 h 34"/>
                  <a:gd name="T32" fmla="*/ 140 w 150"/>
                  <a:gd name="T33" fmla="*/ 6 h 34"/>
                  <a:gd name="T34" fmla="*/ 140 w 150"/>
                  <a:gd name="T35" fmla="*/ 6 h 34"/>
                  <a:gd name="T36" fmla="*/ 134 w 150"/>
                  <a:gd name="T37" fmla="*/ 0 h 34"/>
                  <a:gd name="T38" fmla="*/ 134 w 150"/>
                  <a:gd name="T39" fmla="*/ 0 h 34"/>
                  <a:gd name="T40" fmla="*/ 140 w 150"/>
                  <a:gd name="T41" fmla="*/ 12 h 34"/>
                  <a:gd name="T42" fmla="*/ 137 w 150"/>
                  <a:gd name="T43" fmla="*/ 18 h 34"/>
                  <a:gd name="T44" fmla="*/ 131 w 150"/>
                  <a:gd name="T45" fmla="*/ 21 h 34"/>
                  <a:gd name="T46" fmla="*/ 112 w 150"/>
                  <a:gd name="T47" fmla="*/ 25 h 34"/>
                  <a:gd name="T48" fmla="*/ 112 w 150"/>
                  <a:gd name="T49" fmla="*/ 25 h 34"/>
                  <a:gd name="T50" fmla="*/ 88 w 150"/>
                  <a:gd name="T51" fmla="*/ 28 h 34"/>
                  <a:gd name="T52" fmla="*/ 66 w 150"/>
                  <a:gd name="T53" fmla="*/ 28 h 34"/>
                  <a:gd name="T54" fmla="*/ 44 w 150"/>
                  <a:gd name="T55" fmla="*/ 28 h 34"/>
                  <a:gd name="T56" fmla="*/ 32 w 150"/>
                  <a:gd name="T57" fmla="*/ 25 h 34"/>
                  <a:gd name="T58" fmla="*/ 32 w 150"/>
                  <a:gd name="T59" fmla="*/ 25 h 34"/>
                  <a:gd name="T60" fmla="*/ 22 w 150"/>
                  <a:gd name="T61" fmla="*/ 12 h 34"/>
                  <a:gd name="T62" fmla="*/ 13 w 150"/>
                  <a:gd name="T63" fmla="*/ 9 h 34"/>
                  <a:gd name="T64" fmla="*/ 0 w 150"/>
                  <a:gd name="T65" fmla="*/ 6 h 34"/>
                  <a:gd name="T66" fmla="*/ 0 w 150"/>
                  <a:gd name="T67"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 h="34">
                    <a:moveTo>
                      <a:pt x="0" y="6"/>
                    </a:moveTo>
                    <a:lnTo>
                      <a:pt x="0" y="6"/>
                    </a:lnTo>
                    <a:lnTo>
                      <a:pt x="13" y="15"/>
                    </a:lnTo>
                    <a:lnTo>
                      <a:pt x="13" y="15"/>
                    </a:lnTo>
                    <a:lnTo>
                      <a:pt x="25" y="28"/>
                    </a:lnTo>
                    <a:lnTo>
                      <a:pt x="35" y="34"/>
                    </a:lnTo>
                    <a:lnTo>
                      <a:pt x="47" y="34"/>
                    </a:lnTo>
                    <a:lnTo>
                      <a:pt x="47" y="34"/>
                    </a:lnTo>
                    <a:lnTo>
                      <a:pt x="100" y="31"/>
                    </a:lnTo>
                    <a:lnTo>
                      <a:pt x="137" y="25"/>
                    </a:lnTo>
                    <a:lnTo>
                      <a:pt x="137" y="25"/>
                    </a:lnTo>
                    <a:lnTo>
                      <a:pt x="147" y="25"/>
                    </a:lnTo>
                    <a:lnTo>
                      <a:pt x="150" y="21"/>
                    </a:lnTo>
                    <a:lnTo>
                      <a:pt x="150" y="18"/>
                    </a:lnTo>
                    <a:lnTo>
                      <a:pt x="150" y="18"/>
                    </a:lnTo>
                    <a:lnTo>
                      <a:pt x="147" y="12"/>
                    </a:lnTo>
                    <a:lnTo>
                      <a:pt x="140" y="6"/>
                    </a:lnTo>
                    <a:lnTo>
                      <a:pt x="140" y="6"/>
                    </a:lnTo>
                    <a:lnTo>
                      <a:pt x="134" y="0"/>
                    </a:lnTo>
                    <a:lnTo>
                      <a:pt x="134" y="0"/>
                    </a:lnTo>
                    <a:lnTo>
                      <a:pt x="140" y="12"/>
                    </a:lnTo>
                    <a:lnTo>
                      <a:pt x="137" y="18"/>
                    </a:lnTo>
                    <a:lnTo>
                      <a:pt x="131" y="21"/>
                    </a:lnTo>
                    <a:lnTo>
                      <a:pt x="112" y="25"/>
                    </a:lnTo>
                    <a:lnTo>
                      <a:pt x="112" y="25"/>
                    </a:lnTo>
                    <a:lnTo>
                      <a:pt x="88" y="28"/>
                    </a:lnTo>
                    <a:lnTo>
                      <a:pt x="66" y="28"/>
                    </a:lnTo>
                    <a:lnTo>
                      <a:pt x="44" y="28"/>
                    </a:lnTo>
                    <a:lnTo>
                      <a:pt x="32" y="25"/>
                    </a:lnTo>
                    <a:lnTo>
                      <a:pt x="32" y="25"/>
                    </a:lnTo>
                    <a:lnTo>
                      <a:pt x="22" y="12"/>
                    </a:lnTo>
                    <a:lnTo>
                      <a:pt x="13" y="9"/>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4" name="Freeform 198"/>
              <p:cNvSpPr>
                <a:spLocks/>
              </p:cNvSpPr>
              <p:nvPr/>
            </p:nvSpPr>
            <p:spPr bwMode="auto">
              <a:xfrm>
                <a:off x="1052" y="541"/>
                <a:ext cx="131" cy="19"/>
              </a:xfrm>
              <a:custGeom>
                <a:avLst/>
                <a:gdLst>
                  <a:gd name="T0" fmla="*/ 0 w 131"/>
                  <a:gd name="T1" fmla="*/ 13 h 19"/>
                  <a:gd name="T2" fmla="*/ 131 w 131"/>
                  <a:gd name="T3" fmla="*/ 0 h 19"/>
                  <a:gd name="T4" fmla="*/ 131 w 131"/>
                  <a:gd name="T5" fmla="*/ 10 h 19"/>
                  <a:gd name="T6" fmla="*/ 0 w 131"/>
                  <a:gd name="T7" fmla="*/ 19 h 19"/>
                  <a:gd name="T8" fmla="*/ 0 w 131"/>
                  <a:gd name="T9" fmla="*/ 13 h 19"/>
                  <a:gd name="T10" fmla="*/ 0 w 131"/>
                  <a:gd name="T11" fmla="*/ 13 h 19"/>
                </a:gdLst>
                <a:ahLst/>
                <a:cxnLst>
                  <a:cxn ang="0">
                    <a:pos x="T0" y="T1"/>
                  </a:cxn>
                  <a:cxn ang="0">
                    <a:pos x="T2" y="T3"/>
                  </a:cxn>
                  <a:cxn ang="0">
                    <a:pos x="T4" y="T5"/>
                  </a:cxn>
                  <a:cxn ang="0">
                    <a:pos x="T6" y="T7"/>
                  </a:cxn>
                  <a:cxn ang="0">
                    <a:pos x="T8" y="T9"/>
                  </a:cxn>
                  <a:cxn ang="0">
                    <a:pos x="T10" y="T11"/>
                  </a:cxn>
                </a:cxnLst>
                <a:rect l="0" t="0" r="r" b="b"/>
                <a:pathLst>
                  <a:path w="131" h="19">
                    <a:moveTo>
                      <a:pt x="0" y="13"/>
                    </a:moveTo>
                    <a:lnTo>
                      <a:pt x="131" y="0"/>
                    </a:lnTo>
                    <a:lnTo>
                      <a:pt x="131" y="10"/>
                    </a:lnTo>
                    <a:lnTo>
                      <a:pt x="0" y="19"/>
                    </a:lnTo>
                    <a:lnTo>
                      <a:pt x="0" y="13"/>
                    </a:lnTo>
                    <a:lnTo>
                      <a:pt x="0" y="13"/>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5" name="Freeform 199"/>
              <p:cNvSpPr>
                <a:spLocks/>
              </p:cNvSpPr>
              <p:nvPr/>
            </p:nvSpPr>
            <p:spPr bwMode="auto">
              <a:xfrm>
                <a:off x="1052" y="544"/>
                <a:ext cx="131" cy="16"/>
              </a:xfrm>
              <a:custGeom>
                <a:avLst/>
                <a:gdLst>
                  <a:gd name="T0" fmla="*/ 0 w 131"/>
                  <a:gd name="T1" fmla="*/ 13 h 16"/>
                  <a:gd name="T2" fmla="*/ 131 w 131"/>
                  <a:gd name="T3" fmla="*/ 0 h 16"/>
                  <a:gd name="T4" fmla="*/ 131 w 131"/>
                  <a:gd name="T5" fmla="*/ 7 h 16"/>
                  <a:gd name="T6" fmla="*/ 0 w 131"/>
                  <a:gd name="T7" fmla="*/ 16 h 16"/>
                  <a:gd name="T8" fmla="*/ 0 w 131"/>
                  <a:gd name="T9" fmla="*/ 13 h 16"/>
                  <a:gd name="T10" fmla="*/ 0 w 131"/>
                  <a:gd name="T11" fmla="*/ 13 h 16"/>
                </a:gdLst>
                <a:ahLst/>
                <a:cxnLst>
                  <a:cxn ang="0">
                    <a:pos x="T0" y="T1"/>
                  </a:cxn>
                  <a:cxn ang="0">
                    <a:pos x="T2" y="T3"/>
                  </a:cxn>
                  <a:cxn ang="0">
                    <a:pos x="T4" y="T5"/>
                  </a:cxn>
                  <a:cxn ang="0">
                    <a:pos x="T6" y="T7"/>
                  </a:cxn>
                  <a:cxn ang="0">
                    <a:pos x="T8" y="T9"/>
                  </a:cxn>
                  <a:cxn ang="0">
                    <a:pos x="T10" y="T11"/>
                  </a:cxn>
                </a:cxnLst>
                <a:rect l="0" t="0" r="r" b="b"/>
                <a:pathLst>
                  <a:path w="131" h="16">
                    <a:moveTo>
                      <a:pt x="0" y="13"/>
                    </a:moveTo>
                    <a:lnTo>
                      <a:pt x="131" y="0"/>
                    </a:lnTo>
                    <a:lnTo>
                      <a:pt x="131" y="7"/>
                    </a:lnTo>
                    <a:lnTo>
                      <a:pt x="0" y="16"/>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6" name="Freeform 200"/>
              <p:cNvSpPr>
                <a:spLocks/>
              </p:cNvSpPr>
              <p:nvPr/>
            </p:nvSpPr>
            <p:spPr bwMode="auto">
              <a:xfrm>
                <a:off x="822" y="548"/>
                <a:ext cx="133" cy="21"/>
              </a:xfrm>
              <a:custGeom>
                <a:avLst/>
                <a:gdLst>
                  <a:gd name="T0" fmla="*/ 0 w 133"/>
                  <a:gd name="T1" fmla="*/ 12 h 21"/>
                  <a:gd name="T2" fmla="*/ 130 w 133"/>
                  <a:gd name="T3" fmla="*/ 0 h 21"/>
                  <a:gd name="T4" fmla="*/ 133 w 133"/>
                  <a:gd name="T5" fmla="*/ 9 h 21"/>
                  <a:gd name="T6" fmla="*/ 3 w 133"/>
                  <a:gd name="T7" fmla="*/ 21 h 21"/>
                  <a:gd name="T8" fmla="*/ 0 w 133"/>
                  <a:gd name="T9" fmla="*/ 12 h 21"/>
                  <a:gd name="T10" fmla="*/ 0 w 133"/>
                  <a:gd name="T11" fmla="*/ 12 h 21"/>
                </a:gdLst>
                <a:ahLst/>
                <a:cxnLst>
                  <a:cxn ang="0">
                    <a:pos x="T0" y="T1"/>
                  </a:cxn>
                  <a:cxn ang="0">
                    <a:pos x="T2" y="T3"/>
                  </a:cxn>
                  <a:cxn ang="0">
                    <a:pos x="T4" y="T5"/>
                  </a:cxn>
                  <a:cxn ang="0">
                    <a:pos x="T6" y="T7"/>
                  </a:cxn>
                  <a:cxn ang="0">
                    <a:pos x="T8" y="T9"/>
                  </a:cxn>
                  <a:cxn ang="0">
                    <a:pos x="T10" y="T11"/>
                  </a:cxn>
                </a:cxnLst>
                <a:rect l="0" t="0" r="r" b="b"/>
                <a:pathLst>
                  <a:path w="133" h="21">
                    <a:moveTo>
                      <a:pt x="0" y="12"/>
                    </a:moveTo>
                    <a:lnTo>
                      <a:pt x="130" y="0"/>
                    </a:lnTo>
                    <a:lnTo>
                      <a:pt x="133" y="9"/>
                    </a:lnTo>
                    <a:lnTo>
                      <a:pt x="3" y="21"/>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7" name="Freeform 201"/>
              <p:cNvSpPr>
                <a:spLocks/>
              </p:cNvSpPr>
              <p:nvPr/>
            </p:nvSpPr>
            <p:spPr bwMode="auto">
              <a:xfrm>
                <a:off x="825" y="554"/>
                <a:ext cx="130" cy="15"/>
              </a:xfrm>
              <a:custGeom>
                <a:avLst/>
                <a:gdLst>
                  <a:gd name="T0" fmla="*/ 0 w 130"/>
                  <a:gd name="T1" fmla="*/ 12 h 15"/>
                  <a:gd name="T2" fmla="*/ 130 w 130"/>
                  <a:gd name="T3" fmla="*/ 0 h 15"/>
                  <a:gd name="T4" fmla="*/ 130 w 130"/>
                  <a:gd name="T5" fmla="*/ 3 h 15"/>
                  <a:gd name="T6" fmla="*/ 0 w 130"/>
                  <a:gd name="T7" fmla="*/ 15 h 15"/>
                  <a:gd name="T8" fmla="*/ 0 w 130"/>
                  <a:gd name="T9" fmla="*/ 12 h 15"/>
                  <a:gd name="T10" fmla="*/ 0 w 130"/>
                  <a:gd name="T11" fmla="*/ 12 h 15"/>
                </a:gdLst>
                <a:ahLst/>
                <a:cxnLst>
                  <a:cxn ang="0">
                    <a:pos x="T0" y="T1"/>
                  </a:cxn>
                  <a:cxn ang="0">
                    <a:pos x="T2" y="T3"/>
                  </a:cxn>
                  <a:cxn ang="0">
                    <a:pos x="T4" y="T5"/>
                  </a:cxn>
                  <a:cxn ang="0">
                    <a:pos x="T6" y="T7"/>
                  </a:cxn>
                  <a:cxn ang="0">
                    <a:pos x="T8" y="T9"/>
                  </a:cxn>
                  <a:cxn ang="0">
                    <a:pos x="T10" y="T11"/>
                  </a:cxn>
                </a:cxnLst>
                <a:rect l="0" t="0" r="r" b="b"/>
                <a:pathLst>
                  <a:path w="130" h="15">
                    <a:moveTo>
                      <a:pt x="0" y="12"/>
                    </a:moveTo>
                    <a:lnTo>
                      <a:pt x="130" y="0"/>
                    </a:lnTo>
                    <a:lnTo>
                      <a:pt x="130" y="3"/>
                    </a:lnTo>
                    <a:lnTo>
                      <a:pt x="0" y="15"/>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8" name="Freeform 202"/>
              <p:cNvSpPr>
                <a:spLocks/>
              </p:cNvSpPr>
              <p:nvPr/>
            </p:nvSpPr>
            <p:spPr bwMode="auto">
              <a:xfrm>
                <a:off x="834" y="513"/>
                <a:ext cx="134" cy="22"/>
              </a:xfrm>
              <a:custGeom>
                <a:avLst/>
                <a:gdLst>
                  <a:gd name="T0" fmla="*/ 0 w 134"/>
                  <a:gd name="T1" fmla="*/ 13 h 22"/>
                  <a:gd name="T2" fmla="*/ 131 w 134"/>
                  <a:gd name="T3" fmla="*/ 0 h 22"/>
                  <a:gd name="T4" fmla="*/ 134 w 134"/>
                  <a:gd name="T5" fmla="*/ 10 h 22"/>
                  <a:gd name="T6" fmla="*/ 3 w 134"/>
                  <a:gd name="T7" fmla="*/ 22 h 22"/>
                  <a:gd name="T8" fmla="*/ 0 w 134"/>
                  <a:gd name="T9" fmla="*/ 13 h 22"/>
                  <a:gd name="T10" fmla="*/ 0 w 134"/>
                  <a:gd name="T11" fmla="*/ 13 h 22"/>
                </a:gdLst>
                <a:ahLst/>
                <a:cxnLst>
                  <a:cxn ang="0">
                    <a:pos x="T0" y="T1"/>
                  </a:cxn>
                  <a:cxn ang="0">
                    <a:pos x="T2" y="T3"/>
                  </a:cxn>
                  <a:cxn ang="0">
                    <a:pos x="T4" y="T5"/>
                  </a:cxn>
                  <a:cxn ang="0">
                    <a:pos x="T6" y="T7"/>
                  </a:cxn>
                  <a:cxn ang="0">
                    <a:pos x="T8" y="T9"/>
                  </a:cxn>
                  <a:cxn ang="0">
                    <a:pos x="T10" y="T11"/>
                  </a:cxn>
                </a:cxnLst>
                <a:rect l="0" t="0" r="r" b="b"/>
                <a:pathLst>
                  <a:path w="134" h="22">
                    <a:moveTo>
                      <a:pt x="0" y="13"/>
                    </a:moveTo>
                    <a:lnTo>
                      <a:pt x="131" y="0"/>
                    </a:lnTo>
                    <a:lnTo>
                      <a:pt x="134" y="10"/>
                    </a:lnTo>
                    <a:lnTo>
                      <a:pt x="3" y="22"/>
                    </a:lnTo>
                    <a:lnTo>
                      <a:pt x="0" y="13"/>
                    </a:lnTo>
                    <a:lnTo>
                      <a:pt x="0" y="13"/>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9" name="Freeform 203"/>
              <p:cNvSpPr>
                <a:spLocks/>
              </p:cNvSpPr>
              <p:nvPr/>
            </p:nvSpPr>
            <p:spPr bwMode="auto">
              <a:xfrm>
                <a:off x="837" y="520"/>
                <a:ext cx="131" cy="15"/>
              </a:xfrm>
              <a:custGeom>
                <a:avLst/>
                <a:gdLst>
                  <a:gd name="T0" fmla="*/ 0 w 131"/>
                  <a:gd name="T1" fmla="*/ 9 h 15"/>
                  <a:gd name="T2" fmla="*/ 131 w 131"/>
                  <a:gd name="T3" fmla="*/ 0 h 15"/>
                  <a:gd name="T4" fmla="*/ 131 w 131"/>
                  <a:gd name="T5" fmla="*/ 3 h 15"/>
                  <a:gd name="T6" fmla="*/ 0 w 131"/>
                  <a:gd name="T7" fmla="*/ 15 h 15"/>
                  <a:gd name="T8" fmla="*/ 0 w 131"/>
                  <a:gd name="T9" fmla="*/ 9 h 15"/>
                  <a:gd name="T10" fmla="*/ 0 w 131"/>
                  <a:gd name="T11" fmla="*/ 9 h 15"/>
                </a:gdLst>
                <a:ahLst/>
                <a:cxnLst>
                  <a:cxn ang="0">
                    <a:pos x="T0" y="T1"/>
                  </a:cxn>
                  <a:cxn ang="0">
                    <a:pos x="T2" y="T3"/>
                  </a:cxn>
                  <a:cxn ang="0">
                    <a:pos x="T4" y="T5"/>
                  </a:cxn>
                  <a:cxn ang="0">
                    <a:pos x="T6" y="T7"/>
                  </a:cxn>
                  <a:cxn ang="0">
                    <a:pos x="T8" y="T9"/>
                  </a:cxn>
                  <a:cxn ang="0">
                    <a:pos x="T10" y="T11"/>
                  </a:cxn>
                </a:cxnLst>
                <a:rect l="0" t="0" r="r" b="b"/>
                <a:pathLst>
                  <a:path w="131" h="15">
                    <a:moveTo>
                      <a:pt x="0" y="9"/>
                    </a:moveTo>
                    <a:lnTo>
                      <a:pt x="131" y="0"/>
                    </a:lnTo>
                    <a:lnTo>
                      <a:pt x="131" y="3"/>
                    </a:lnTo>
                    <a:lnTo>
                      <a:pt x="0" y="15"/>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0" name="Freeform 204"/>
              <p:cNvSpPr>
                <a:spLocks/>
              </p:cNvSpPr>
              <p:nvPr/>
            </p:nvSpPr>
            <p:spPr bwMode="auto">
              <a:xfrm>
                <a:off x="815" y="523"/>
                <a:ext cx="44" cy="149"/>
              </a:xfrm>
              <a:custGeom>
                <a:avLst/>
                <a:gdLst>
                  <a:gd name="T0" fmla="*/ 35 w 44"/>
                  <a:gd name="T1" fmla="*/ 146 h 149"/>
                  <a:gd name="T2" fmla="*/ 35 w 44"/>
                  <a:gd name="T3" fmla="*/ 37 h 149"/>
                  <a:gd name="T4" fmla="*/ 35 w 44"/>
                  <a:gd name="T5" fmla="*/ 37 h 149"/>
                  <a:gd name="T6" fmla="*/ 31 w 44"/>
                  <a:gd name="T7" fmla="*/ 31 h 149"/>
                  <a:gd name="T8" fmla="*/ 31 w 44"/>
                  <a:gd name="T9" fmla="*/ 31 h 149"/>
                  <a:gd name="T10" fmla="*/ 31 w 44"/>
                  <a:gd name="T11" fmla="*/ 28 h 149"/>
                  <a:gd name="T12" fmla="*/ 31 w 44"/>
                  <a:gd name="T13" fmla="*/ 28 h 149"/>
                  <a:gd name="T14" fmla="*/ 28 w 44"/>
                  <a:gd name="T15" fmla="*/ 18 h 149"/>
                  <a:gd name="T16" fmla="*/ 28 w 44"/>
                  <a:gd name="T17" fmla="*/ 18 h 149"/>
                  <a:gd name="T18" fmla="*/ 22 w 44"/>
                  <a:gd name="T19" fmla="*/ 9 h 149"/>
                  <a:gd name="T20" fmla="*/ 22 w 44"/>
                  <a:gd name="T21" fmla="*/ 9 h 149"/>
                  <a:gd name="T22" fmla="*/ 19 w 44"/>
                  <a:gd name="T23" fmla="*/ 9 h 149"/>
                  <a:gd name="T24" fmla="*/ 19 w 44"/>
                  <a:gd name="T25" fmla="*/ 9 h 149"/>
                  <a:gd name="T26" fmla="*/ 16 w 44"/>
                  <a:gd name="T27" fmla="*/ 9 h 149"/>
                  <a:gd name="T28" fmla="*/ 16 w 44"/>
                  <a:gd name="T29" fmla="*/ 9 h 149"/>
                  <a:gd name="T30" fmla="*/ 16 w 44"/>
                  <a:gd name="T31" fmla="*/ 12 h 149"/>
                  <a:gd name="T32" fmla="*/ 16 w 44"/>
                  <a:gd name="T33" fmla="*/ 12 h 149"/>
                  <a:gd name="T34" fmla="*/ 13 w 44"/>
                  <a:gd name="T35" fmla="*/ 15 h 149"/>
                  <a:gd name="T36" fmla="*/ 13 w 44"/>
                  <a:gd name="T37" fmla="*/ 25 h 149"/>
                  <a:gd name="T38" fmla="*/ 13 w 44"/>
                  <a:gd name="T39" fmla="*/ 25 h 149"/>
                  <a:gd name="T40" fmla="*/ 7 w 44"/>
                  <a:gd name="T41" fmla="*/ 112 h 149"/>
                  <a:gd name="T42" fmla="*/ 7 w 44"/>
                  <a:gd name="T43" fmla="*/ 112 h 149"/>
                  <a:gd name="T44" fmla="*/ 3 w 44"/>
                  <a:gd name="T45" fmla="*/ 115 h 149"/>
                  <a:gd name="T46" fmla="*/ 0 w 44"/>
                  <a:gd name="T47" fmla="*/ 112 h 149"/>
                  <a:gd name="T48" fmla="*/ 3 w 44"/>
                  <a:gd name="T49" fmla="*/ 25 h 149"/>
                  <a:gd name="T50" fmla="*/ 3 w 44"/>
                  <a:gd name="T51" fmla="*/ 25 h 149"/>
                  <a:gd name="T52" fmla="*/ 3 w 44"/>
                  <a:gd name="T53" fmla="*/ 25 h 149"/>
                  <a:gd name="T54" fmla="*/ 3 w 44"/>
                  <a:gd name="T55" fmla="*/ 15 h 149"/>
                  <a:gd name="T56" fmla="*/ 7 w 44"/>
                  <a:gd name="T57" fmla="*/ 6 h 149"/>
                  <a:gd name="T58" fmla="*/ 7 w 44"/>
                  <a:gd name="T59" fmla="*/ 6 h 149"/>
                  <a:gd name="T60" fmla="*/ 13 w 44"/>
                  <a:gd name="T61" fmla="*/ 3 h 149"/>
                  <a:gd name="T62" fmla="*/ 13 w 44"/>
                  <a:gd name="T63" fmla="*/ 3 h 149"/>
                  <a:gd name="T64" fmla="*/ 19 w 44"/>
                  <a:gd name="T65" fmla="*/ 0 h 149"/>
                  <a:gd name="T66" fmla="*/ 19 w 44"/>
                  <a:gd name="T67" fmla="*/ 0 h 149"/>
                  <a:gd name="T68" fmla="*/ 28 w 44"/>
                  <a:gd name="T69" fmla="*/ 3 h 149"/>
                  <a:gd name="T70" fmla="*/ 28 w 44"/>
                  <a:gd name="T71" fmla="*/ 3 h 149"/>
                  <a:gd name="T72" fmla="*/ 31 w 44"/>
                  <a:gd name="T73" fmla="*/ 6 h 149"/>
                  <a:gd name="T74" fmla="*/ 31 w 44"/>
                  <a:gd name="T75" fmla="*/ 6 h 149"/>
                  <a:gd name="T76" fmla="*/ 35 w 44"/>
                  <a:gd name="T77" fmla="*/ 15 h 149"/>
                  <a:gd name="T78" fmla="*/ 41 w 44"/>
                  <a:gd name="T79" fmla="*/ 25 h 149"/>
                  <a:gd name="T80" fmla="*/ 41 w 44"/>
                  <a:gd name="T81" fmla="*/ 25 h 149"/>
                  <a:gd name="T82" fmla="*/ 41 w 44"/>
                  <a:gd name="T83" fmla="*/ 31 h 149"/>
                  <a:gd name="T84" fmla="*/ 41 w 44"/>
                  <a:gd name="T85" fmla="*/ 31 h 149"/>
                  <a:gd name="T86" fmla="*/ 41 w 44"/>
                  <a:gd name="T87" fmla="*/ 37 h 149"/>
                  <a:gd name="T88" fmla="*/ 41 w 44"/>
                  <a:gd name="T89" fmla="*/ 37 h 149"/>
                  <a:gd name="T90" fmla="*/ 41 w 44"/>
                  <a:gd name="T91" fmla="*/ 37 h 149"/>
                  <a:gd name="T92" fmla="*/ 44 w 44"/>
                  <a:gd name="T93" fmla="*/ 146 h 149"/>
                  <a:gd name="T94" fmla="*/ 44 w 44"/>
                  <a:gd name="T95" fmla="*/ 146 h 149"/>
                  <a:gd name="T96" fmla="*/ 41 w 44"/>
                  <a:gd name="T97" fmla="*/ 149 h 149"/>
                  <a:gd name="T98" fmla="*/ 35 w 44"/>
                  <a:gd name="T99" fmla="*/ 146 h 149"/>
                  <a:gd name="T100" fmla="*/ 35 w 44"/>
                  <a:gd name="T10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9">
                    <a:moveTo>
                      <a:pt x="35" y="146"/>
                    </a:moveTo>
                    <a:lnTo>
                      <a:pt x="35" y="37"/>
                    </a:lnTo>
                    <a:lnTo>
                      <a:pt x="35" y="37"/>
                    </a:lnTo>
                    <a:lnTo>
                      <a:pt x="31" y="31"/>
                    </a:lnTo>
                    <a:lnTo>
                      <a:pt x="31" y="31"/>
                    </a:lnTo>
                    <a:lnTo>
                      <a:pt x="31" y="28"/>
                    </a:lnTo>
                    <a:lnTo>
                      <a:pt x="31" y="28"/>
                    </a:lnTo>
                    <a:lnTo>
                      <a:pt x="28" y="18"/>
                    </a:lnTo>
                    <a:lnTo>
                      <a:pt x="28" y="18"/>
                    </a:lnTo>
                    <a:lnTo>
                      <a:pt x="22" y="9"/>
                    </a:lnTo>
                    <a:lnTo>
                      <a:pt x="22" y="9"/>
                    </a:lnTo>
                    <a:lnTo>
                      <a:pt x="19" y="9"/>
                    </a:lnTo>
                    <a:lnTo>
                      <a:pt x="19" y="9"/>
                    </a:lnTo>
                    <a:lnTo>
                      <a:pt x="16" y="9"/>
                    </a:lnTo>
                    <a:lnTo>
                      <a:pt x="16" y="9"/>
                    </a:lnTo>
                    <a:lnTo>
                      <a:pt x="16" y="12"/>
                    </a:lnTo>
                    <a:lnTo>
                      <a:pt x="16" y="12"/>
                    </a:lnTo>
                    <a:lnTo>
                      <a:pt x="13" y="15"/>
                    </a:lnTo>
                    <a:lnTo>
                      <a:pt x="13" y="25"/>
                    </a:lnTo>
                    <a:lnTo>
                      <a:pt x="13" y="25"/>
                    </a:lnTo>
                    <a:lnTo>
                      <a:pt x="7" y="112"/>
                    </a:lnTo>
                    <a:lnTo>
                      <a:pt x="7" y="112"/>
                    </a:lnTo>
                    <a:lnTo>
                      <a:pt x="3" y="115"/>
                    </a:lnTo>
                    <a:lnTo>
                      <a:pt x="0" y="112"/>
                    </a:lnTo>
                    <a:lnTo>
                      <a:pt x="3" y="25"/>
                    </a:lnTo>
                    <a:lnTo>
                      <a:pt x="3" y="25"/>
                    </a:lnTo>
                    <a:lnTo>
                      <a:pt x="3" y="25"/>
                    </a:lnTo>
                    <a:lnTo>
                      <a:pt x="3" y="15"/>
                    </a:lnTo>
                    <a:lnTo>
                      <a:pt x="7" y="6"/>
                    </a:lnTo>
                    <a:lnTo>
                      <a:pt x="7" y="6"/>
                    </a:lnTo>
                    <a:lnTo>
                      <a:pt x="13" y="3"/>
                    </a:lnTo>
                    <a:lnTo>
                      <a:pt x="13" y="3"/>
                    </a:lnTo>
                    <a:lnTo>
                      <a:pt x="19" y="0"/>
                    </a:lnTo>
                    <a:lnTo>
                      <a:pt x="19" y="0"/>
                    </a:lnTo>
                    <a:lnTo>
                      <a:pt x="28" y="3"/>
                    </a:lnTo>
                    <a:lnTo>
                      <a:pt x="28" y="3"/>
                    </a:lnTo>
                    <a:lnTo>
                      <a:pt x="31" y="6"/>
                    </a:lnTo>
                    <a:lnTo>
                      <a:pt x="31" y="6"/>
                    </a:lnTo>
                    <a:lnTo>
                      <a:pt x="35" y="15"/>
                    </a:lnTo>
                    <a:lnTo>
                      <a:pt x="41" y="25"/>
                    </a:lnTo>
                    <a:lnTo>
                      <a:pt x="41" y="25"/>
                    </a:lnTo>
                    <a:lnTo>
                      <a:pt x="41" y="31"/>
                    </a:lnTo>
                    <a:lnTo>
                      <a:pt x="41" y="31"/>
                    </a:lnTo>
                    <a:lnTo>
                      <a:pt x="41" y="37"/>
                    </a:lnTo>
                    <a:lnTo>
                      <a:pt x="41" y="37"/>
                    </a:lnTo>
                    <a:lnTo>
                      <a:pt x="41" y="37"/>
                    </a:lnTo>
                    <a:lnTo>
                      <a:pt x="44" y="146"/>
                    </a:lnTo>
                    <a:lnTo>
                      <a:pt x="44" y="146"/>
                    </a:lnTo>
                    <a:lnTo>
                      <a:pt x="41" y="149"/>
                    </a:lnTo>
                    <a:lnTo>
                      <a:pt x="35" y="146"/>
                    </a:lnTo>
                    <a:lnTo>
                      <a:pt x="35" y="14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1" name="Freeform 205"/>
              <p:cNvSpPr>
                <a:spLocks/>
              </p:cNvSpPr>
              <p:nvPr/>
            </p:nvSpPr>
            <p:spPr bwMode="auto">
              <a:xfrm>
                <a:off x="815" y="526"/>
                <a:ext cx="41" cy="146"/>
              </a:xfrm>
              <a:custGeom>
                <a:avLst/>
                <a:gdLst>
                  <a:gd name="T0" fmla="*/ 35 w 41"/>
                  <a:gd name="T1" fmla="*/ 143 h 146"/>
                  <a:gd name="T2" fmla="*/ 35 w 41"/>
                  <a:gd name="T3" fmla="*/ 34 h 146"/>
                  <a:gd name="T4" fmla="*/ 35 w 41"/>
                  <a:gd name="T5" fmla="*/ 34 h 146"/>
                  <a:gd name="T6" fmla="*/ 31 w 41"/>
                  <a:gd name="T7" fmla="*/ 25 h 146"/>
                  <a:gd name="T8" fmla="*/ 31 w 41"/>
                  <a:gd name="T9" fmla="*/ 25 h 146"/>
                  <a:gd name="T10" fmla="*/ 28 w 41"/>
                  <a:gd name="T11" fmla="*/ 15 h 146"/>
                  <a:gd name="T12" fmla="*/ 28 w 41"/>
                  <a:gd name="T13" fmla="*/ 15 h 146"/>
                  <a:gd name="T14" fmla="*/ 22 w 41"/>
                  <a:gd name="T15" fmla="*/ 6 h 146"/>
                  <a:gd name="T16" fmla="*/ 22 w 41"/>
                  <a:gd name="T17" fmla="*/ 6 h 146"/>
                  <a:gd name="T18" fmla="*/ 16 w 41"/>
                  <a:gd name="T19" fmla="*/ 6 h 146"/>
                  <a:gd name="T20" fmla="*/ 10 w 41"/>
                  <a:gd name="T21" fmla="*/ 9 h 146"/>
                  <a:gd name="T22" fmla="*/ 10 w 41"/>
                  <a:gd name="T23" fmla="*/ 9 h 146"/>
                  <a:gd name="T24" fmla="*/ 10 w 41"/>
                  <a:gd name="T25" fmla="*/ 15 h 146"/>
                  <a:gd name="T26" fmla="*/ 7 w 41"/>
                  <a:gd name="T27" fmla="*/ 22 h 146"/>
                  <a:gd name="T28" fmla="*/ 7 w 41"/>
                  <a:gd name="T29" fmla="*/ 25 h 146"/>
                  <a:gd name="T30" fmla="*/ 3 w 41"/>
                  <a:gd name="T31" fmla="*/ 112 h 146"/>
                  <a:gd name="T32" fmla="*/ 3 w 41"/>
                  <a:gd name="T33" fmla="*/ 112 h 146"/>
                  <a:gd name="T34" fmla="*/ 0 w 41"/>
                  <a:gd name="T35" fmla="*/ 109 h 146"/>
                  <a:gd name="T36" fmla="*/ 3 w 41"/>
                  <a:gd name="T37" fmla="*/ 22 h 146"/>
                  <a:gd name="T38" fmla="*/ 3 w 41"/>
                  <a:gd name="T39" fmla="*/ 22 h 146"/>
                  <a:gd name="T40" fmla="*/ 3 w 41"/>
                  <a:gd name="T41" fmla="*/ 22 h 146"/>
                  <a:gd name="T42" fmla="*/ 3 w 41"/>
                  <a:gd name="T43" fmla="*/ 9 h 146"/>
                  <a:gd name="T44" fmla="*/ 3 w 41"/>
                  <a:gd name="T45" fmla="*/ 9 h 146"/>
                  <a:gd name="T46" fmla="*/ 7 w 41"/>
                  <a:gd name="T47" fmla="*/ 6 h 146"/>
                  <a:gd name="T48" fmla="*/ 13 w 41"/>
                  <a:gd name="T49" fmla="*/ 3 h 146"/>
                  <a:gd name="T50" fmla="*/ 13 w 41"/>
                  <a:gd name="T51" fmla="*/ 3 h 146"/>
                  <a:gd name="T52" fmla="*/ 16 w 41"/>
                  <a:gd name="T53" fmla="*/ 0 h 146"/>
                  <a:gd name="T54" fmla="*/ 22 w 41"/>
                  <a:gd name="T55" fmla="*/ 3 h 146"/>
                  <a:gd name="T56" fmla="*/ 22 w 41"/>
                  <a:gd name="T57" fmla="*/ 3 h 146"/>
                  <a:gd name="T58" fmla="*/ 25 w 41"/>
                  <a:gd name="T59" fmla="*/ 6 h 146"/>
                  <a:gd name="T60" fmla="*/ 25 w 41"/>
                  <a:gd name="T61" fmla="*/ 6 h 146"/>
                  <a:gd name="T62" fmla="*/ 31 w 41"/>
                  <a:gd name="T63" fmla="*/ 12 h 146"/>
                  <a:gd name="T64" fmla="*/ 35 w 41"/>
                  <a:gd name="T65" fmla="*/ 25 h 146"/>
                  <a:gd name="T66" fmla="*/ 35 w 41"/>
                  <a:gd name="T67" fmla="*/ 25 h 146"/>
                  <a:gd name="T68" fmla="*/ 38 w 41"/>
                  <a:gd name="T69" fmla="*/ 37 h 146"/>
                  <a:gd name="T70" fmla="*/ 38 w 41"/>
                  <a:gd name="T71" fmla="*/ 37 h 146"/>
                  <a:gd name="T72" fmla="*/ 38 w 41"/>
                  <a:gd name="T73" fmla="*/ 37 h 146"/>
                  <a:gd name="T74" fmla="*/ 41 w 41"/>
                  <a:gd name="T75" fmla="*/ 146 h 146"/>
                  <a:gd name="T76" fmla="*/ 41 w 41"/>
                  <a:gd name="T77" fmla="*/ 146 h 146"/>
                  <a:gd name="T78" fmla="*/ 35 w 41"/>
                  <a:gd name="T79" fmla="*/ 143 h 146"/>
                  <a:gd name="T80" fmla="*/ 35 w 41"/>
                  <a:gd name="T81"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6">
                    <a:moveTo>
                      <a:pt x="35" y="143"/>
                    </a:moveTo>
                    <a:lnTo>
                      <a:pt x="35" y="34"/>
                    </a:lnTo>
                    <a:lnTo>
                      <a:pt x="35" y="34"/>
                    </a:lnTo>
                    <a:lnTo>
                      <a:pt x="31" y="25"/>
                    </a:lnTo>
                    <a:lnTo>
                      <a:pt x="31" y="25"/>
                    </a:lnTo>
                    <a:lnTo>
                      <a:pt x="28" y="15"/>
                    </a:lnTo>
                    <a:lnTo>
                      <a:pt x="28" y="15"/>
                    </a:lnTo>
                    <a:lnTo>
                      <a:pt x="22" y="6"/>
                    </a:lnTo>
                    <a:lnTo>
                      <a:pt x="22" y="6"/>
                    </a:lnTo>
                    <a:lnTo>
                      <a:pt x="16" y="6"/>
                    </a:lnTo>
                    <a:lnTo>
                      <a:pt x="10" y="9"/>
                    </a:lnTo>
                    <a:lnTo>
                      <a:pt x="10" y="9"/>
                    </a:lnTo>
                    <a:lnTo>
                      <a:pt x="10" y="15"/>
                    </a:lnTo>
                    <a:lnTo>
                      <a:pt x="7" y="22"/>
                    </a:lnTo>
                    <a:lnTo>
                      <a:pt x="7" y="25"/>
                    </a:lnTo>
                    <a:lnTo>
                      <a:pt x="3" y="112"/>
                    </a:lnTo>
                    <a:lnTo>
                      <a:pt x="3" y="112"/>
                    </a:lnTo>
                    <a:lnTo>
                      <a:pt x="0" y="109"/>
                    </a:lnTo>
                    <a:lnTo>
                      <a:pt x="3" y="22"/>
                    </a:lnTo>
                    <a:lnTo>
                      <a:pt x="3" y="22"/>
                    </a:lnTo>
                    <a:lnTo>
                      <a:pt x="3" y="22"/>
                    </a:lnTo>
                    <a:lnTo>
                      <a:pt x="3" y="9"/>
                    </a:lnTo>
                    <a:lnTo>
                      <a:pt x="3" y="9"/>
                    </a:lnTo>
                    <a:lnTo>
                      <a:pt x="7" y="6"/>
                    </a:lnTo>
                    <a:lnTo>
                      <a:pt x="13" y="3"/>
                    </a:lnTo>
                    <a:lnTo>
                      <a:pt x="13" y="3"/>
                    </a:lnTo>
                    <a:lnTo>
                      <a:pt x="16" y="0"/>
                    </a:lnTo>
                    <a:lnTo>
                      <a:pt x="22" y="3"/>
                    </a:lnTo>
                    <a:lnTo>
                      <a:pt x="22" y="3"/>
                    </a:lnTo>
                    <a:lnTo>
                      <a:pt x="25" y="6"/>
                    </a:lnTo>
                    <a:lnTo>
                      <a:pt x="25" y="6"/>
                    </a:lnTo>
                    <a:lnTo>
                      <a:pt x="31" y="12"/>
                    </a:lnTo>
                    <a:lnTo>
                      <a:pt x="35" y="25"/>
                    </a:lnTo>
                    <a:lnTo>
                      <a:pt x="35" y="25"/>
                    </a:lnTo>
                    <a:lnTo>
                      <a:pt x="38" y="37"/>
                    </a:lnTo>
                    <a:lnTo>
                      <a:pt x="38" y="37"/>
                    </a:lnTo>
                    <a:lnTo>
                      <a:pt x="38" y="37"/>
                    </a:lnTo>
                    <a:lnTo>
                      <a:pt x="41" y="146"/>
                    </a:lnTo>
                    <a:lnTo>
                      <a:pt x="41" y="146"/>
                    </a:lnTo>
                    <a:lnTo>
                      <a:pt x="35" y="143"/>
                    </a:lnTo>
                    <a:lnTo>
                      <a:pt x="35" y="14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2" name="Freeform 206"/>
              <p:cNvSpPr>
                <a:spLocks/>
              </p:cNvSpPr>
              <p:nvPr/>
            </p:nvSpPr>
            <p:spPr bwMode="auto">
              <a:xfrm>
                <a:off x="952" y="513"/>
                <a:ext cx="44" cy="147"/>
              </a:xfrm>
              <a:custGeom>
                <a:avLst/>
                <a:gdLst>
                  <a:gd name="T0" fmla="*/ 38 w 44"/>
                  <a:gd name="T1" fmla="*/ 147 h 147"/>
                  <a:gd name="T2" fmla="*/ 28 w 44"/>
                  <a:gd name="T3" fmla="*/ 38 h 147"/>
                  <a:gd name="T4" fmla="*/ 28 w 44"/>
                  <a:gd name="T5" fmla="*/ 38 h 147"/>
                  <a:gd name="T6" fmla="*/ 28 w 44"/>
                  <a:gd name="T7" fmla="*/ 31 h 147"/>
                  <a:gd name="T8" fmla="*/ 28 w 44"/>
                  <a:gd name="T9" fmla="*/ 31 h 147"/>
                  <a:gd name="T10" fmla="*/ 28 w 44"/>
                  <a:gd name="T11" fmla="*/ 25 h 147"/>
                  <a:gd name="T12" fmla="*/ 28 w 44"/>
                  <a:gd name="T13" fmla="*/ 25 h 147"/>
                  <a:gd name="T14" fmla="*/ 25 w 44"/>
                  <a:gd name="T15" fmla="*/ 19 h 147"/>
                  <a:gd name="T16" fmla="*/ 25 w 44"/>
                  <a:gd name="T17" fmla="*/ 19 h 147"/>
                  <a:gd name="T18" fmla="*/ 19 w 44"/>
                  <a:gd name="T19" fmla="*/ 10 h 147"/>
                  <a:gd name="T20" fmla="*/ 19 w 44"/>
                  <a:gd name="T21" fmla="*/ 10 h 147"/>
                  <a:gd name="T22" fmla="*/ 13 w 44"/>
                  <a:gd name="T23" fmla="*/ 10 h 147"/>
                  <a:gd name="T24" fmla="*/ 13 w 44"/>
                  <a:gd name="T25" fmla="*/ 10 h 147"/>
                  <a:gd name="T26" fmla="*/ 13 w 44"/>
                  <a:gd name="T27" fmla="*/ 10 h 147"/>
                  <a:gd name="T28" fmla="*/ 13 w 44"/>
                  <a:gd name="T29" fmla="*/ 10 h 147"/>
                  <a:gd name="T30" fmla="*/ 10 w 44"/>
                  <a:gd name="T31" fmla="*/ 13 h 147"/>
                  <a:gd name="T32" fmla="*/ 10 w 44"/>
                  <a:gd name="T33" fmla="*/ 13 h 147"/>
                  <a:gd name="T34" fmla="*/ 7 w 44"/>
                  <a:gd name="T35" fmla="*/ 16 h 147"/>
                  <a:gd name="T36" fmla="*/ 7 w 44"/>
                  <a:gd name="T37" fmla="*/ 25 h 147"/>
                  <a:gd name="T38" fmla="*/ 7 w 44"/>
                  <a:gd name="T39" fmla="*/ 25 h 147"/>
                  <a:gd name="T40" fmla="*/ 7 w 44"/>
                  <a:gd name="T41" fmla="*/ 112 h 147"/>
                  <a:gd name="T42" fmla="*/ 7 w 44"/>
                  <a:gd name="T43" fmla="*/ 112 h 147"/>
                  <a:gd name="T44" fmla="*/ 3 w 44"/>
                  <a:gd name="T45" fmla="*/ 112 h 147"/>
                  <a:gd name="T46" fmla="*/ 0 w 44"/>
                  <a:gd name="T47" fmla="*/ 112 h 147"/>
                  <a:gd name="T48" fmla="*/ 0 w 44"/>
                  <a:gd name="T49" fmla="*/ 25 h 147"/>
                  <a:gd name="T50" fmla="*/ 0 w 44"/>
                  <a:gd name="T51" fmla="*/ 25 h 147"/>
                  <a:gd name="T52" fmla="*/ 0 w 44"/>
                  <a:gd name="T53" fmla="*/ 25 h 147"/>
                  <a:gd name="T54" fmla="*/ 0 w 44"/>
                  <a:gd name="T55" fmla="*/ 13 h 147"/>
                  <a:gd name="T56" fmla="*/ 3 w 44"/>
                  <a:gd name="T57" fmla="*/ 7 h 147"/>
                  <a:gd name="T58" fmla="*/ 3 w 44"/>
                  <a:gd name="T59" fmla="*/ 7 h 147"/>
                  <a:gd name="T60" fmla="*/ 7 w 44"/>
                  <a:gd name="T61" fmla="*/ 3 h 147"/>
                  <a:gd name="T62" fmla="*/ 7 w 44"/>
                  <a:gd name="T63" fmla="*/ 3 h 147"/>
                  <a:gd name="T64" fmla="*/ 13 w 44"/>
                  <a:gd name="T65" fmla="*/ 0 h 147"/>
                  <a:gd name="T66" fmla="*/ 13 w 44"/>
                  <a:gd name="T67" fmla="*/ 0 h 147"/>
                  <a:gd name="T68" fmla="*/ 22 w 44"/>
                  <a:gd name="T69" fmla="*/ 3 h 147"/>
                  <a:gd name="T70" fmla="*/ 22 w 44"/>
                  <a:gd name="T71" fmla="*/ 3 h 147"/>
                  <a:gd name="T72" fmla="*/ 25 w 44"/>
                  <a:gd name="T73" fmla="*/ 7 h 147"/>
                  <a:gd name="T74" fmla="*/ 25 w 44"/>
                  <a:gd name="T75" fmla="*/ 7 h 147"/>
                  <a:gd name="T76" fmla="*/ 31 w 44"/>
                  <a:gd name="T77" fmla="*/ 13 h 147"/>
                  <a:gd name="T78" fmla="*/ 35 w 44"/>
                  <a:gd name="T79" fmla="*/ 25 h 147"/>
                  <a:gd name="T80" fmla="*/ 35 w 44"/>
                  <a:gd name="T81" fmla="*/ 25 h 147"/>
                  <a:gd name="T82" fmla="*/ 38 w 44"/>
                  <a:gd name="T83" fmla="*/ 31 h 147"/>
                  <a:gd name="T84" fmla="*/ 38 w 44"/>
                  <a:gd name="T85" fmla="*/ 31 h 147"/>
                  <a:gd name="T86" fmla="*/ 38 w 44"/>
                  <a:gd name="T87" fmla="*/ 38 h 147"/>
                  <a:gd name="T88" fmla="*/ 38 w 44"/>
                  <a:gd name="T89" fmla="*/ 38 h 147"/>
                  <a:gd name="T90" fmla="*/ 38 w 44"/>
                  <a:gd name="T91" fmla="*/ 38 h 147"/>
                  <a:gd name="T92" fmla="*/ 44 w 44"/>
                  <a:gd name="T93" fmla="*/ 147 h 147"/>
                  <a:gd name="T94" fmla="*/ 44 w 44"/>
                  <a:gd name="T95" fmla="*/ 147 h 147"/>
                  <a:gd name="T96" fmla="*/ 41 w 44"/>
                  <a:gd name="T97" fmla="*/ 147 h 147"/>
                  <a:gd name="T98" fmla="*/ 38 w 44"/>
                  <a:gd name="T99" fmla="*/ 147 h 147"/>
                  <a:gd name="T100" fmla="*/ 38 w 44"/>
                  <a:gd name="T10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7">
                    <a:moveTo>
                      <a:pt x="38" y="147"/>
                    </a:moveTo>
                    <a:lnTo>
                      <a:pt x="28" y="38"/>
                    </a:lnTo>
                    <a:lnTo>
                      <a:pt x="28" y="38"/>
                    </a:lnTo>
                    <a:lnTo>
                      <a:pt x="28" y="31"/>
                    </a:lnTo>
                    <a:lnTo>
                      <a:pt x="28" y="31"/>
                    </a:lnTo>
                    <a:lnTo>
                      <a:pt x="28" y="25"/>
                    </a:lnTo>
                    <a:lnTo>
                      <a:pt x="28" y="25"/>
                    </a:lnTo>
                    <a:lnTo>
                      <a:pt x="25" y="19"/>
                    </a:lnTo>
                    <a:lnTo>
                      <a:pt x="25" y="19"/>
                    </a:lnTo>
                    <a:lnTo>
                      <a:pt x="19" y="10"/>
                    </a:lnTo>
                    <a:lnTo>
                      <a:pt x="19" y="10"/>
                    </a:lnTo>
                    <a:lnTo>
                      <a:pt x="13" y="10"/>
                    </a:lnTo>
                    <a:lnTo>
                      <a:pt x="13" y="10"/>
                    </a:lnTo>
                    <a:lnTo>
                      <a:pt x="13" y="10"/>
                    </a:lnTo>
                    <a:lnTo>
                      <a:pt x="13" y="10"/>
                    </a:lnTo>
                    <a:lnTo>
                      <a:pt x="10" y="13"/>
                    </a:lnTo>
                    <a:lnTo>
                      <a:pt x="10" y="13"/>
                    </a:lnTo>
                    <a:lnTo>
                      <a:pt x="7" y="16"/>
                    </a:lnTo>
                    <a:lnTo>
                      <a:pt x="7" y="25"/>
                    </a:lnTo>
                    <a:lnTo>
                      <a:pt x="7" y="25"/>
                    </a:lnTo>
                    <a:lnTo>
                      <a:pt x="7" y="112"/>
                    </a:lnTo>
                    <a:lnTo>
                      <a:pt x="7" y="112"/>
                    </a:lnTo>
                    <a:lnTo>
                      <a:pt x="3" y="112"/>
                    </a:lnTo>
                    <a:lnTo>
                      <a:pt x="0" y="112"/>
                    </a:lnTo>
                    <a:lnTo>
                      <a:pt x="0" y="25"/>
                    </a:lnTo>
                    <a:lnTo>
                      <a:pt x="0" y="25"/>
                    </a:lnTo>
                    <a:lnTo>
                      <a:pt x="0" y="25"/>
                    </a:lnTo>
                    <a:lnTo>
                      <a:pt x="0" y="13"/>
                    </a:lnTo>
                    <a:lnTo>
                      <a:pt x="3" y="7"/>
                    </a:lnTo>
                    <a:lnTo>
                      <a:pt x="3" y="7"/>
                    </a:lnTo>
                    <a:lnTo>
                      <a:pt x="7" y="3"/>
                    </a:lnTo>
                    <a:lnTo>
                      <a:pt x="7" y="3"/>
                    </a:lnTo>
                    <a:lnTo>
                      <a:pt x="13" y="0"/>
                    </a:lnTo>
                    <a:lnTo>
                      <a:pt x="13" y="0"/>
                    </a:lnTo>
                    <a:lnTo>
                      <a:pt x="22" y="3"/>
                    </a:lnTo>
                    <a:lnTo>
                      <a:pt x="22" y="3"/>
                    </a:lnTo>
                    <a:lnTo>
                      <a:pt x="25" y="7"/>
                    </a:lnTo>
                    <a:lnTo>
                      <a:pt x="25" y="7"/>
                    </a:lnTo>
                    <a:lnTo>
                      <a:pt x="31" y="13"/>
                    </a:lnTo>
                    <a:lnTo>
                      <a:pt x="35" y="25"/>
                    </a:lnTo>
                    <a:lnTo>
                      <a:pt x="35" y="25"/>
                    </a:lnTo>
                    <a:lnTo>
                      <a:pt x="38" y="31"/>
                    </a:lnTo>
                    <a:lnTo>
                      <a:pt x="38" y="31"/>
                    </a:lnTo>
                    <a:lnTo>
                      <a:pt x="38" y="38"/>
                    </a:lnTo>
                    <a:lnTo>
                      <a:pt x="38" y="38"/>
                    </a:lnTo>
                    <a:lnTo>
                      <a:pt x="38" y="38"/>
                    </a:lnTo>
                    <a:lnTo>
                      <a:pt x="44" y="147"/>
                    </a:lnTo>
                    <a:lnTo>
                      <a:pt x="44" y="147"/>
                    </a:lnTo>
                    <a:lnTo>
                      <a:pt x="41" y="147"/>
                    </a:lnTo>
                    <a:lnTo>
                      <a:pt x="38" y="147"/>
                    </a:lnTo>
                    <a:lnTo>
                      <a:pt x="38" y="147"/>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3" name="Freeform 207"/>
              <p:cNvSpPr>
                <a:spLocks/>
              </p:cNvSpPr>
              <p:nvPr/>
            </p:nvSpPr>
            <p:spPr bwMode="auto">
              <a:xfrm>
                <a:off x="952" y="516"/>
                <a:ext cx="41" cy="144"/>
              </a:xfrm>
              <a:custGeom>
                <a:avLst/>
                <a:gdLst>
                  <a:gd name="T0" fmla="*/ 38 w 41"/>
                  <a:gd name="T1" fmla="*/ 144 h 144"/>
                  <a:gd name="T2" fmla="*/ 28 w 41"/>
                  <a:gd name="T3" fmla="*/ 35 h 144"/>
                  <a:gd name="T4" fmla="*/ 28 w 41"/>
                  <a:gd name="T5" fmla="*/ 35 h 144"/>
                  <a:gd name="T6" fmla="*/ 28 w 41"/>
                  <a:gd name="T7" fmla="*/ 22 h 144"/>
                  <a:gd name="T8" fmla="*/ 28 w 41"/>
                  <a:gd name="T9" fmla="*/ 22 h 144"/>
                  <a:gd name="T10" fmla="*/ 25 w 41"/>
                  <a:gd name="T11" fmla="*/ 16 h 144"/>
                  <a:gd name="T12" fmla="*/ 25 w 41"/>
                  <a:gd name="T13" fmla="*/ 16 h 144"/>
                  <a:gd name="T14" fmla="*/ 19 w 41"/>
                  <a:gd name="T15" fmla="*/ 7 h 144"/>
                  <a:gd name="T16" fmla="*/ 19 w 41"/>
                  <a:gd name="T17" fmla="*/ 7 h 144"/>
                  <a:gd name="T18" fmla="*/ 10 w 41"/>
                  <a:gd name="T19" fmla="*/ 7 h 144"/>
                  <a:gd name="T20" fmla="*/ 7 w 41"/>
                  <a:gd name="T21" fmla="*/ 10 h 144"/>
                  <a:gd name="T22" fmla="*/ 7 w 41"/>
                  <a:gd name="T23" fmla="*/ 10 h 144"/>
                  <a:gd name="T24" fmla="*/ 3 w 41"/>
                  <a:gd name="T25" fmla="*/ 16 h 144"/>
                  <a:gd name="T26" fmla="*/ 3 w 41"/>
                  <a:gd name="T27" fmla="*/ 22 h 144"/>
                  <a:gd name="T28" fmla="*/ 3 w 41"/>
                  <a:gd name="T29" fmla="*/ 22 h 144"/>
                  <a:gd name="T30" fmla="*/ 3 w 41"/>
                  <a:gd name="T31" fmla="*/ 109 h 144"/>
                  <a:gd name="T32" fmla="*/ 3 w 41"/>
                  <a:gd name="T33" fmla="*/ 109 h 144"/>
                  <a:gd name="T34" fmla="*/ 0 w 41"/>
                  <a:gd name="T35" fmla="*/ 109 h 144"/>
                  <a:gd name="T36" fmla="*/ 0 w 41"/>
                  <a:gd name="T37" fmla="*/ 22 h 144"/>
                  <a:gd name="T38" fmla="*/ 0 w 41"/>
                  <a:gd name="T39" fmla="*/ 22 h 144"/>
                  <a:gd name="T40" fmla="*/ 0 w 41"/>
                  <a:gd name="T41" fmla="*/ 22 h 144"/>
                  <a:gd name="T42" fmla="*/ 0 w 41"/>
                  <a:gd name="T43" fmla="*/ 10 h 144"/>
                  <a:gd name="T44" fmla="*/ 0 w 41"/>
                  <a:gd name="T45" fmla="*/ 10 h 144"/>
                  <a:gd name="T46" fmla="*/ 3 w 41"/>
                  <a:gd name="T47" fmla="*/ 4 h 144"/>
                  <a:gd name="T48" fmla="*/ 7 w 41"/>
                  <a:gd name="T49" fmla="*/ 0 h 144"/>
                  <a:gd name="T50" fmla="*/ 7 w 41"/>
                  <a:gd name="T51" fmla="*/ 0 h 144"/>
                  <a:gd name="T52" fmla="*/ 13 w 41"/>
                  <a:gd name="T53" fmla="*/ 0 h 144"/>
                  <a:gd name="T54" fmla="*/ 19 w 41"/>
                  <a:gd name="T55" fmla="*/ 4 h 144"/>
                  <a:gd name="T56" fmla="*/ 19 w 41"/>
                  <a:gd name="T57" fmla="*/ 4 h 144"/>
                  <a:gd name="T58" fmla="*/ 22 w 41"/>
                  <a:gd name="T59" fmla="*/ 7 h 144"/>
                  <a:gd name="T60" fmla="*/ 22 w 41"/>
                  <a:gd name="T61" fmla="*/ 7 h 144"/>
                  <a:gd name="T62" fmla="*/ 28 w 41"/>
                  <a:gd name="T63" fmla="*/ 13 h 144"/>
                  <a:gd name="T64" fmla="*/ 31 w 41"/>
                  <a:gd name="T65" fmla="*/ 22 h 144"/>
                  <a:gd name="T66" fmla="*/ 31 w 41"/>
                  <a:gd name="T67" fmla="*/ 22 h 144"/>
                  <a:gd name="T68" fmla="*/ 35 w 41"/>
                  <a:gd name="T69" fmla="*/ 38 h 144"/>
                  <a:gd name="T70" fmla="*/ 35 w 41"/>
                  <a:gd name="T71" fmla="*/ 38 h 144"/>
                  <a:gd name="T72" fmla="*/ 35 w 41"/>
                  <a:gd name="T73" fmla="*/ 38 h 144"/>
                  <a:gd name="T74" fmla="*/ 41 w 41"/>
                  <a:gd name="T75" fmla="*/ 144 h 144"/>
                  <a:gd name="T76" fmla="*/ 41 w 41"/>
                  <a:gd name="T77" fmla="*/ 144 h 144"/>
                  <a:gd name="T78" fmla="*/ 38 w 41"/>
                  <a:gd name="T79" fmla="*/ 144 h 144"/>
                  <a:gd name="T80" fmla="*/ 38 w 41"/>
                  <a:gd name="T8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4">
                    <a:moveTo>
                      <a:pt x="38" y="144"/>
                    </a:moveTo>
                    <a:lnTo>
                      <a:pt x="28" y="35"/>
                    </a:lnTo>
                    <a:lnTo>
                      <a:pt x="28" y="35"/>
                    </a:lnTo>
                    <a:lnTo>
                      <a:pt x="28" y="22"/>
                    </a:lnTo>
                    <a:lnTo>
                      <a:pt x="28" y="22"/>
                    </a:lnTo>
                    <a:lnTo>
                      <a:pt x="25" y="16"/>
                    </a:lnTo>
                    <a:lnTo>
                      <a:pt x="25" y="16"/>
                    </a:lnTo>
                    <a:lnTo>
                      <a:pt x="19" y="7"/>
                    </a:lnTo>
                    <a:lnTo>
                      <a:pt x="19" y="7"/>
                    </a:lnTo>
                    <a:lnTo>
                      <a:pt x="10" y="7"/>
                    </a:lnTo>
                    <a:lnTo>
                      <a:pt x="7" y="10"/>
                    </a:lnTo>
                    <a:lnTo>
                      <a:pt x="7" y="10"/>
                    </a:lnTo>
                    <a:lnTo>
                      <a:pt x="3" y="16"/>
                    </a:lnTo>
                    <a:lnTo>
                      <a:pt x="3" y="22"/>
                    </a:lnTo>
                    <a:lnTo>
                      <a:pt x="3" y="22"/>
                    </a:lnTo>
                    <a:lnTo>
                      <a:pt x="3" y="109"/>
                    </a:lnTo>
                    <a:lnTo>
                      <a:pt x="3" y="109"/>
                    </a:lnTo>
                    <a:lnTo>
                      <a:pt x="0" y="109"/>
                    </a:lnTo>
                    <a:lnTo>
                      <a:pt x="0" y="22"/>
                    </a:lnTo>
                    <a:lnTo>
                      <a:pt x="0" y="22"/>
                    </a:lnTo>
                    <a:lnTo>
                      <a:pt x="0" y="22"/>
                    </a:lnTo>
                    <a:lnTo>
                      <a:pt x="0" y="10"/>
                    </a:lnTo>
                    <a:lnTo>
                      <a:pt x="0" y="10"/>
                    </a:lnTo>
                    <a:lnTo>
                      <a:pt x="3" y="4"/>
                    </a:lnTo>
                    <a:lnTo>
                      <a:pt x="7" y="0"/>
                    </a:lnTo>
                    <a:lnTo>
                      <a:pt x="7" y="0"/>
                    </a:lnTo>
                    <a:lnTo>
                      <a:pt x="13" y="0"/>
                    </a:lnTo>
                    <a:lnTo>
                      <a:pt x="19" y="4"/>
                    </a:lnTo>
                    <a:lnTo>
                      <a:pt x="19" y="4"/>
                    </a:lnTo>
                    <a:lnTo>
                      <a:pt x="22" y="7"/>
                    </a:lnTo>
                    <a:lnTo>
                      <a:pt x="22" y="7"/>
                    </a:lnTo>
                    <a:lnTo>
                      <a:pt x="28" y="13"/>
                    </a:lnTo>
                    <a:lnTo>
                      <a:pt x="31" y="22"/>
                    </a:lnTo>
                    <a:lnTo>
                      <a:pt x="31" y="22"/>
                    </a:lnTo>
                    <a:lnTo>
                      <a:pt x="35" y="38"/>
                    </a:lnTo>
                    <a:lnTo>
                      <a:pt x="35" y="38"/>
                    </a:lnTo>
                    <a:lnTo>
                      <a:pt x="35" y="38"/>
                    </a:lnTo>
                    <a:lnTo>
                      <a:pt x="41" y="144"/>
                    </a:lnTo>
                    <a:lnTo>
                      <a:pt x="41" y="144"/>
                    </a:lnTo>
                    <a:lnTo>
                      <a:pt x="38" y="144"/>
                    </a:lnTo>
                    <a:lnTo>
                      <a:pt x="38" y="144"/>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4" name="Freeform 208"/>
              <p:cNvSpPr>
                <a:spLocks/>
              </p:cNvSpPr>
              <p:nvPr/>
            </p:nvSpPr>
            <p:spPr bwMode="auto">
              <a:xfrm>
                <a:off x="834" y="479"/>
                <a:ext cx="12" cy="37"/>
              </a:xfrm>
              <a:custGeom>
                <a:avLst/>
                <a:gdLst>
                  <a:gd name="T0" fmla="*/ 9 w 12"/>
                  <a:gd name="T1" fmla="*/ 0 h 37"/>
                  <a:gd name="T2" fmla="*/ 12 w 12"/>
                  <a:gd name="T3" fmla="*/ 34 h 37"/>
                  <a:gd name="T4" fmla="*/ 3 w 12"/>
                  <a:gd name="T5" fmla="*/ 37 h 37"/>
                  <a:gd name="T6" fmla="*/ 0 w 12"/>
                  <a:gd name="T7" fmla="*/ 0 h 37"/>
                  <a:gd name="T8" fmla="*/ 9 w 12"/>
                  <a:gd name="T9" fmla="*/ 0 h 37"/>
                  <a:gd name="T10" fmla="*/ 9 w 12"/>
                  <a:gd name="T11" fmla="*/ 0 h 37"/>
                </a:gdLst>
                <a:ahLst/>
                <a:cxnLst>
                  <a:cxn ang="0">
                    <a:pos x="T0" y="T1"/>
                  </a:cxn>
                  <a:cxn ang="0">
                    <a:pos x="T2" y="T3"/>
                  </a:cxn>
                  <a:cxn ang="0">
                    <a:pos x="T4" y="T5"/>
                  </a:cxn>
                  <a:cxn ang="0">
                    <a:pos x="T6" y="T7"/>
                  </a:cxn>
                  <a:cxn ang="0">
                    <a:pos x="T8" y="T9"/>
                  </a:cxn>
                  <a:cxn ang="0">
                    <a:pos x="T10" y="T11"/>
                  </a:cxn>
                </a:cxnLst>
                <a:rect l="0" t="0" r="r" b="b"/>
                <a:pathLst>
                  <a:path w="12" h="37">
                    <a:moveTo>
                      <a:pt x="9" y="0"/>
                    </a:moveTo>
                    <a:lnTo>
                      <a:pt x="12" y="34"/>
                    </a:lnTo>
                    <a:lnTo>
                      <a:pt x="3" y="37"/>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5" name="Freeform 209"/>
              <p:cNvSpPr>
                <a:spLocks/>
              </p:cNvSpPr>
              <p:nvPr/>
            </p:nvSpPr>
            <p:spPr bwMode="auto">
              <a:xfrm>
                <a:off x="834" y="479"/>
                <a:ext cx="6" cy="37"/>
              </a:xfrm>
              <a:custGeom>
                <a:avLst/>
                <a:gdLst>
                  <a:gd name="T0" fmla="*/ 3 w 6"/>
                  <a:gd name="T1" fmla="*/ 0 h 37"/>
                  <a:gd name="T2" fmla="*/ 6 w 6"/>
                  <a:gd name="T3" fmla="*/ 34 h 37"/>
                  <a:gd name="T4" fmla="*/ 3 w 6"/>
                  <a:gd name="T5" fmla="*/ 37 h 37"/>
                  <a:gd name="T6" fmla="*/ 0 w 6"/>
                  <a:gd name="T7" fmla="*/ 0 h 37"/>
                  <a:gd name="T8" fmla="*/ 3 w 6"/>
                  <a:gd name="T9" fmla="*/ 0 h 37"/>
                  <a:gd name="T10" fmla="*/ 3 w 6"/>
                  <a:gd name="T11" fmla="*/ 0 h 37"/>
                </a:gdLst>
                <a:ahLst/>
                <a:cxnLst>
                  <a:cxn ang="0">
                    <a:pos x="T0" y="T1"/>
                  </a:cxn>
                  <a:cxn ang="0">
                    <a:pos x="T2" y="T3"/>
                  </a:cxn>
                  <a:cxn ang="0">
                    <a:pos x="T4" y="T5"/>
                  </a:cxn>
                  <a:cxn ang="0">
                    <a:pos x="T6" y="T7"/>
                  </a:cxn>
                  <a:cxn ang="0">
                    <a:pos x="T8" y="T9"/>
                  </a:cxn>
                  <a:cxn ang="0">
                    <a:pos x="T10" y="T11"/>
                  </a:cxn>
                </a:cxnLst>
                <a:rect l="0" t="0" r="r" b="b"/>
                <a:pathLst>
                  <a:path w="6" h="37">
                    <a:moveTo>
                      <a:pt x="3" y="0"/>
                    </a:moveTo>
                    <a:lnTo>
                      <a:pt x="6" y="34"/>
                    </a:lnTo>
                    <a:lnTo>
                      <a:pt x="3" y="37"/>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6" name="Freeform 210"/>
              <p:cNvSpPr>
                <a:spLocks/>
              </p:cNvSpPr>
              <p:nvPr/>
            </p:nvSpPr>
            <p:spPr bwMode="auto">
              <a:xfrm>
                <a:off x="906" y="473"/>
                <a:ext cx="12" cy="34"/>
              </a:xfrm>
              <a:custGeom>
                <a:avLst/>
                <a:gdLst>
                  <a:gd name="T0" fmla="*/ 9 w 12"/>
                  <a:gd name="T1" fmla="*/ 0 h 34"/>
                  <a:gd name="T2" fmla="*/ 12 w 12"/>
                  <a:gd name="T3" fmla="*/ 34 h 34"/>
                  <a:gd name="T4" fmla="*/ 3 w 12"/>
                  <a:gd name="T5" fmla="*/ 34 h 34"/>
                  <a:gd name="T6" fmla="*/ 0 w 12"/>
                  <a:gd name="T7" fmla="*/ 0 h 34"/>
                  <a:gd name="T8" fmla="*/ 9 w 12"/>
                  <a:gd name="T9" fmla="*/ 0 h 34"/>
                  <a:gd name="T10" fmla="*/ 9 w 12"/>
                  <a:gd name="T11" fmla="*/ 0 h 34"/>
                </a:gdLst>
                <a:ahLst/>
                <a:cxnLst>
                  <a:cxn ang="0">
                    <a:pos x="T0" y="T1"/>
                  </a:cxn>
                  <a:cxn ang="0">
                    <a:pos x="T2" y="T3"/>
                  </a:cxn>
                  <a:cxn ang="0">
                    <a:pos x="T4" y="T5"/>
                  </a:cxn>
                  <a:cxn ang="0">
                    <a:pos x="T6" y="T7"/>
                  </a:cxn>
                  <a:cxn ang="0">
                    <a:pos x="T8" y="T9"/>
                  </a:cxn>
                  <a:cxn ang="0">
                    <a:pos x="T10" y="T11"/>
                  </a:cxn>
                </a:cxnLst>
                <a:rect l="0" t="0" r="r" b="b"/>
                <a:pathLst>
                  <a:path w="12" h="34">
                    <a:moveTo>
                      <a:pt x="9" y="0"/>
                    </a:moveTo>
                    <a:lnTo>
                      <a:pt x="12" y="34"/>
                    </a:lnTo>
                    <a:lnTo>
                      <a:pt x="3" y="34"/>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7" name="Freeform 211"/>
              <p:cNvSpPr>
                <a:spLocks/>
              </p:cNvSpPr>
              <p:nvPr/>
            </p:nvSpPr>
            <p:spPr bwMode="auto">
              <a:xfrm>
                <a:off x="906" y="473"/>
                <a:ext cx="6" cy="34"/>
              </a:xfrm>
              <a:custGeom>
                <a:avLst/>
                <a:gdLst>
                  <a:gd name="T0" fmla="*/ 3 w 6"/>
                  <a:gd name="T1" fmla="*/ 0 h 34"/>
                  <a:gd name="T2" fmla="*/ 6 w 6"/>
                  <a:gd name="T3" fmla="*/ 34 h 34"/>
                  <a:gd name="T4" fmla="*/ 3 w 6"/>
                  <a:gd name="T5" fmla="*/ 34 h 34"/>
                  <a:gd name="T6" fmla="*/ 0 w 6"/>
                  <a:gd name="T7" fmla="*/ 0 h 34"/>
                  <a:gd name="T8" fmla="*/ 3 w 6"/>
                  <a:gd name="T9" fmla="*/ 0 h 34"/>
                  <a:gd name="T10" fmla="*/ 3 w 6"/>
                  <a:gd name="T11" fmla="*/ 0 h 34"/>
                </a:gdLst>
                <a:ahLst/>
                <a:cxnLst>
                  <a:cxn ang="0">
                    <a:pos x="T0" y="T1"/>
                  </a:cxn>
                  <a:cxn ang="0">
                    <a:pos x="T2" y="T3"/>
                  </a:cxn>
                  <a:cxn ang="0">
                    <a:pos x="T4" y="T5"/>
                  </a:cxn>
                  <a:cxn ang="0">
                    <a:pos x="T6" y="T7"/>
                  </a:cxn>
                  <a:cxn ang="0">
                    <a:pos x="T8" y="T9"/>
                  </a:cxn>
                  <a:cxn ang="0">
                    <a:pos x="T10" y="T11"/>
                  </a:cxn>
                </a:cxnLst>
                <a:rect l="0" t="0" r="r" b="b"/>
                <a:pathLst>
                  <a:path w="6" h="34">
                    <a:moveTo>
                      <a:pt x="3" y="0"/>
                    </a:moveTo>
                    <a:lnTo>
                      <a:pt x="6" y="34"/>
                    </a:lnTo>
                    <a:lnTo>
                      <a:pt x="3" y="34"/>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8" name="Freeform 212"/>
              <p:cNvSpPr>
                <a:spLocks/>
              </p:cNvSpPr>
              <p:nvPr/>
            </p:nvSpPr>
            <p:spPr bwMode="auto">
              <a:xfrm>
                <a:off x="806" y="395"/>
                <a:ext cx="128" cy="93"/>
              </a:xfrm>
              <a:custGeom>
                <a:avLst/>
                <a:gdLst>
                  <a:gd name="T0" fmla="*/ 12 w 128"/>
                  <a:gd name="T1" fmla="*/ 6 h 93"/>
                  <a:gd name="T2" fmla="*/ 112 w 128"/>
                  <a:gd name="T3" fmla="*/ 0 h 93"/>
                  <a:gd name="T4" fmla="*/ 112 w 128"/>
                  <a:gd name="T5" fmla="*/ 0 h 93"/>
                  <a:gd name="T6" fmla="*/ 115 w 128"/>
                  <a:gd name="T7" fmla="*/ 0 h 93"/>
                  <a:gd name="T8" fmla="*/ 121 w 128"/>
                  <a:gd name="T9" fmla="*/ 3 h 93"/>
                  <a:gd name="T10" fmla="*/ 125 w 128"/>
                  <a:gd name="T11" fmla="*/ 6 h 93"/>
                  <a:gd name="T12" fmla="*/ 125 w 128"/>
                  <a:gd name="T13" fmla="*/ 13 h 93"/>
                  <a:gd name="T14" fmla="*/ 128 w 128"/>
                  <a:gd name="T15" fmla="*/ 69 h 93"/>
                  <a:gd name="T16" fmla="*/ 128 w 128"/>
                  <a:gd name="T17" fmla="*/ 69 h 93"/>
                  <a:gd name="T18" fmla="*/ 128 w 128"/>
                  <a:gd name="T19" fmla="*/ 75 h 93"/>
                  <a:gd name="T20" fmla="*/ 125 w 128"/>
                  <a:gd name="T21" fmla="*/ 78 h 93"/>
                  <a:gd name="T22" fmla="*/ 121 w 128"/>
                  <a:gd name="T23" fmla="*/ 81 h 93"/>
                  <a:gd name="T24" fmla="*/ 115 w 128"/>
                  <a:gd name="T25" fmla="*/ 84 h 93"/>
                  <a:gd name="T26" fmla="*/ 19 w 128"/>
                  <a:gd name="T27" fmla="*/ 93 h 93"/>
                  <a:gd name="T28" fmla="*/ 19 w 128"/>
                  <a:gd name="T29" fmla="*/ 93 h 93"/>
                  <a:gd name="T30" fmla="*/ 12 w 128"/>
                  <a:gd name="T31" fmla="*/ 93 h 93"/>
                  <a:gd name="T32" fmla="*/ 9 w 128"/>
                  <a:gd name="T33" fmla="*/ 90 h 93"/>
                  <a:gd name="T34" fmla="*/ 6 w 128"/>
                  <a:gd name="T35" fmla="*/ 84 h 93"/>
                  <a:gd name="T36" fmla="*/ 3 w 128"/>
                  <a:gd name="T37" fmla="*/ 81 h 93"/>
                  <a:gd name="T38" fmla="*/ 0 w 128"/>
                  <a:gd name="T39" fmla="*/ 19 h 93"/>
                  <a:gd name="T40" fmla="*/ 0 w 128"/>
                  <a:gd name="T41" fmla="*/ 19 h 93"/>
                  <a:gd name="T42" fmla="*/ 0 w 128"/>
                  <a:gd name="T43" fmla="*/ 16 h 93"/>
                  <a:gd name="T44" fmla="*/ 3 w 128"/>
                  <a:gd name="T45" fmla="*/ 9 h 93"/>
                  <a:gd name="T46" fmla="*/ 6 w 128"/>
                  <a:gd name="T47" fmla="*/ 6 h 93"/>
                  <a:gd name="T48" fmla="*/ 12 w 128"/>
                  <a:gd name="T49" fmla="*/ 6 h 93"/>
                  <a:gd name="T50" fmla="*/ 12 w 128"/>
                  <a:gd name="T51" fmla="*/ 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93">
                    <a:moveTo>
                      <a:pt x="12" y="6"/>
                    </a:moveTo>
                    <a:lnTo>
                      <a:pt x="112" y="0"/>
                    </a:lnTo>
                    <a:lnTo>
                      <a:pt x="112" y="0"/>
                    </a:lnTo>
                    <a:lnTo>
                      <a:pt x="115" y="0"/>
                    </a:lnTo>
                    <a:lnTo>
                      <a:pt x="121" y="3"/>
                    </a:lnTo>
                    <a:lnTo>
                      <a:pt x="125" y="6"/>
                    </a:lnTo>
                    <a:lnTo>
                      <a:pt x="125" y="13"/>
                    </a:lnTo>
                    <a:lnTo>
                      <a:pt x="128" y="69"/>
                    </a:lnTo>
                    <a:lnTo>
                      <a:pt x="128" y="69"/>
                    </a:lnTo>
                    <a:lnTo>
                      <a:pt x="128" y="75"/>
                    </a:lnTo>
                    <a:lnTo>
                      <a:pt x="125" y="78"/>
                    </a:lnTo>
                    <a:lnTo>
                      <a:pt x="121" y="81"/>
                    </a:lnTo>
                    <a:lnTo>
                      <a:pt x="115" y="84"/>
                    </a:lnTo>
                    <a:lnTo>
                      <a:pt x="19" y="93"/>
                    </a:lnTo>
                    <a:lnTo>
                      <a:pt x="19" y="93"/>
                    </a:lnTo>
                    <a:lnTo>
                      <a:pt x="12" y="93"/>
                    </a:lnTo>
                    <a:lnTo>
                      <a:pt x="9" y="90"/>
                    </a:lnTo>
                    <a:lnTo>
                      <a:pt x="6" y="84"/>
                    </a:lnTo>
                    <a:lnTo>
                      <a:pt x="3" y="81"/>
                    </a:lnTo>
                    <a:lnTo>
                      <a:pt x="0" y="19"/>
                    </a:lnTo>
                    <a:lnTo>
                      <a:pt x="0" y="19"/>
                    </a:lnTo>
                    <a:lnTo>
                      <a:pt x="0" y="16"/>
                    </a:lnTo>
                    <a:lnTo>
                      <a:pt x="3" y="9"/>
                    </a:lnTo>
                    <a:lnTo>
                      <a:pt x="6" y="6"/>
                    </a:lnTo>
                    <a:lnTo>
                      <a:pt x="12" y="6"/>
                    </a:lnTo>
                    <a:lnTo>
                      <a:pt x="12"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9" name="Freeform 213"/>
              <p:cNvSpPr>
                <a:spLocks/>
              </p:cNvSpPr>
              <p:nvPr/>
            </p:nvSpPr>
            <p:spPr bwMode="auto">
              <a:xfrm>
                <a:off x="812" y="398"/>
                <a:ext cx="122" cy="90"/>
              </a:xfrm>
              <a:custGeom>
                <a:avLst/>
                <a:gdLst>
                  <a:gd name="T0" fmla="*/ 119 w 122"/>
                  <a:gd name="T1" fmla="*/ 10 h 90"/>
                  <a:gd name="T2" fmla="*/ 122 w 122"/>
                  <a:gd name="T3" fmla="*/ 66 h 90"/>
                  <a:gd name="T4" fmla="*/ 122 w 122"/>
                  <a:gd name="T5" fmla="*/ 66 h 90"/>
                  <a:gd name="T6" fmla="*/ 122 w 122"/>
                  <a:gd name="T7" fmla="*/ 72 h 90"/>
                  <a:gd name="T8" fmla="*/ 119 w 122"/>
                  <a:gd name="T9" fmla="*/ 75 h 90"/>
                  <a:gd name="T10" fmla="*/ 115 w 122"/>
                  <a:gd name="T11" fmla="*/ 78 h 90"/>
                  <a:gd name="T12" fmla="*/ 109 w 122"/>
                  <a:gd name="T13" fmla="*/ 81 h 90"/>
                  <a:gd name="T14" fmla="*/ 13 w 122"/>
                  <a:gd name="T15" fmla="*/ 90 h 90"/>
                  <a:gd name="T16" fmla="*/ 13 w 122"/>
                  <a:gd name="T17" fmla="*/ 90 h 90"/>
                  <a:gd name="T18" fmla="*/ 10 w 122"/>
                  <a:gd name="T19" fmla="*/ 90 h 90"/>
                  <a:gd name="T20" fmla="*/ 6 w 122"/>
                  <a:gd name="T21" fmla="*/ 87 h 90"/>
                  <a:gd name="T22" fmla="*/ 3 w 122"/>
                  <a:gd name="T23" fmla="*/ 81 h 90"/>
                  <a:gd name="T24" fmla="*/ 0 w 122"/>
                  <a:gd name="T25" fmla="*/ 19 h 90"/>
                  <a:gd name="T26" fmla="*/ 0 w 122"/>
                  <a:gd name="T27" fmla="*/ 19 h 90"/>
                  <a:gd name="T28" fmla="*/ 0 w 122"/>
                  <a:gd name="T29" fmla="*/ 13 h 90"/>
                  <a:gd name="T30" fmla="*/ 3 w 122"/>
                  <a:gd name="T31" fmla="*/ 10 h 90"/>
                  <a:gd name="T32" fmla="*/ 6 w 122"/>
                  <a:gd name="T33" fmla="*/ 6 h 90"/>
                  <a:gd name="T34" fmla="*/ 10 w 122"/>
                  <a:gd name="T35" fmla="*/ 3 h 90"/>
                  <a:gd name="T36" fmla="*/ 112 w 122"/>
                  <a:gd name="T37" fmla="*/ 0 h 90"/>
                  <a:gd name="T38" fmla="*/ 112 w 122"/>
                  <a:gd name="T39" fmla="*/ 0 h 90"/>
                  <a:gd name="T40" fmla="*/ 115 w 122"/>
                  <a:gd name="T41" fmla="*/ 0 h 90"/>
                  <a:gd name="T42" fmla="*/ 115 w 122"/>
                  <a:gd name="T43" fmla="*/ 3 h 90"/>
                  <a:gd name="T44" fmla="*/ 119 w 122"/>
                  <a:gd name="T45" fmla="*/ 10 h 90"/>
                  <a:gd name="T46" fmla="*/ 119 w 122"/>
                  <a:gd name="T47" fmla="*/ 1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90">
                    <a:moveTo>
                      <a:pt x="119" y="10"/>
                    </a:moveTo>
                    <a:lnTo>
                      <a:pt x="122" y="66"/>
                    </a:lnTo>
                    <a:lnTo>
                      <a:pt x="122" y="66"/>
                    </a:lnTo>
                    <a:lnTo>
                      <a:pt x="122" y="72"/>
                    </a:lnTo>
                    <a:lnTo>
                      <a:pt x="119" y="75"/>
                    </a:lnTo>
                    <a:lnTo>
                      <a:pt x="115" y="78"/>
                    </a:lnTo>
                    <a:lnTo>
                      <a:pt x="109" y="81"/>
                    </a:lnTo>
                    <a:lnTo>
                      <a:pt x="13" y="90"/>
                    </a:lnTo>
                    <a:lnTo>
                      <a:pt x="13" y="90"/>
                    </a:lnTo>
                    <a:lnTo>
                      <a:pt x="10" y="90"/>
                    </a:lnTo>
                    <a:lnTo>
                      <a:pt x="6" y="87"/>
                    </a:lnTo>
                    <a:lnTo>
                      <a:pt x="3" y="81"/>
                    </a:lnTo>
                    <a:lnTo>
                      <a:pt x="0" y="19"/>
                    </a:lnTo>
                    <a:lnTo>
                      <a:pt x="0" y="19"/>
                    </a:lnTo>
                    <a:lnTo>
                      <a:pt x="0" y="13"/>
                    </a:lnTo>
                    <a:lnTo>
                      <a:pt x="3" y="10"/>
                    </a:lnTo>
                    <a:lnTo>
                      <a:pt x="6" y="6"/>
                    </a:lnTo>
                    <a:lnTo>
                      <a:pt x="10" y="3"/>
                    </a:lnTo>
                    <a:lnTo>
                      <a:pt x="112" y="0"/>
                    </a:lnTo>
                    <a:lnTo>
                      <a:pt x="112" y="0"/>
                    </a:lnTo>
                    <a:lnTo>
                      <a:pt x="115" y="0"/>
                    </a:lnTo>
                    <a:lnTo>
                      <a:pt x="115" y="3"/>
                    </a:lnTo>
                    <a:lnTo>
                      <a:pt x="119" y="10"/>
                    </a:lnTo>
                    <a:lnTo>
                      <a:pt x="119" y="1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0" name="Freeform 214"/>
              <p:cNvSpPr>
                <a:spLocks/>
              </p:cNvSpPr>
              <p:nvPr/>
            </p:nvSpPr>
            <p:spPr bwMode="auto">
              <a:xfrm>
                <a:off x="812" y="398"/>
                <a:ext cx="97" cy="90"/>
              </a:xfrm>
              <a:custGeom>
                <a:avLst/>
                <a:gdLst>
                  <a:gd name="T0" fmla="*/ 91 w 97"/>
                  <a:gd name="T1" fmla="*/ 81 h 90"/>
                  <a:gd name="T2" fmla="*/ 13 w 97"/>
                  <a:gd name="T3" fmla="*/ 90 h 90"/>
                  <a:gd name="T4" fmla="*/ 13 w 97"/>
                  <a:gd name="T5" fmla="*/ 90 h 90"/>
                  <a:gd name="T6" fmla="*/ 10 w 97"/>
                  <a:gd name="T7" fmla="*/ 90 h 90"/>
                  <a:gd name="T8" fmla="*/ 6 w 97"/>
                  <a:gd name="T9" fmla="*/ 87 h 90"/>
                  <a:gd name="T10" fmla="*/ 3 w 97"/>
                  <a:gd name="T11" fmla="*/ 81 h 90"/>
                  <a:gd name="T12" fmla="*/ 0 w 97"/>
                  <a:gd name="T13" fmla="*/ 19 h 90"/>
                  <a:gd name="T14" fmla="*/ 0 w 97"/>
                  <a:gd name="T15" fmla="*/ 19 h 90"/>
                  <a:gd name="T16" fmla="*/ 0 w 97"/>
                  <a:gd name="T17" fmla="*/ 13 h 90"/>
                  <a:gd name="T18" fmla="*/ 3 w 97"/>
                  <a:gd name="T19" fmla="*/ 10 h 90"/>
                  <a:gd name="T20" fmla="*/ 6 w 97"/>
                  <a:gd name="T21" fmla="*/ 6 h 90"/>
                  <a:gd name="T22" fmla="*/ 10 w 97"/>
                  <a:gd name="T23" fmla="*/ 3 h 90"/>
                  <a:gd name="T24" fmla="*/ 94 w 97"/>
                  <a:gd name="T25" fmla="*/ 0 h 90"/>
                  <a:gd name="T26" fmla="*/ 97 w 97"/>
                  <a:gd name="T27" fmla="*/ 0 h 90"/>
                  <a:gd name="T28" fmla="*/ 97 w 97"/>
                  <a:gd name="T29" fmla="*/ 0 h 90"/>
                  <a:gd name="T30" fmla="*/ 31 w 97"/>
                  <a:gd name="T31" fmla="*/ 6 h 90"/>
                  <a:gd name="T32" fmla="*/ 16 w 97"/>
                  <a:gd name="T33" fmla="*/ 10 h 90"/>
                  <a:gd name="T34" fmla="*/ 10 w 97"/>
                  <a:gd name="T35" fmla="*/ 13 h 90"/>
                  <a:gd name="T36" fmla="*/ 10 w 97"/>
                  <a:gd name="T37" fmla="*/ 13 h 90"/>
                  <a:gd name="T38" fmla="*/ 10 w 97"/>
                  <a:gd name="T39" fmla="*/ 34 h 90"/>
                  <a:gd name="T40" fmla="*/ 10 w 97"/>
                  <a:gd name="T41" fmla="*/ 66 h 90"/>
                  <a:gd name="T42" fmla="*/ 10 w 97"/>
                  <a:gd name="T43" fmla="*/ 66 h 90"/>
                  <a:gd name="T44" fmla="*/ 13 w 97"/>
                  <a:gd name="T45" fmla="*/ 81 h 90"/>
                  <a:gd name="T46" fmla="*/ 13 w 97"/>
                  <a:gd name="T47" fmla="*/ 84 h 90"/>
                  <a:gd name="T48" fmla="*/ 13 w 97"/>
                  <a:gd name="T49" fmla="*/ 84 h 90"/>
                  <a:gd name="T50" fmla="*/ 31 w 97"/>
                  <a:gd name="T51" fmla="*/ 84 h 90"/>
                  <a:gd name="T52" fmla="*/ 69 w 97"/>
                  <a:gd name="T53" fmla="*/ 84 h 90"/>
                  <a:gd name="T54" fmla="*/ 91 w 97"/>
                  <a:gd name="T55" fmla="*/ 81 h 90"/>
                  <a:gd name="T56" fmla="*/ 91 w 97"/>
                  <a:gd name="T5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 h="90">
                    <a:moveTo>
                      <a:pt x="91" y="81"/>
                    </a:moveTo>
                    <a:lnTo>
                      <a:pt x="13" y="90"/>
                    </a:lnTo>
                    <a:lnTo>
                      <a:pt x="13" y="90"/>
                    </a:lnTo>
                    <a:lnTo>
                      <a:pt x="10" y="90"/>
                    </a:lnTo>
                    <a:lnTo>
                      <a:pt x="6" y="87"/>
                    </a:lnTo>
                    <a:lnTo>
                      <a:pt x="3" y="81"/>
                    </a:lnTo>
                    <a:lnTo>
                      <a:pt x="0" y="19"/>
                    </a:lnTo>
                    <a:lnTo>
                      <a:pt x="0" y="19"/>
                    </a:lnTo>
                    <a:lnTo>
                      <a:pt x="0" y="13"/>
                    </a:lnTo>
                    <a:lnTo>
                      <a:pt x="3" y="10"/>
                    </a:lnTo>
                    <a:lnTo>
                      <a:pt x="6" y="6"/>
                    </a:lnTo>
                    <a:lnTo>
                      <a:pt x="10" y="3"/>
                    </a:lnTo>
                    <a:lnTo>
                      <a:pt x="94" y="0"/>
                    </a:lnTo>
                    <a:lnTo>
                      <a:pt x="97" y="0"/>
                    </a:lnTo>
                    <a:lnTo>
                      <a:pt x="97" y="0"/>
                    </a:lnTo>
                    <a:lnTo>
                      <a:pt x="31" y="6"/>
                    </a:lnTo>
                    <a:lnTo>
                      <a:pt x="16" y="10"/>
                    </a:lnTo>
                    <a:lnTo>
                      <a:pt x="10" y="13"/>
                    </a:lnTo>
                    <a:lnTo>
                      <a:pt x="10" y="13"/>
                    </a:lnTo>
                    <a:lnTo>
                      <a:pt x="10" y="34"/>
                    </a:lnTo>
                    <a:lnTo>
                      <a:pt x="10" y="66"/>
                    </a:lnTo>
                    <a:lnTo>
                      <a:pt x="10" y="66"/>
                    </a:lnTo>
                    <a:lnTo>
                      <a:pt x="13" y="81"/>
                    </a:lnTo>
                    <a:lnTo>
                      <a:pt x="13" y="84"/>
                    </a:lnTo>
                    <a:lnTo>
                      <a:pt x="13" y="84"/>
                    </a:lnTo>
                    <a:lnTo>
                      <a:pt x="31" y="84"/>
                    </a:lnTo>
                    <a:lnTo>
                      <a:pt x="69" y="84"/>
                    </a:lnTo>
                    <a:lnTo>
                      <a:pt x="91" y="81"/>
                    </a:lnTo>
                    <a:lnTo>
                      <a:pt x="91" y="8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1" name="Freeform 215"/>
              <p:cNvSpPr>
                <a:spLocks/>
              </p:cNvSpPr>
              <p:nvPr/>
            </p:nvSpPr>
            <p:spPr bwMode="auto">
              <a:xfrm>
                <a:off x="822" y="495"/>
                <a:ext cx="171" cy="56"/>
              </a:xfrm>
              <a:custGeom>
                <a:avLst/>
                <a:gdLst>
                  <a:gd name="T0" fmla="*/ 137 w 171"/>
                  <a:gd name="T1" fmla="*/ 0 h 56"/>
                  <a:gd name="T2" fmla="*/ 137 w 171"/>
                  <a:gd name="T3" fmla="*/ 0 h 56"/>
                  <a:gd name="T4" fmla="*/ 121 w 171"/>
                  <a:gd name="T5" fmla="*/ 0 h 56"/>
                  <a:gd name="T6" fmla="*/ 105 w 171"/>
                  <a:gd name="T7" fmla="*/ 3 h 56"/>
                  <a:gd name="T8" fmla="*/ 105 w 171"/>
                  <a:gd name="T9" fmla="*/ 3 h 56"/>
                  <a:gd name="T10" fmla="*/ 74 w 171"/>
                  <a:gd name="T11" fmla="*/ 9 h 56"/>
                  <a:gd name="T12" fmla="*/ 46 w 171"/>
                  <a:gd name="T13" fmla="*/ 9 h 56"/>
                  <a:gd name="T14" fmla="*/ 46 w 171"/>
                  <a:gd name="T15" fmla="*/ 9 h 56"/>
                  <a:gd name="T16" fmla="*/ 28 w 171"/>
                  <a:gd name="T17" fmla="*/ 12 h 56"/>
                  <a:gd name="T18" fmla="*/ 12 w 171"/>
                  <a:gd name="T19" fmla="*/ 12 h 56"/>
                  <a:gd name="T20" fmla="*/ 12 w 171"/>
                  <a:gd name="T21" fmla="*/ 12 h 56"/>
                  <a:gd name="T22" fmla="*/ 6 w 171"/>
                  <a:gd name="T23" fmla="*/ 15 h 56"/>
                  <a:gd name="T24" fmla="*/ 0 w 171"/>
                  <a:gd name="T25" fmla="*/ 21 h 56"/>
                  <a:gd name="T26" fmla="*/ 0 w 171"/>
                  <a:gd name="T27" fmla="*/ 21 h 56"/>
                  <a:gd name="T28" fmla="*/ 0 w 171"/>
                  <a:gd name="T29" fmla="*/ 21 h 56"/>
                  <a:gd name="T30" fmla="*/ 0 w 171"/>
                  <a:gd name="T31" fmla="*/ 25 h 56"/>
                  <a:gd name="T32" fmla="*/ 9 w 171"/>
                  <a:gd name="T33" fmla="*/ 25 h 56"/>
                  <a:gd name="T34" fmla="*/ 9 w 171"/>
                  <a:gd name="T35" fmla="*/ 25 h 56"/>
                  <a:gd name="T36" fmla="*/ 21 w 171"/>
                  <a:gd name="T37" fmla="*/ 28 h 56"/>
                  <a:gd name="T38" fmla="*/ 34 w 171"/>
                  <a:gd name="T39" fmla="*/ 34 h 56"/>
                  <a:gd name="T40" fmla="*/ 34 w 171"/>
                  <a:gd name="T41" fmla="*/ 34 h 56"/>
                  <a:gd name="T42" fmla="*/ 46 w 171"/>
                  <a:gd name="T43" fmla="*/ 49 h 56"/>
                  <a:gd name="T44" fmla="*/ 52 w 171"/>
                  <a:gd name="T45" fmla="*/ 53 h 56"/>
                  <a:gd name="T46" fmla="*/ 68 w 171"/>
                  <a:gd name="T47" fmla="*/ 56 h 56"/>
                  <a:gd name="T48" fmla="*/ 68 w 171"/>
                  <a:gd name="T49" fmla="*/ 56 h 56"/>
                  <a:gd name="T50" fmla="*/ 121 w 171"/>
                  <a:gd name="T51" fmla="*/ 49 h 56"/>
                  <a:gd name="T52" fmla="*/ 158 w 171"/>
                  <a:gd name="T53" fmla="*/ 46 h 56"/>
                  <a:gd name="T54" fmla="*/ 158 w 171"/>
                  <a:gd name="T55" fmla="*/ 46 h 56"/>
                  <a:gd name="T56" fmla="*/ 165 w 171"/>
                  <a:gd name="T57" fmla="*/ 43 h 56"/>
                  <a:gd name="T58" fmla="*/ 168 w 171"/>
                  <a:gd name="T59" fmla="*/ 43 h 56"/>
                  <a:gd name="T60" fmla="*/ 171 w 171"/>
                  <a:gd name="T61" fmla="*/ 40 h 56"/>
                  <a:gd name="T62" fmla="*/ 171 w 171"/>
                  <a:gd name="T63" fmla="*/ 40 h 56"/>
                  <a:gd name="T64" fmla="*/ 171 w 171"/>
                  <a:gd name="T65" fmla="*/ 31 h 56"/>
                  <a:gd name="T66" fmla="*/ 161 w 171"/>
                  <a:gd name="T67" fmla="*/ 21 h 56"/>
                  <a:gd name="T68" fmla="*/ 161 w 171"/>
                  <a:gd name="T69" fmla="*/ 21 h 56"/>
                  <a:gd name="T70" fmla="*/ 137 w 171"/>
                  <a:gd name="T71" fmla="*/ 0 h 56"/>
                  <a:gd name="T72" fmla="*/ 137 w 171"/>
                  <a:gd name="T7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56">
                    <a:moveTo>
                      <a:pt x="137" y="0"/>
                    </a:moveTo>
                    <a:lnTo>
                      <a:pt x="137" y="0"/>
                    </a:lnTo>
                    <a:lnTo>
                      <a:pt x="121" y="0"/>
                    </a:lnTo>
                    <a:lnTo>
                      <a:pt x="105" y="3"/>
                    </a:lnTo>
                    <a:lnTo>
                      <a:pt x="105" y="3"/>
                    </a:lnTo>
                    <a:lnTo>
                      <a:pt x="74" y="9"/>
                    </a:lnTo>
                    <a:lnTo>
                      <a:pt x="46" y="9"/>
                    </a:lnTo>
                    <a:lnTo>
                      <a:pt x="46" y="9"/>
                    </a:lnTo>
                    <a:lnTo>
                      <a:pt x="28" y="12"/>
                    </a:lnTo>
                    <a:lnTo>
                      <a:pt x="12" y="12"/>
                    </a:lnTo>
                    <a:lnTo>
                      <a:pt x="12" y="12"/>
                    </a:lnTo>
                    <a:lnTo>
                      <a:pt x="6" y="15"/>
                    </a:lnTo>
                    <a:lnTo>
                      <a:pt x="0" y="21"/>
                    </a:lnTo>
                    <a:lnTo>
                      <a:pt x="0" y="21"/>
                    </a:lnTo>
                    <a:lnTo>
                      <a:pt x="0" y="21"/>
                    </a:lnTo>
                    <a:lnTo>
                      <a:pt x="0" y="25"/>
                    </a:lnTo>
                    <a:lnTo>
                      <a:pt x="9" y="25"/>
                    </a:lnTo>
                    <a:lnTo>
                      <a:pt x="9" y="25"/>
                    </a:lnTo>
                    <a:lnTo>
                      <a:pt x="21" y="28"/>
                    </a:lnTo>
                    <a:lnTo>
                      <a:pt x="34" y="34"/>
                    </a:lnTo>
                    <a:lnTo>
                      <a:pt x="34" y="34"/>
                    </a:lnTo>
                    <a:lnTo>
                      <a:pt x="46" y="49"/>
                    </a:lnTo>
                    <a:lnTo>
                      <a:pt x="52" y="53"/>
                    </a:lnTo>
                    <a:lnTo>
                      <a:pt x="68" y="56"/>
                    </a:lnTo>
                    <a:lnTo>
                      <a:pt x="68" y="56"/>
                    </a:lnTo>
                    <a:lnTo>
                      <a:pt x="121" y="49"/>
                    </a:lnTo>
                    <a:lnTo>
                      <a:pt x="158" y="46"/>
                    </a:lnTo>
                    <a:lnTo>
                      <a:pt x="158" y="46"/>
                    </a:lnTo>
                    <a:lnTo>
                      <a:pt x="165" y="43"/>
                    </a:lnTo>
                    <a:lnTo>
                      <a:pt x="168" y="43"/>
                    </a:lnTo>
                    <a:lnTo>
                      <a:pt x="171" y="40"/>
                    </a:lnTo>
                    <a:lnTo>
                      <a:pt x="171" y="40"/>
                    </a:lnTo>
                    <a:lnTo>
                      <a:pt x="171" y="31"/>
                    </a:lnTo>
                    <a:lnTo>
                      <a:pt x="161" y="21"/>
                    </a:lnTo>
                    <a:lnTo>
                      <a:pt x="161" y="21"/>
                    </a:lnTo>
                    <a:lnTo>
                      <a:pt x="137" y="0"/>
                    </a:lnTo>
                    <a:lnTo>
                      <a:pt x="137"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2" name="Freeform 216"/>
              <p:cNvSpPr>
                <a:spLocks/>
              </p:cNvSpPr>
              <p:nvPr/>
            </p:nvSpPr>
            <p:spPr bwMode="auto">
              <a:xfrm>
                <a:off x="822" y="495"/>
                <a:ext cx="171" cy="53"/>
              </a:xfrm>
              <a:custGeom>
                <a:avLst/>
                <a:gdLst>
                  <a:gd name="T0" fmla="*/ 137 w 171"/>
                  <a:gd name="T1" fmla="*/ 0 h 53"/>
                  <a:gd name="T2" fmla="*/ 137 w 171"/>
                  <a:gd name="T3" fmla="*/ 0 h 53"/>
                  <a:gd name="T4" fmla="*/ 121 w 171"/>
                  <a:gd name="T5" fmla="*/ 0 h 53"/>
                  <a:gd name="T6" fmla="*/ 105 w 171"/>
                  <a:gd name="T7" fmla="*/ 3 h 53"/>
                  <a:gd name="T8" fmla="*/ 105 w 171"/>
                  <a:gd name="T9" fmla="*/ 3 h 53"/>
                  <a:gd name="T10" fmla="*/ 74 w 171"/>
                  <a:gd name="T11" fmla="*/ 9 h 53"/>
                  <a:gd name="T12" fmla="*/ 46 w 171"/>
                  <a:gd name="T13" fmla="*/ 9 h 53"/>
                  <a:gd name="T14" fmla="*/ 46 w 171"/>
                  <a:gd name="T15" fmla="*/ 9 h 53"/>
                  <a:gd name="T16" fmla="*/ 28 w 171"/>
                  <a:gd name="T17" fmla="*/ 12 h 53"/>
                  <a:gd name="T18" fmla="*/ 12 w 171"/>
                  <a:gd name="T19" fmla="*/ 12 h 53"/>
                  <a:gd name="T20" fmla="*/ 12 w 171"/>
                  <a:gd name="T21" fmla="*/ 12 h 53"/>
                  <a:gd name="T22" fmla="*/ 0 w 171"/>
                  <a:gd name="T23" fmla="*/ 18 h 53"/>
                  <a:gd name="T24" fmla="*/ 0 w 171"/>
                  <a:gd name="T25" fmla="*/ 18 h 53"/>
                  <a:gd name="T26" fmla="*/ 12 w 171"/>
                  <a:gd name="T27" fmla="*/ 21 h 53"/>
                  <a:gd name="T28" fmla="*/ 12 w 171"/>
                  <a:gd name="T29" fmla="*/ 21 h 53"/>
                  <a:gd name="T30" fmla="*/ 24 w 171"/>
                  <a:gd name="T31" fmla="*/ 21 h 53"/>
                  <a:gd name="T32" fmla="*/ 34 w 171"/>
                  <a:gd name="T33" fmla="*/ 31 h 53"/>
                  <a:gd name="T34" fmla="*/ 34 w 171"/>
                  <a:gd name="T35" fmla="*/ 31 h 53"/>
                  <a:gd name="T36" fmla="*/ 46 w 171"/>
                  <a:gd name="T37" fmla="*/ 43 h 53"/>
                  <a:gd name="T38" fmla="*/ 56 w 171"/>
                  <a:gd name="T39" fmla="*/ 49 h 53"/>
                  <a:gd name="T40" fmla="*/ 68 w 171"/>
                  <a:gd name="T41" fmla="*/ 53 h 53"/>
                  <a:gd name="T42" fmla="*/ 68 w 171"/>
                  <a:gd name="T43" fmla="*/ 53 h 53"/>
                  <a:gd name="T44" fmla="*/ 121 w 171"/>
                  <a:gd name="T45" fmla="*/ 46 h 53"/>
                  <a:gd name="T46" fmla="*/ 158 w 171"/>
                  <a:gd name="T47" fmla="*/ 40 h 53"/>
                  <a:gd name="T48" fmla="*/ 158 w 171"/>
                  <a:gd name="T49" fmla="*/ 40 h 53"/>
                  <a:gd name="T50" fmla="*/ 168 w 171"/>
                  <a:gd name="T51" fmla="*/ 40 h 53"/>
                  <a:gd name="T52" fmla="*/ 171 w 171"/>
                  <a:gd name="T53" fmla="*/ 37 h 53"/>
                  <a:gd name="T54" fmla="*/ 171 w 171"/>
                  <a:gd name="T55" fmla="*/ 34 h 53"/>
                  <a:gd name="T56" fmla="*/ 171 w 171"/>
                  <a:gd name="T57" fmla="*/ 34 h 53"/>
                  <a:gd name="T58" fmla="*/ 168 w 171"/>
                  <a:gd name="T59" fmla="*/ 28 h 53"/>
                  <a:gd name="T60" fmla="*/ 161 w 171"/>
                  <a:gd name="T61" fmla="*/ 21 h 53"/>
                  <a:gd name="T62" fmla="*/ 161 w 171"/>
                  <a:gd name="T63" fmla="*/ 21 h 53"/>
                  <a:gd name="T64" fmla="*/ 137 w 171"/>
                  <a:gd name="T65" fmla="*/ 0 h 53"/>
                  <a:gd name="T66" fmla="*/ 137 w 171"/>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53">
                    <a:moveTo>
                      <a:pt x="137" y="0"/>
                    </a:moveTo>
                    <a:lnTo>
                      <a:pt x="137" y="0"/>
                    </a:lnTo>
                    <a:lnTo>
                      <a:pt x="121" y="0"/>
                    </a:lnTo>
                    <a:lnTo>
                      <a:pt x="105" y="3"/>
                    </a:lnTo>
                    <a:lnTo>
                      <a:pt x="105" y="3"/>
                    </a:lnTo>
                    <a:lnTo>
                      <a:pt x="74" y="9"/>
                    </a:lnTo>
                    <a:lnTo>
                      <a:pt x="46" y="9"/>
                    </a:lnTo>
                    <a:lnTo>
                      <a:pt x="46" y="9"/>
                    </a:lnTo>
                    <a:lnTo>
                      <a:pt x="28" y="12"/>
                    </a:lnTo>
                    <a:lnTo>
                      <a:pt x="12" y="12"/>
                    </a:lnTo>
                    <a:lnTo>
                      <a:pt x="12" y="12"/>
                    </a:lnTo>
                    <a:lnTo>
                      <a:pt x="0" y="18"/>
                    </a:lnTo>
                    <a:lnTo>
                      <a:pt x="0" y="18"/>
                    </a:lnTo>
                    <a:lnTo>
                      <a:pt x="12" y="21"/>
                    </a:lnTo>
                    <a:lnTo>
                      <a:pt x="12" y="21"/>
                    </a:lnTo>
                    <a:lnTo>
                      <a:pt x="24" y="21"/>
                    </a:lnTo>
                    <a:lnTo>
                      <a:pt x="34" y="31"/>
                    </a:lnTo>
                    <a:lnTo>
                      <a:pt x="34" y="31"/>
                    </a:lnTo>
                    <a:lnTo>
                      <a:pt x="46" y="43"/>
                    </a:lnTo>
                    <a:lnTo>
                      <a:pt x="56" y="49"/>
                    </a:lnTo>
                    <a:lnTo>
                      <a:pt x="68" y="53"/>
                    </a:lnTo>
                    <a:lnTo>
                      <a:pt x="68" y="53"/>
                    </a:lnTo>
                    <a:lnTo>
                      <a:pt x="121" y="46"/>
                    </a:lnTo>
                    <a:lnTo>
                      <a:pt x="158" y="40"/>
                    </a:lnTo>
                    <a:lnTo>
                      <a:pt x="158" y="40"/>
                    </a:lnTo>
                    <a:lnTo>
                      <a:pt x="168" y="40"/>
                    </a:lnTo>
                    <a:lnTo>
                      <a:pt x="171" y="37"/>
                    </a:lnTo>
                    <a:lnTo>
                      <a:pt x="171" y="34"/>
                    </a:lnTo>
                    <a:lnTo>
                      <a:pt x="171" y="34"/>
                    </a:lnTo>
                    <a:lnTo>
                      <a:pt x="168" y="28"/>
                    </a:lnTo>
                    <a:lnTo>
                      <a:pt x="161" y="21"/>
                    </a:lnTo>
                    <a:lnTo>
                      <a:pt x="161" y="21"/>
                    </a:lnTo>
                    <a:lnTo>
                      <a:pt x="137" y="0"/>
                    </a:lnTo>
                    <a:lnTo>
                      <a:pt x="137"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3" name="Freeform 217"/>
              <p:cNvSpPr>
                <a:spLocks/>
              </p:cNvSpPr>
              <p:nvPr/>
            </p:nvSpPr>
            <p:spPr bwMode="auto">
              <a:xfrm>
                <a:off x="862" y="510"/>
                <a:ext cx="100" cy="25"/>
              </a:xfrm>
              <a:custGeom>
                <a:avLst/>
                <a:gdLst>
                  <a:gd name="T0" fmla="*/ 100 w 100"/>
                  <a:gd name="T1" fmla="*/ 16 h 25"/>
                  <a:gd name="T2" fmla="*/ 100 w 100"/>
                  <a:gd name="T3" fmla="*/ 16 h 25"/>
                  <a:gd name="T4" fmla="*/ 84 w 100"/>
                  <a:gd name="T5" fmla="*/ 22 h 25"/>
                  <a:gd name="T6" fmla="*/ 65 w 100"/>
                  <a:gd name="T7" fmla="*/ 25 h 25"/>
                  <a:gd name="T8" fmla="*/ 47 w 100"/>
                  <a:gd name="T9" fmla="*/ 25 h 25"/>
                  <a:gd name="T10" fmla="*/ 31 w 100"/>
                  <a:gd name="T11" fmla="*/ 22 h 25"/>
                  <a:gd name="T12" fmla="*/ 31 w 100"/>
                  <a:gd name="T13" fmla="*/ 22 h 25"/>
                  <a:gd name="T14" fmla="*/ 19 w 100"/>
                  <a:gd name="T15" fmla="*/ 13 h 25"/>
                  <a:gd name="T16" fmla="*/ 9 w 100"/>
                  <a:gd name="T17" fmla="*/ 3 h 25"/>
                  <a:gd name="T18" fmla="*/ 9 w 100"/>
                  <a:gd name="T19" fmla="*/ 3 h 25"/>
                  <a:gd name="T20" fmla="*/ 3 w 100"/>
                  <a:gd name="T21" fmla="*/ 0 h 25"/>
                  <a:gd name="T22" fmla="*/ 0 w 100"/>
                  <a:gd name="T23" fmla="*/ 0 h 25"/>
                  <a:gd name="T24" fmla="*/ 0 w 100"/>
                  <a:gd name="T25" fmla="*/ 0 h 25"/>
                  <a:gd name="T26" fmla="*/ 12 w 100"/>
                  <a:gd name="T27" fmla="*/ 0 h 25"/>
                  <a:gd name="T28" fmla="*/ 25 w 100"/>
                  <a:gd name="T29" fmla="*/ 0 h 25"/>
                  <a:gd name="T30" fmla="*/ 41 w 100"/>
                  <a:gd name="T31" fmla="*/ 3 h 25"/>
                  <a:gd name="T32" fmla="*/ 41 w 100"/>
                  <a:gd name="T33" fmla="*/ 3 h 25"/>
                  <a:gd name="T34" fmla="*/ 62 w 100"/>
                  <a:gd name="T35" fmla="*/ 10 h 25"/>
                  <a:gd name="T36" fmla="*/ 81 w 100"/>
                  <a:gd name="T37" fmla="*/ 10 h 25"/>
                  <a:gd name="T38" fmla="*/ 81 w 100"/>
                  <a:gd name="T39" fmla="*/ 10 h 25"/>
                  <a:gd name="T40" fmla="*/ 87 w 100"/>
                  <a:gd name="T41" fmla="*/ 10 h 25"/>
                  <a:gd name="T42" fmla="*/ 93 w 100"/>
                  <a:gd name="T43" fmla="*/ 13 h 25"/>
                  <a:gd name="T44" fmla="*/ 100 w 100"/>
                  <a:gd name="T45" fmla="*/ 16 h 25"/>
                  <a:gd name="T46" fmla="*/ 100 w 100"/>
                  <a:gd name="T4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25">
                    <a:moveTo>
                      <a:pt x="100" y="16"/>
                    </a:moveTo>
                    <a:lnTo>
                      <a:pt x="100" y="16"/>
                    </a:lnTo>
                    <a:lnTo>
                      <a:pt x="84" y="22"/>
                    </a:lnTo>
                    <a:lnTo>
                      <a:pt x="65" y="25"/>
                    </a:lnTo>
                    <a:lnTo>
                      <a:pt x="47" y="25"/>
                    </a:lnTo>
                    <a:lnTo>
                      <a:pt x="31" y="22"/>
                    </a:lnTo>
                    <a:lnTo>
                      <a:pt x="31" y="22"/>
                    </a:lnTo>
                    <a:lnTo>
                      <a:pt x="19" y="13"/>
                    </a:lnTo>
                    <a:lnTo>
                      <a:pt x="9" y="3"/>
                    </a:lnTo>
                    <a:lnTo>
                      <a:pt x="9" y="3"/>
                    </a:lnTo>
                    <a:lnTo>
                      <a:pt x="3" y="0"/>
                    </a:lnTo>
                    <a:lnTo>
                      <a:pt x="0" y="0"/>
                    </a:lnTo>
                    <a:lnTo>
                      <a:pt x="0" y="0"/>
                    </a:lnTo>
                    <a:lnTo>
                      <a:pt x="12" y="0"/>
                    </a:lnTo>
                    <a:lnTo>
                      <a:pt x="25" y="0"/>
                    </a:lnTo>
                    <a:lnTo>
                      <a:pt x="41" y="3"/>
                    </a:lnTo>
                    <a:lnTo>
                      <a:pt x="41" y="3"/>
                    </a:lnTo>
                    <a:lnTo>
                      <a:pt x="62" y="10"/>
                    </a:lnTo>
                    <a:lnTo>
                      <a:pt x="81" y="10"/>
                    </a:lnTo>
                    <a:lnTo>
                      <a:pt x="81" y="10"/>
                    </a:lnTo>
                    <a:lnTo>
                      <a:pt x="87" y="10"/>
                    </a:lnTo>
                    <a:lnTo>
                      <a:pt x="93" y="13"/>
                    </a:lnTo>
                    <a:lnTo>
                      <a:pt x="100" y="16"/>
                    </a:lnTo>
                    <a:lnTo>
                      <a:pt x="100"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4" name="Freeform 218"/>
              <p:cNvSpPr>
                <a:spLocks/>
              </p:cNvSpPr>
              <p:nvPr/>
            </p:nvSpPr>
            <p:spPr bwMode="auto">
              <a:xfrm>
                <a:off x="843" y="510"/>
                <a:ext cx="150" cy="38"/>
              </a:xfrm>
              <a:custGeom>
                <a:avLst/>
                <a:gdLst>
                  <a:gd name="T0" fmla="*/ 0 w 150"/>
                  <a:gd name="T1" fmla="*/ 6 h 38"/>
                  <a:gd name="T2" fmla="*/ 0 w 150"/>
                  <a:gd name="T3" fmla="*/ 6 h 38"/>
                  <a:gd name="T4" fmla="*/ 13 w 150"/>
                  <a:gd name="T5" fmla="*/ 16 h 38"/>
                  <a:gd name="T6" fmla="*/ 13 w 150"/>
                  <a:gd name="T7" fmla="*/ 16 h 38"/>
                  <a:gd name="T8" fmla="*/ 25 w 150"/>
                  <a:gd name="T9" fmla="*/ 28 h 38"/>
                  <a:gd name="T10" fmla="*/ 35 w 150"/>
                  <a:gd name="T11" fmla="*/ 34 h 38"/>
                  <a:gd name="T12" fmla="*/ 47 w 150"/>
                  <a:gd name="T13" fmla="*/ 38 h 38"/>
                  <a:gd name="T14" fmla="*/ 47 w 150"/>
                  <a:gd name="T15" fmla="*/ 38 h 38"/>
                  <a:gd name="T16" fmla="*/ 100 w 150"/>
                  <a:gd name="T17" fmla="*/ 31 h 38"/>
                  <a:gd name="T18" fmla="*/ 137 w 150"/>
                  <a:gd name="T19" fmla="*/ 25 h 38"/>
                  <a:gd name="T20" fmla="*/ 137 w 150"/>
                  <a:gd name="T21" fmla="*/ 25 h 38"/>
                  <a:gd name="T22" fmla="*/ 147 w 150"/>
                  <a:gd name="T23" fmla="*/ 25 h 38"/>
                  <a:gd name="T24" fmla="*/ 150 w 150"/>
                  <a:gd name="T25" fmla="*/ 22 h 38"/>
                  <a:gd name="T26" fmla="*/ 150 w 150"/>
                  <a:gd name="T27" fmla="*/ 19 h 38"/>
                  <a:gd name="T28" fmla="*/ 150 w 150"/>
                  <a:gd name="T29" fmla="*/ 19 h 38"/>
                  <a:gd name="T30" fmla="*/ 147 w 150"/>
                  <a:gd name="T31" fmla="*/ 13 h 38"/>
                  <a:gd name="T32" fmla="*/ 140 w 150"/>
                  <a:gd name="T33" fmla="*/ 6 h 38"/>
                  <a:gd name="T34" fmla="*/ 140 w 150"/>
                  <a:gd name="T35" fmla="*/ 6 h 38"/>
                  <a:gd name="T36" fmla="*/ 134 w 150"/>
                  <a:gd name="T37" fmla="*/ 0 h 38"/>
                  <a:gd name="T38" fmla="*/ 134 w 150"/>
                  <a:gd name="T39" fmla="*/ 0 h 38"/>
                  <a:gd name="T40" fmla="*/ 140 w 150"/>
                  <a:gd name="T41" fmla="*/ 13 h 38"/>
                  <a:gd name="T42" fmla="*/ 137 w 150"/>
                  <a:gd name="T43" fmla="*/ 19 h 38"/>
                  <a:gd name="T44" fmla="*/ 131 w 150"/>
                  <a:gd name="T45" fmla="*/ 22 h 38"/>
                  <a:gd name="T46" fmla="*/ 112 w 150"/>
                  <a:gd name="T47" fmla="*/ 25 h 38"/>
                  <a:gd name="T48" fmla="*/ 112 w 150"/>
                  <a:gd name="T49" fmla="*/ 25 h 38"/>
                  <a:gd name="T50" fmla="*/ 88 w 150"/>
                  <a:gd name="T51" fmla="*/ 28 h 38"/>
                  <a:gd name="T52" fmla="*/ 66 w 150"/>
                  <a:gd name="T53" fmla="*/ 28 h 38"/>
                  <a:gd name="T54" fmla="*/ 44 w 150"/>
                  <a:gd name="T55" fmla="*/ 28 h 38"/>
                  <a:gd name="T56" fmla="*/ 31 w 150"/>
                  <a:gd name="T57" fmla="*/ 25 h 38"/>
                  <a:gd name="T58" fmla="*/ 31 w 150"/>
                  <a:gd name="T59" fmla="*/ 25 h 38"/>
                  <a:gd name="T60" fmla="*/ 22 w 150"/>
                  <a:gd name="T61" fmla="*/ 13 h 38"/>
                  <a:gd name="T62" fmla="*/ 13 w 150"/>
                  <a:gd name="T63" fmla="*/ 10 h 38"/>
                  <a:gd name="T64" fmla="*/ 0 w 150"/>
                  <a:gd name="T65" fmla="*/ 6 h 38"/>
                  <a:gd name="T66" fmla="*/ 0 w 150"/>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 h="38">
                    <a:moveTo>
                      <a:pt x="0" y="6"/>
                    </a:moveTo>
                    <a:lnTo>
                      <a:pt x="0" y="6"/>
                    </a:lnTo>
                    <a:lnTo>
                      <a:pt x="13" y="16"/>
                    </a:lnTo>
                    <a:lnTo>
                      <a:pt x="13" y="16"/>
                    </a:lnTo>
                    <a:lnTo>
                      <a:pt x="25" y="28"/>
                    </a:lnTo>
                    <a:lnTo>
                      <a:pt x="35" y="34"/>
                    </a:lnTo>
                    <a:lnTo>
                      <a:pt x="47" y="38"/>
                    </a:lnTo>
                    <a:lnTo>
                      <a:pt x="47" y="38"/>
                    </a:lnTo>
                    <a:lnTo>
                      <a:pt x="100" y="31"/>
                    </a:lnTo>
                    <a:lnTo>
                      <a:pt x="137" y="25"/>
                    </a:lnTo>
                    <a:lnTo>
                      <a:pt x="137" y="25"/>
                    </a:lnTo>
                    <a:lnTo>
                      <a:pt x="147" y="25"/>
                    </a:lnTo>
                    <a:lnTo>
                      <a:pt x="150" y="22"/>
                    </a:lnTo>
                    <a:lnTo>
                      <a:pt x="150" y="19"/>
                    </a:lnTo>
                    <a:lnTo>
                      <a:pt x="150" y="19"/>
                    </a:lnTo>
                    <a:lnTo>
                      <a:pt x="147" y="13"/>
                    </a:lnTo>
                    <a:lnTo>
                      <a:pt x="140" y="6"/>
                    </a:lnTo>
                    <a:lnTo>
                      <a:pt x="140" y="6"/>
                    </a:lnTo>
                    <a:lnTo>
                      <a:pt x="134" y="0"/>
                    </a:lnTo>
                    <a:lnTo>
                      <a:pt x="134" y="0"/>
                    </a:lnTo>
                    <a:lnTo>
                      <a:pt x="140" y="13"/>
                    </a:lnTo>
                    <a:lnTo>
                      <a:pt x="137" y="19"/>
                    </a:lnTo>
                    <a:lnTo>
                      <a:pt x="131" y="22"/>
                    </a:lnTo>
                    <a:lnTo>
                      <a:pt x="112" y="25"/>
                    </a:lnTo>
                    <a:lnTo>
                      <a:pt x="112" y="25"/>
                    </a:lnTo>
                    <a:lnTo>
                      <a:pt x="88" y="28"/>
                    </a:lnTo>
                    <a:lnTo>
                      <a:pt x="66" y="28"/>
                    </a:lnTo>
                    <a:lnTo>
                      <a:pt x="44" y="28"/>
                    </a:lnTo>
                    <a:lnTo>
                      <a:pt x="31" y="25"/>
                    </a:lnTo>
                    <a:lnTo>
                      <a:pt x="31" y="25"/>
                    </a:lnTo>
                    <a:lnTo>
                      <a:pt x="22" y="13"/>
                    </a:lnTo>
                    <a:lnTo>
                      <a:pt x="13" y="10"/>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5" name="Freeform 219"/>
              <p:cNvSpPr>
                <a:spLocks/>
              </p:cNvSpPr>
              <p:nvPr/>
            </p:nvSpPr>
            <p:spPr bwMode="auto">
              <a:xfrm>
                <a:off x="856" y="557"/>
                <a:ext cx="131" cy="22"/>
              </a:xfrm>
              <a:custGeom>
                <a:avLst/>
                <a:gdLst>
                  <a:gd name="T0" fmla="*/ 0 w 131"/>
                  <a:gd name="T1" fmla="*/ 12 h 22"/>
                  <a:gd name="T2" fmla="*/ 131 w 131"/>
                  <a:gd name="T3" fmla="*/ 0 h 22"/>
                  <a:gd name="T4" fmla="*/ 131 w 131"/>
                  <a:gd name="T5" fmla="*/ 9 h 22"/>
                  <a:gd name="T6" fmla="*/ 0 w 131"/>
                  <a:gd name="T7" fmla="*/ 22 h 22"/>
                  <a:gd name="T8" fmla="*/ 0 w 131"/>
                  <a:gd name="T9" fmla="*/ 12 h 22"/>
                  <a:gd name="T10" fmla="*/ 0 w 131"/>
                  <a:gd name="T11" fmla="*/ 12 h 22"/>
                </a:gdLst>
                <a:ahLst/>
                <a:cxnLst>
                  <a:cxn ang="0">
                    <a:pos x="T0" y="T1"/>
                  </a:cxn>
                  <a:cxn ang="0">
                    <a:pos x="T2" y="T3"/>
                  </a:cxn>
                  <a:cxn ang="0">
                    <a:pos x="T4" y="T5"/>
                  </a:cxn>
                  <a:cxn ang="0">
                    <a:pos x="T6" y="T7"/>
                  </a:cxn>
                  <a:cxn ang="0">
                    <a:pos x="T8" y="T9"/>
                  </a:cxn>
                  <a:cxn ang="0">
                    <a:pos x="T10" y="T11"/>
                  </a:cxn>
                </a:cxnLst>
                <a:rect l="0" t="0" r="r" b="b"/>
                <a:pathLst>
                  <a:path w="131" h="22">
                    <a:moveTo>
                      <a:pt x="0" y="12"/>
                    </a:moveTo>
                    <a:lnTo>
                      <a:pt x="131" y="0"/>
                    </a:lnTo>
                    <a:lnTo>
                      <a:pt x="131" y="9"/>
                    </a:lnTo>
                    <a:lnTo>
                      <a:pt x="0" y="22"/>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6" name="Freeform 220"/>
              <p:cNvSpPr>
                <a:spLocks/>
              </p:cNvSpPr>
              <p:nvPr/>
            </p:nvSpPr>
            <p:spPr bwMode="auto">
              <a:xfrm>
                <a:off x="856" y="560"/>
                <a:ext cx="131" cy="19"/>
              </a:xfrm>
              <a:custGeom>
                <a:avLst/>
                <a:gdLst>
                  <a:gd name="T0" fmla="*/ 0 w 131"/>
                  <a:gd name="T1" fmla="*/ 12 h 19"/>
                  <a:gd name="T2" fmla="*/ 131 w 131"/>
                  <a:gd name="T3" fmla="*/ 0 h 19"/>
                  <a:gd name="T4" fmla="*/ 131 w 131"/>
                  <a:gd name="T5" fmla="*/ 6 h 19"/>
                  <a:gd name="T6" fmla="*/ 0 w 131"/>
                  <a:gd name="T7" fmla="*/ 19 h 19"/>
                  <a:gd name="T8" fmla="*/ 0 w 131"/>
                  <a:gd name="T9" fmla="*/ 12 h 19"/>
                  <a:gd name="T10" fmla="*/ 0 w 131"/>
                  <a:gd name="T11" fmla="*/ 12 h 19"/>
                </a:gdLst>
                <a:ahLst/>
                <a:cxnLst>
                  <a:cxn ang="0">
                    <a:pos x="T0" y="T1"/>
                  </a:cxn>
                  <a:cxn ang="0">
                    <a:pos x="T2" y="T3"/>
                  </a:cxn>
                  <a:cxn ang="0">
                    <a:pos x="T4" y="T5"/>
                  </a:cxn>
                  <a:cxn ang="0">
                    <a:pos x="T6" y="T7"/>
                  </a:cxn>
                  <a:cxn ang="0">
                    <a:pos x="T8" y="T9"/>
                  </a:cxn>
                  <a:cxn ang="0">
                    <a:pos x="T10" y="T11"/>
                  </a:cxn>
                </a:cxnLst>
                <a:rect l="0" t="0" r="r" b="b"/>
                <a:pathLst>
                  <a:path w="131" h="19">
                    <a:moveTo>
                      <a:pt x="0" y="12"/>
                    </a:moveTo>
                    <a:lnTo>
                      <a:pt x="131" y="0"/>
                    </a:lnTo>
                    <a:lnTo>
                      <a:pt x="131" y="6"/>
                    </a:lnTo>
                    <a:lnTo>
                      <a:pt x="0" y="19"/>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7" name="Freeform 221"/>
              <p:cNvSpPr>
                <a:spLocks/>
              </p:cNvSpPr>
              <p:nvPr/>
            </p:nvSpPr>
            <p:spPr bwMode="auto">
              <a:xfrm>
                <a:off x="859" y="660"/>
                <a:ext cx="81" cy="74"/>
              </a:xfrm>
              <a:custGeom>
                <a:avLst/>
                <a:gdLst>
                  <a:gd name="T0" fmla="*/ 0 w 81"/>
                  <a:gd name="T1" fmla="*/ 0 h 74"/>
                  <a:gd name="T2" fmla="*/ 9 w 81"/>
                  <a:gd name="T3" fmla="*/ 0 h 74"/>
                  <a:gd name="T4" fmla="*/ 81 w 81"/>
                  <a:gd name="T5" fmla="*/ 59 h 74"/>
                  <a:gd name="T6" fmla="*/ 81 w 81"/>
                  <a:gd name="T7" fmla="*/ 74 h 74"/>
                  <a:gd name="T8" fmla="*/ 72 w 81"/>
                  <a:gd name="T9" fmla="*/ 74 h 74"/>
                  <a:gd name="T10" fmla="*/ 0 w 81"/>
                  <a:gd name="T11" fmla="*/ 12 h 74"/>
                  <a:gd name="T12" fmla="*/ 0 w 81"/>
                  <a:gd name="T13" fmla="*/ 0 h 74"/>
                  <a:gd name="T14" fmla="*/ 0 w 81"/>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74">
                    <a:moveTo>
                      <a:pt x="0" y="0"/>
                    </a:moveTo>
                    <a:lnTo>
                      <a:pt x="9" y="0"/>
                    </a:lnTo>
                    <a:lnTo>
                      <a:pt x="81" y="59"/>
                    </a:lnTo>
                    <a:lnTo>
                      <a:pt x="81" y="74"/>
                    </a:lnTo>
                    <a:lnTo>
                      <a:pt x="72" y="74"/>
                    </a:lnTo>
                    <a:lnTo>
                      <a:pt x="0" y="1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8" name="Freeform 222"/>
              <p:cNvSpPr>
                <a:spLocks/>
              </p:cNvSpPr>
              <p:nvPr/>
            </p:nvSpPr>
            <p:spPr bwMode="auto">
              <a:xfrm>
                <a:off x="859" y="663"/>
                <a:ext cx="81" cy="71"/>
              </a:xfrm>
              <a:custGeom>
                <a:avLst/>
                <a:gdLst>
                  <a:gd name="T0" fmla="*/ 81 w 81"/>
                  <a:gd name="T1" fmla="*/ 56 h 71"/>
                  <a:gd name="T2" fmla="*/ 81 w 81"/>
                  <a:gd name="T3" fmla="*/ 71 h 71"/>
                  <a:gd name="T4" fmla="*/ 72 w 81"/>
                  <a:gd name="T5" fmla="*/ 71 h 71"/>
                  <a:gd name="T6" fmla="*/ 0 w 81"/>
                  <a:gd name="T7" fmla="*/ 9 h 71"/>
                  <a:gd name="T8" fmla="*/ 0 w 81"/>
                  <a:gd name="T9" fmla="*/ 0 h 71"/>
                  <a:gd name="T10" fmla="*/ 68 w 81"/>
                  <a:gd name="T11" fmla="*/ 56 h 71"/>
                  <a:gd name="T12" fmla="*/ 81 w 81"/>
                  <a:gd name="T13" fmla="*/ 56 h 71"/>
                  <a:gd name="T14" fmla="*/ 81 w 81"/>
                  <a:gd name="T15" fmla="*/ 56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71">
                    <a:moveTo>
                      <a:pt x="81" y="56"/>
                    </a:moveTo>
                    <a:lnTo>
                      <a:pt x="81" y="71"/>
                    </a:lnTo>
                    <a:lnTo>
                      <a:pt x="72" y="71"/>
                    </a:lnTo>
                    <a:lnTo>
                      <a:pt x="0" y="9"/>
                    </a:lnTo>
                    <a:lnTo>
                      <a:pt x="0" y="0"/>
                    </a:lnTo>
                    <a:lnTo>
                      <a:pt x="68" y="56"/>
                    </a:lnTo>
                    <a:lnTo>
                      <a:pt x="81" y="56"/>
                    </a:lnTo>
                    <a:lnTo>
                      <a:pt x="81" y="5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9" name="Freeform 223"/>
              <p:cNvSpPr>
                <a:spLocks/>
              </p:cNvSpPr>
              <p:nvPr/>
            </p:nvSpPr>
            <p:spPr bwMode="auto">
              <a:xfrm>
                <a:off x="918" y="464"/>
                <a:ext cx="13" cy="248"/>
              </a:xfrm>
              <a:custGeom>
                <a:avLst/>
                <a:gdLst>
                  <a:gd name="T0" fmla="*/ 0 w 13"/>
                  <a:gd name="T1" fmla="*/ 0 h 248"/>
                  <a:gd name="T2" fmla="*/ 13 w 13"/>
                  <a:gd name="T3" fmla="*/ 0 h 248"/>
                  <a:gd name="T4" fmla="*/ 13 w 13"/>
                  <a:gd name="T5" fmla="*/ 248 h 248"/>
                  <a:gd name="T6" fmla="*/ 0 w 13"/>
                  <a:gd name="T7" fmla="*/ 248 h 248"/>
                  <a:gd name="T8" fmla="*/ 0 w 13"/>
                  <a:gd name="T9" fmla="*/ 0 h 248"/>
                  <a:gd name="T10" fmla="*/ 0 w 13"/>
                  <a:gd name="T11" fmla="*/ 0 h 248"/>
                </a:gdLst>
                <a:ahLst/>
                <a:cxnLst>
                  <a:cxn ang="0">
                    <a:pos x="T0" y="T1"/>
                  </a:cxn>
                  <a:cxn ang="0">
                    <a:pos x="T2" y="T3"/>
                  </a:cxn>
                  <a:cxn ang="0">
                    <a:pos x="T4" y="T5"/>
                  </a:cxn>
                  <a:cxn ang="0">
                    <a:pos x="T6" y="T7"/>
                  </a:cxn>
                  <a:cxn ang="0">
                    <a:pos x="T8" y="T9"/>
                  </a:cxn>
                  <a:cxn ang="0">
                    <a:pos x="T10" y="T11"/>
                  </a:cxn>
                </a:cxnLst>
                <a:rect l="0" t="0" r="r" b="b"/>
                <a:pathLst>
                  <a:path w="13" h="248">
                    <a:moveTo>
                      <a:pt x="0" y="0"/>
                    </a:moveTo>
                    <a:lnTo>
                      <a:pt x="13" y="0"/>
                    </a:lnTo>
                    <a:lnTo>
                      <a:pt x="13" y="248"/>
                    </a:lnTo>
                    <a:lnTo>
                      <a:pt x="0" y="248"/>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0" name="Freeform 224"/>
              <p:cNvSpPr>
                <a:spLocks/>
              </p:cNvSpPr>
              <p:nvPr/>
            </p:nvSpPr>
            <p:spPr bwMode="auto">
              <a:xfrm>
                <a:off x="918" y="464"/>
                <a:ext cx="6" cy="248"/>
              </a:xfrm>
              <a:custGeom>
                <a:avLst/>
                <a:gdLst>
                  <a:gd name="T0" fmla="*/ 0 w 6"/>
                  <a:gd name="T1" fmla="*/ 0 h 248"/>
                  <a:gd name="T2" fmla="*/ 6 w 6"/>
                  <a:gd name="T3" fmla="*/ 0 h 248"/>
                  <a:gd name="T4" fmla="*/ 6 w 6"/>
                  <a:gd name="T5" fmla="*/ 248 h 248"/>
                  <a:gd name="T6" fmla="*/ 0 w 6"/>
                  <a:gd name="T7" fmla="*/ 248 h 248"/>
                  <a:gd name="T8" fmla="*/ 0 w 6"/>
                  <a:gd name="T9" fmla="*/ 0 h 248"/>
                  <a:gd name="T10" fmla="*/ 0 w 6"/>
                  <a:gd name="T11" fmla="*/ 0 h 248"/>
                </a:gdLst>
                <a:ahLst/>
                <a:cxnLst>
                  <a:cxn ang="0">
                    <a:pos x="T0" y="T1"/>
                  </a:cxn>
                  <a:cxn ang="0">
                    <a:pos x="T2" y="T3"/>
                  </a:cxn>
                  <a:cxn ang="0">
                    <a:pos x="T4" y="T5"/>
                  </a:cxn>
                  <a:cxn ang="0">
                    <a:pos x="T6" y="T7"/>
                  </a:cxn>
                  <a:cxn ang="0">
                    <a:pos x="T8" y="T9"/>
                  </a:cxn>
                  <a:cxn ang="0">
                    <a:pos x="T10" y="T11"/>
                  </a:cxn>
                </a:cxnLst>
                <a:rect l="0" t="0" r="r" b="b"/>
                <a:pathLst>
                  <a:path w="6" h="248">
                    <a:moveTo>
                      <a:pt x="0" y="0"/>
                    </a:moveTo>
                    <a:lnTo>
                      <a:pt x="6" y="0"/>
                    </a:lnTo>
                    <a:lnTo>
                      <a:pt x="6" y="248"/>
                    </a:lnTo>
                    <a:lnTo>
                      <a:pt x="0" y="248"/>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1" name="Freeform 225"/>
              <p:cNvSpPr>
                <a:spLocks/>
              </p:cNvSpPr>
              <p:nvPr/>
            </p:nvSpPr>
            <p:spPr bwMode="auto">
              <a:xfrm>
                <a:off x="887" y="439"/>
                <a:ext cx="12" cy="252"/>
              </a:xfrm>
              <a:custGeom>
                <a:avLst/>
                <a:gdLst>
                  <a:gd name="T0" fmla="*/ 0 w 12"/>
                  <a:gd name="T1" fmla="*/ 0 h 252"/>
                  <a:gd name="T2" fmla="*/ 12 w 12"/>
                  <a:gd name="T3" fmla="*/ 0 h 252"/>
                  <a:gd name="T4" fmla="*/ 12 w 12"/>
                  <a:gd name="T5" fmla="*/ 252 h 252"/>
                  <a:gd name="T6" fmla="*/ 0 w 12"/>
                  <a:gd name="T7" fmla="*/ 252 h 252"/>
                  <a:gd name="T8" fmla="*/ 0 w 12"/>
                  <a:gd name="T9" fmla="*/ 0 h 252"/>
                  <a:gd name="T10" fmla="*/ 0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0" y="0"/>
                    </a:moveTo>
                    <a:lnTo>
                      <a:pt x="12" y="0"/>
                    </a:lnTo>
                    <a:lnTo>
                      <a:pt x="12" y="252"/>
                    </a:lnTo>
                    <a:lnTo>
                      <a:pt x="0" y="25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2" name="Freeform 226"/>
              <p:cNvSpPr>
                <a:spLocks/>
              </p:cNvSpPr>
              <p:nvPr/>
            </p:nvSpPr>
            <p:spPr bwMode="auto">
              <a:xfrm>
                <a:off x="887" y="439"/>
                <a:ext cx="6" cy="252"/>
              </a:xfrm>
              <a:custGeom>
                <a:avLst/>
                <a:gdLst>
                  <a:gd name="T0" fmla="*/ 0 w 6"/>
                  <a:gd name="T1" fmla="*/ 0 h 252"/>
                  <a:gd name="T2" fmla="*/ 6 w 6"/>
                  <a:gd name="T3" fmla="*/ 0 h 252"/>
                  <a:gd name="T4" fmla="*/ 6 w 6"/>
                  <a:gd name="T5" fmla="*/ 252 h 252"/>
                  <a:gd name="T6" fmla="*/ 0 w 6"/>
                  <a:gd name="T7" fmla="*/ 252 h 252"/>
                  <a:gd name="T8" fmla="*/ 0 w 6"/>
                  <a:gd name="T9" fmla="*/ 0 h 252"/>
                  <a:gd name="T10" fmla="*/ 0 w 6"/>
                  <a:gd name="T11" fmla="*/ 0 h 252"/>
                </a:gdLst>
                <a:ahLst/>
                <a:cxnLst>
                  <a:cxn ang="0">
                    <a:pos x="T0" y="T1"/>
                  </a:cxn>
                  <a:cxn ang="0">
                    <a:pos x="T2" y="T3"/>
                  </a:cxn>
                  <a:cxn ang="0">
                    <a:pos x="T4" y="T5"/>
                  </a:cxn>
                  <a:cxn ang="0">
                    <a:pos x="T6" y="T7"/>
                  </a:cxn>
                  <a:cxn ang="0">
                    <a:pos x="T8" y="T9"/>
                  </a:cxn>
                  <a:cxn ang="0">
                    <a:pos x="T10" y="T11"/>
                  </a:cxn>
                </a:cxnLst>
                <a:rect l="0" t="0" r="r" b="b"/>
                <a:pathLst>
                  <a:path w="6" h="252">
                    <a:moveTo>
                      <a:pt x="0" y="0"/>
                    </a:moveTo>
                    <a:lnTo>
                      <a:pt x="6" y="0"/>
                    </a:lnTo>
                    <a:lnTo>
                      <a:pt x="6" y="252"/>
                    </a:lnTo>
                    <a:lnTo>
                      <a:pt x="0" y="252"/>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3" name="Freeform 227"/>
              <p:cNvSpPr>
                <a:spLocks/>
              </p:cNvSpPr>
              <p:nvPr/>
            </p:nvSpPr>
            <p:spPr bwMode="auto">
              <a:xfrm>
                <a:off x="1192" y="635"/>
                <a:ext cx="87" cy="74"/>
              </a:xfrm>
              <a:custGeom>
                <a:avLst/>
                <a:gdLst>
                  <a:gd name="T0" fmla="*/ 0 w 87"/>
                  <a:gd name="T1" fmla="*/ 0 h 74"/>
                  <a:gd name="T2" fmla="*/ 9 w 87"/>
                  <a:gd name="T3" fmla="*/ 0 h 74"/>
                  <a:gd name="T4" fmla="*/ 87 w 87"/>
                  <a:gd name="T5" fmla="*/ 59 h 74"/>
                  <a:gd name="T6" fmla="*/ 87 w 87"/>
                  <a:gd name="T7" fmla="*/ 74 h 74"/>
                  <a:gd name="T8" fmla="*/ 81 w 87"/>
                  <a:gd name="T9" fmla="*/ 74 h 74"/>
                  <a:gd name="T10" fmla="*/ 3 w 87"/>
                  <a:gd name="T11" fmla="*/ 9 h 74"/>
                  <a:gd name="T12" fmla="*/ 0 w 87"/>
                  <a:gd name="T13" fmla="*/ 0 h 74"/>
                  <a:gd name="T14" fmla="*/ 0 w 87"/>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74">
                    <a:moveTo>
                      <a:pt x="0" y="0"/>
                    </a:moveTo>
                    <a:lnTo>
                      <a:pt x="9" y="0"/>
                    </a:lnTo>
                    <a:lnTo>
                      <a:pt x="87" y="59"/>
                    </a:lnTo>
                    <a:lnTo>
                      <a:pt x="87" y="74"/>
                    </a:lnTo>
                    <a:lnTo>
                      <a:pt x="81" y="74"/>
                    </a:lnTo>
                    <a:lnTo>
                      <a:pt x="3" y="9"/>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4" name="Freeform 228"/>
              <p:cNvSpPr>
                <a:spLocks/>
              </p:cNvSpPr>
              <p:nvPr/>
            </p:nvSpPr>
            <p:spPr bwMode="auto">
              <a:xfrm>
                <a:off x="1195" y="635"/>
                <a:ext cx="84" cy="74"/>
              </a:xfrm>
              <a:custGeom>
                <a:avLst/>
                <a:gdLst>
                  <a:gd name="T0" fmla="*/ 84 w 84"/>
                  <a:gd name="T1" fmla="*/ 59 h 74"/>
                  <a:gd name="T2" fmla="*/ 84 w 84"/>
                  <a:gd name="T3" fmla="*/ 74 h 74"/>
                  <a:gd name="T4" fmla="*/ 75 w 84"/>
                  <a:gd name="T5" fmla="*/ 74 h 74"/>
                  <a:gd name="T6" fmla="*/ 0 w 84"/>
                  <a:gd name="T7" fmla="*/ 12 h 74"/>
                  <a:gd name="T8" fmla="*/ 0 w 84"/>
                  <a:gd name="T9" fmla="*/ 0 h 74"/>
                  <a:gd name="T10" fmla="*/ 75 w 84"/>
                  <a:gd name="T11" fmla="*/ 59 h 74"/>
                  <a:gd name="T12" fmla="*/ 84 w 84"/>
                  <a:gd name="T13" fmla="*/ 59 h 74"/>
                  <a:gd name="T14" fmla="*/ 84 w 84"/>
                  <a:gd name="T15" fmla="*/ 5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74">
                    <a:moveTo>
                      <a:pt x="84" y="59"/>
                    </a:moveTo>
                    <a:lnTo>
                      <a:pt x="84" y="74"/>
                    </a:lnTo>
                    <a:lnTo>
                      <a:pt x="75" y="74"/>
                    </a:lnTo>
                    <a:lnTo>
                      <a:pt x="0" y="12"/>
                    </a:lnTo>
                    <a:lnTo>
                      <a:pt x="0" y="0"/>
                    </a:lnTo>
                    <a:lnTo>
                      <a:pt x="75" y="59"/>
                    </a:lnTo>
                    <a:lnTo>
                      <a:pt x="84" y="59"/>
                    </a:lnTo>
                    <a:lnTo>
                      <a:pt x="84" y="5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5" name="Freeform 229"/>
              <p:cNvSpPr>
                <a:spLocks/>
              </p:cNvSpPr>
              <p:nvPr/>
            </p:nvSpPr>
            <p:spPr bwMode="auto">
              <a:xfrm>
                <a:off x="1260" y="439"/>
                <a:ext cx="16" cy="252"/>
              </a:xfrm>
              <a:custGeom>
                <a:avLst/>
                <a:gdLst>
                  <a:gd name="T0" fmla="*/ 4 w 16"/>
                  <a:gd name="T1" fmla="*/ 0 h 252"/>
                  <a:gd name="T2" fmla="*/ 16 w 16"/>
                  <a:gd name="T3" fmla="*/ 0 h 252"/>
                  <a:gd name="T4" fmla="*/ 13 w 16"/>
                  <a:gd name="T5" fmla="*/ 252 h 252"/>
                  <a:gd name="T6" fmla="*/ 0 w 16"/>
                  <a:gd name="T7" fmla="*/ 252 h 252"/>
                  <a:gd name="T8" fmla="*/ 4 w 16"/>
                  <a:gd name="T9" fmla="*/ 0 h 252"/>
                  <a:gd name="T10" fmla="*/ 4 w 16"/>
                  <a:gd name="T11" fmla="*/ 0 h 252"/>
                </a:gdLst>
                <a:ahLst/>
                <a:cxnLst>
                  <a:cxn ang="0">
                    <a:pos x="T0" y="T1"/>
                  </a:cxn>
                  <a:cxn ang="0">
                    <a:pos x="T2" y="T3"/>
                  </a:cxn>
                  <a:cxn ang="0">
                    <a:pos x="T4" y="T5"/>
                  </a:cxn>
                  <a:cxn ang="0">
                    <a:pos x="T6" y="T7"/>
                  </a:cxn>
                  <a:cxn ang="0">
                    <a:pos x="T8" y="T9"/>
                  </a:cxn>
                  <a:cxn ang="0">
                    <a:pos x="T10" y="T11"/>
                  </a:cxn>
                </a:cxnLst>
                <a:rect l="0" t="0" r="r" b="b"/>
                <a:pathLst>
                  <a:path w="16" h="252">
                    <a:moveTo>
                      <a:pt x="4" y="0"/>
                    </a:moveTo>
                    <a:lnTo>
                      <a:pt x="16" y="0"/>
                    </a:lnTo>
                    <a:lnTo>
                      <a:pt x="13" y="252"/>
                    </a:lnTo>
                    <a:lnTo>
                      <a:pt x="0" y="252"/>
                    </a:lnTo>
                    <a:lnTo>
                      <a:pt x="4" y="0"/>
                    </a:lnTo>
                    <a:lnTo>
                      <a:pt x="4"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6" name="Freeform 230"/>
              <p:cNvSpPr>
                <a:spLocks/>
              </p:cNvSpPr>
              <p:nvPr/>
            </p:nvSpPr>
            <p:spPr bwMode="auto">
              <a:xfrm>
                <a:off x="1260" y="439"/>
                <a:ext cx="7" cy="252"/>
              </a:xfrm>
              <a:custGeom>
                <a:avLst/>
                <a:gdLst>
                  <a:gd name="T0" fmla="*/ 4 w 7"/>
                  <a:gd name="T1" fmla="*/ 0 h 252"/>
                  <a:gd name="T2" fmla="*/ 7 w 7"/>
                  <a:gd name="T3" fmla="*/ 0 h 252"/>
                  <a:gd name="T4" fmla="*/ 7 w 7"/>
                  <a:gd name="T5" fmla="*/ 252 h 252"/>
                  <a:gd name="T6" fmla="*/ 0 w 7"/>
                  <a:gd name="T7" fmla="*/ 252 h 252"/>
                  <a:gd name="T8" fmla="*/ 4 w 7"/>
                  <a:gd name="T9" fmla="*/ 0 h 252"/>
                  <a:gd name="T10" fmla="*/ 4 w 7"/>
                  <a:gd name="T11" fmla="*/ 0 h 252"/>
                </a:gdLst>
                <a:ahLst/>
                <a:cxnLst>
                  <a:cxn ang="0">
                    <a:pos x="T0" y="T1"/>
                  </a:cxn>
                  <a:cxn ang="0">
                    <a:pos x="T2" y="T3"/>
                  </a:cxn>
                  <a:cxn ang="0">
                    <a:pos x="T4" y="T5"/>
                  </a:cxn>
                  <a:cxn ang="0">
                    <a:pos x="T6" y="T7"/>
                  </a:cxn>
                  <a:cxn ang="0">
                    <a:pos x="T8" y="T9"/>
                  </a:cxn>
                  <a:cxn ang="0">
                    <a:pos x="T10" y="T11"/>
                  </a:cxn>
                </a:cxnLst>
                <a:rect l="0" t="0" r="r" b="b"/>
                <a:pathLst>
                  <a:path w="7" h="252">
                    <a:moveTo>
                      <a:pt x="4" y="0"/>
                    </a:moveTo>
                    <a:lnTo>
                      <a:pt x="7" y="0"/>
                    </a:lnTo>
                    <a:lnTo>
                      <a:pt x="7" y="252"/>
                    </a:lnTo>
                    <a:lnTo>
                      <a:pt x="0" y="252"/>
                    </a:lnTo>
                    <a:lnTo>
                      <a:pt x="4" y="0"/>
                    </a:lnTo>
                    <a:lnTo>
                      <a:pt x="4"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7" name="Freeform 231"/>
              <p:cNvSpPr>
                <a:spLocks/>
              </p:cNvSpPr>
              <p:nvPr/>
            </p:nvSpPr>
            <p:spPr bwMode="auto">
              <a:xfrm>
                <a:off x="1229" y="414"/>
                <a:ext cx="16" cy="252"/>
              </a:xfrm>
              <a:custGeom>
                <a:avLst/>
                <a:gdLst>
                  <a:gd name="T0" fmla="*/ 3 w 16"/>
                  <a:gd name="T1" fmla="*/ 0 h 252"/>
                  <a:gd name="T2" fmla="*/ 16 w 16"/>
                  <a:gd name="T3" fmla="*/ 0 h 252"/>
                  <a:gd name="T4" fmla="*/ 13 w 16"/>
                  <a:gd name="T5" fmla="*/ 252 h 252"/>
                  <a:gd name="T6" fmla="*/ 0 w 16"/>
                  <a:gd name="T7" fmla="*/ 252 h 252"/>
                  <a:gd name="T8" fmla="*/ 3 w 16"/>
                  <a:gd name="T9" fmla="*/ 0 h 252"/>
                  <a:gd name="T10" fmla="*/ 3 w 16"/>
                  <a:gd name="T11" fmla="*/ 0 h 252"/>
                </a:gdLst>
                <a:ahLst/>
                <a:cxnLst>
                  <a:cxn ang="0">
                    <a:pos x="T0" y="T1"/>
                  </a:cxn>
                  <a:cxn ang="0">
                    <a:pos x="T2" y="T3"/>
                  </a:cxn>
                  <a:cxn ang="0">
                    <a:pos x="T4" y="T5"/>
                  </a:cxn>
                  <a:cxn ang="0">
                    <a:pos x="T6" y="T7"/>
                  </a:cxn>
                  <a:cxn ang="0">
                    <a:pos x="T8" y="T9"/>
                  </a:cxn>
                  <a:cxn ang="0">
                    <a:pos x="T10" y="T11"/>
                  </a:cxn>
                </a:cxnLst>
                <a:rect l="0" t="0" r="r" b="b"/>
                <a:pathLst>
                  <a:path w="16" h="252">
                    <a:moveTo>
                      <a:pt x="3" y="0"/>
                    </a:moveTo>
                    <a:lnTo>
                      <a:pt x="16" y="0"/>
                    </a:lnTo>
                    <a:lnTo>
                      <a:pt x="13" y="252"/>
                    </a:lnTo>
                    <a:lnTo>
                      <a:pt x="0" y="252"/>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8" name="Freeform 232"/>
              <p:cNvSpPr>
                <a:spLocks/>
              </p:cNvSpPr>
              <p:nvPr/>
            </p:nvSpPr>
            <p:spPr bwMode="auto">
              <a:xfrm>
                <a:off x="1229" y="414"/>
                <a:ext cx="6" cy="252"/>
              </a:xfrm>
              <a:custGeom>
                <a:avLst/>
                <a:gdLst>
                  <a:gd name="T0" fmla="*/ 3 w 6"/>
                  <a:gd name="T1" fmla="*/ 0 h 252"/>
                  <a:gd name="T2" fmla="*/ 6 w 6"/>
                  <a:gd name="T3" fmla="*/ 0 h 252"/>
                  <a:gd name="T4" fmla="*/ 6 w 6"/>
                  <a:gd name="T5" fmla="*/ 252 h 252"/>
                  <a:gd name="T6" fmla="*/ 0 w 6"/>
                  <a:gd name="T7" fmla="*/ 252 h 252"/>
                  <a:gd name="T8" fmla="*/ 3 w 6"/>
                  <a:gd name="T9" fmla="*/ 0 h 252"/>
                  <a:gd name="T10" fmla="*/ 3 w 6"/>
                  <a:gd name="T11" fmla="*/ 0 h 252"/>
                </a:gdLst>
                <a:ahLst/>
                <a:cxnLst>
                  <a:cxn ang="0">
                    <a:pos x="T0" y="T1"/>
                  </a:cxn>
                  <a:cxn ang="0">
                    <a:pos x="T2" y="T3"/>
                  </a:cxn>
                  <a:cxn ang="0">
                    <a:pos x="T4" y="T5"/>
                  </a:cxn>
                  <a:cxn ang="0">
                    <a:pos x="T6" y="T7"/>
                  </a:cxn>
                  <a:cxn ang="0">
                    <a:pos x="T8" y="T9"/>
                  </a:cxn>
                  <a:cxn ang="0">
                    <a:pos x="T10" y="T11"/>
                  </a:cxn>
                </a:cxnLst>
                <a:rect l="0" t="0" r="r" b="b"/>
                <a:pathLst>
                  <a:path w="6" h="252">
                    <a:moveTo>
                      <a:pt x="3" y="0"/>
                    </a:moveTo>
                    <a:lnTo>
                      <a:pt x="6" y="0"/>
                    </a:lnTo>
                    <a:lnTo>
                      <a:pt x="6" y="252"/>
                    </a:lnTo>
                    <a:lnTo>
                      <a:pt x="0" y="252"/>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9" name="Freeform 233"/>
              <p:cNvSpPr>
                <a:spLocks/>
              </p:cNvSpPr>
              <p:nvPr/>
            </p:nvSpPr>
            <p:spPr bwMode="auto">
              <a:xfrm>
                <a:off x="803" y="386"/>
                <a:ext cx="523" cy="90"/>
              </a:xfrm>
              <a:custGeom>
                <a:avLst/>
                <a:gdLst>
                  <a:gd name="T0" fmla="*/ 432 w 523"/>
                  <a:gd name="T1" fmla="*/ 0 h 90"/>
                  <a:gd name="T2" fmla="*/ 0 w 523"/>
                  <a:gd name="T3" fmla="*/ 37 h 90"/>
                  <a:gd name="T4" fmla="*/ 0 w 523"/>
                  <a:gd name="T5" fmla="*/ 46 h 90"/>
                  <a:gd name="T6" fmla="*/ 78 w 523"/>
                  <a:gd name="T7" fmla="*/ 90 h 90"/>
                  <a:gd name="T8" fmla="*/ 523 w 523"/>
                  <a:gd name="T9" fmla="*/ 46 h 90"/>
                  <a:gd name="T10" fmla="*/ 523 w 523"/>
                  <a:gd name="T11" fmla="*/ 34 h 90"/>
                  <a:gd name="T12" fmla="*/ 432 w 523"/>
                  <a:gd name="T13" fmla="*/ 0 h 90"/>
                  <a:gd name="T14" fmla="*/ 432 w 523"/>
                  <a:gd name="T15" fmla="*/ 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90">
                    <a:moveTo>
                      <a:pt x="432" y="0"/>
                    </a:moveTo>
                    <a:lnTo>
                      <a:pt x="0" y="37"/>
                    </a:lnTo>
                    <a:lnTo>
                      <a:pt x="0" y="46"/>
                    </a:lnTo>
                    <a:lnTo>
                      <a:pt x="78" y="90"/>
                    </a:lnTo>
                    <a:lnTo>
                      <a:pt x="523" y="46"/>
                    </a:lnTo>
                    <a:lnTo>
                      <a:pt x="523" y="34"/>
                    </a:lnTo>
                    <a:lnTo>
                      <a:pt x="432" y="0"/>
                    </a:lnTo>
                    <a:lnTo>
                      <a:pt x="432"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0" name="Freeform 234"/>
              <p:cNvSpPr>
                <a:spLocks/>
              </p:cNvSpPr>
              <p:nvPr/>
            </p:nvSpPr>
            <p:spPr bwMode="auto">
              <a:xfrm>
                <a:off x="803" y="423"/>
                <a:ext cx="523" cy="53"/>
              </a:xfrm>
              <a:custGeom>
                <a:avLst/>
                <a:gdLst>
                  <a:gd name="T0" fmla="*/ 0 w 523"/>
                  <a:gd name="T1" fmla="*/ 0 h 53"/>
                  <a:gd name="T2" fmla="*/ 0 w 523"/>
                  <a:gd name="T3" fmla="*/ 9 h 53"/>
                  <a:gd name="T4" fmla="*/ 78 w 523"/>
                  <a:gd name="T5" fmla="*/ 53 h 53"/>
                  <a:gd name="T6" fmla="*/ 523 w 523"/>
                  <a:gd name="T7" fmla="*/ 9 h 53"/>
                  <a:gd name="T8" fmla="*/ 523 w 523"/>
                  <a:gd name="T9" fmla="*/ 0 h 53"/>
                  <a:gd name="T10" fmla="*/ 78 w 523"/>
                  <a:gd name="T11" fmla="*/ 44 h 53"/>
                  <a:gd name="T12" fmla="*/ 0 w 523"/>
                  <a:gd name="T13" fmla="*/ 0 h 53"/>
                  <a:gd name="T14" fmla="*/ 0 w 523"/>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53">
                    <a:moveTo>
                      <a:pt x="0" y="0"/>
                    </a:moveTo>
                    <a:lnTo>
                      <a:pt x="0" y="9"/>
                    </a:lnTo>
                    <a:lnTo>
                      <a:pt x="78" y="53"/>
                    </a:lnTo>
                    <a:lnTo>
                      <a:pt x="523" y="9"/>
                    </a:lnTo>
                    <a:lnTo>
                      <a:pt x="523" y="0"/>
                    </a:lnTo>
                    <a:lnTo>
                      <a:pt x="78" y="44"/>
                    </a:lnTo>
                    <a:lnTo>
                      <a:pt x="0" y="0"/>
                    </a:lnTo>
                    <a:lnTo>
                      <a:pt x="0"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1" name="Freeform 235"/>
              <p:cNvSpPr>
                <a:spLocks/>
              </p:cNvSpPr>
              <p:nvPr/>
            </p:nvSpPr>
            <p:spPr bwMode="auto">
              <a:xfrm>
                <a:off x="1285" y="694"/>
                <a:ext cx="156" cy="25"/>
              </a:xfrm>
              <a:custGeom>
                <a:avLst/>
                <a:gdLst>
                  <a:gd name="T0" fmla="*/ 0 w 156"/>
                  <a:gd name="T1" fmla="*/ 15 h 25"/>
                  <a:gd name="T2" fmla="*/ 156 w 156"/>
                  <a:gd name="T3" fmla="*/ 0 h 25"/>
                  <a:gd name="T4" fmla="*/ 156 w 156"/>
                  <a:gd name="T5" fmla="*/ 12 h 25"/>
                  <a:gd name="T6" fmla="*/ 3 w 156"/>
                  <a:gd name="T7" fmla="*/ 25 h 25"/>
                  <a:gd name="T8" fmla="*/ 0 w 156"/>
                  <a:gd name="T9" fmla="*/ 15 h 25"/>
                  <a:gd name="T10" fmla="*/ 0 w 156"/>
                  <a:gd name="T11" fmla="*/ 15 h 25"/>
                </a:gdLst>
                <a:ahLst/>
                <a:cxnLst>
                  <a:cxn ang="0">
                    <a:pos x="T0" y="T1"/>
                  </a:cxn>
                  <a:cxn ang="0">
                    <a:pos x="T2" y="T3"/>
                  </a:cxn>
                  <a:cxn ang="0">
                    <a:pos x="T4" y="T5"/>
                  </a:cxn>
                  <a:cxn ang="0">
                    <a:pos x="T6" y="T7"/>
                  </a:cxn>
                  <a:cxn ang="0">
                    <a:pos x="T8" y="T9"/>
                  </a:cxn>
                  <a:cxn ang="0">
                    <a:pos x="T10" y="T11"/>
                  </a:cxn>
                </a:cxnLst>
                <a:rect l="0" t="0" r="r" b="b"/>
                <a:pathLst>
                  <a:path w="156" h="25">
                    <a:moveTo>
                      <a:pt x="0" y="15"/>
                    </a:moveTo>
                    <a:lnTo>
                      <a:pt x="156" y="0"/>
                    </a:lnTo>
                    <a:lnTo>
                      <a:pt x="156" y="12"/>
                    </a:lnTo>
                    <a:lnTo>
                      <a:pt x="3" y="25"/>
                    </a:lnTo>
                    <a:lnTo>
                      <a:pt x="0" y="15"/>
                    </a:lnTo>
                    <a:lnTo>
                      <a:pt x="0" y="1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2" name="Freeform 236"/>
              <p:cNvSpPr>
                <a:spLocks/>
              </p:cNvSpPr>
              <p:nvPr/>
            </p:nvSpPr>
            <p:spPr bwMode="auto">
              <a:xfrm>
                <a:off x="1285" y="700"/>
                <a:ext cx="156" cy="19"/>
              </a:xfrm>
              <a:custGeom>
                <a:avLst/>
                <a:gdLst>
                  <a:gd name="T0" fmla="*/ 0 w 156"/>
                  <a:gd name="T1" fmla="*/ 16 h 19"/>
                  <a:gd name="T2" fmla="*/ 156 w 156"/>
                  <a:gd name="T3" fmla="*/ 0 h 19"/>
                  <a:gd name="T4" fmla="*/ 156 w 156"/>
                  <a:gd name="T5" fmla="*/ 6 h 19"/>
                  <a:gd name="T6" fmla="*/ 3 w 156"/>
                  <a:gd name="T7" fmla="*/ 19 h 19"/>
                  <a:gd name="T8" fmla="*/ 0 w 156"/>
                  <a:gd name="T9" fmla="*/ 16 h 19"/>
                  <a:gd name="T10" fmla="*/ 0 w 156"/>
                  <a:gd name="T11" fmla="*/ 16 h 19"/>
                </a:gdLst>
                <a:ahLst/>
                <a:cxnLst>
                  <a:cxn ang="0">
                    <a:pos x="T0" y="T1"/>
                  </a:cxn>
                  <a:cxn ang="0">
                    <a:pos x="T2" y="T3"/>
                  </a:cxn>
                  <a:cxn ang="0">
                    <a:pos x="T4" y="T5"/>
                  </a:cxn>
                  <a:cxn ang="0">
                    <a:pos x="T6" y="T7"/>
                  </a:cxn>
                  <a:cxn ang="0">
                    <a:pos x="T8" y="T9"/>
                  </a:cxn>
                  <a:cxn ang="0">
                    <a:pos x="T10" y="T11"/>
                  </a:cxn>
                </a:cxnLst>
                <a:rect l="0" t="0" r="r" b="b"/>
                <a:pathLst>
                  <a:path w="156" h="19">
                    <a:moveTo>
                      <a:pt x="0" y="16"/>
                    </a:moveTo>
                    <a:lnTo>
                      <a:pt x="156" y="0"/>
                    </a:lnTo>
                    <a:lnTo>
                      <a:pt x="156" y="6"/>
                    </a:lnTo>
                    <a:lnTo>
                      <a:pt x="3" y="19"/>
                    </a:lnTo>
                    <a:lnTo>
                      <a:pt x="0" y="16"/>
                    </a:lnTo>
                    <a:lnTo>
                      <a:pt x="0" y="1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3" name="Freeform 237"/>
              <p:cNvSpPr>
                <a:spLocks/>
              </p:cNvSpPr>
              <p:nvPr/>
            </p:nvSpPr>
            <p:spPr bwMode="auto">
              <a:xfrm>
                <a:off x="1298" y="653"/>
                <a:ext cx="158" cy="25"/>
              </a:xfrm>
              <a:custGeom>
                <a:avLst/>
                <a:gdLst>
                  <a:gd name="T0" fmla="*/ 0 w 158"/>
                  <a:gd name="T1" fmla="*/ 16 h 25"/>
                  <a:gd name="T2" fmla="*/ 155 w 158"/>
                  <a:gd name="T3" fmla="*/ 0 h 25"/>
                  <a:gd name="T4" fmla="*/ 158 w 158"/>
                  <a:gd name="T5" fmla="*/ 10 h 25"/>
                  <a:gd name="T6" fmla="*/ 3 w 158"/>
                  <a:gd name="T7" fmla="*/ 25 h 25"/>
                  <a:gd name="T8" fmla="*/ 0 w 158"/>
                  <a:gd name="T9" fmla="*/ 16 h 25"/>
                  <a:gd name="T10" fmla="*/ 0 w 158"/>
                  <a:gd name="T11" fmla="*/ 16 h 25"/>
                </a:gdLst>
                <a:ahLst/>
                <a:cxnLst>
                  <a:cxn ang="0">
                    <a:pos x="T0" y="T1"/>
                  </a:cxn>
                  <a:cxn ang="0">
                    <a:pos x="T2" y="T3"/>
                  </a:cxn>
                  <a:cxn ang="0">
                    <a:pos x="T4" y="T5"/>
                  </a:cxn>
                  <a:cxn ang="0">
                    <a:pos x="T6" y="T7"/>
                  </a:cxn>
                  <a:cxn ang="0">
                    <a:pos x="T8" y="T9"/>
                  </a:cxn>
                  <a:cxn ang="0">
                    <a:pos x="T10" y="T11"/>
                  </a:cxn>
                </a:cxnLst>
                <a:rect l="0" t="0" r="r" b="b"/>
                <a:pathLst>
                  <a:path w="158" h="25">
                    <a:moveTo>
                      <a:pt x="0" y="16"/>
                    </a:moveTo>
                    <a:lnTo>
                      <a:pt x="155" y="0"/>
                    </a:lnTo>
                    <a:lnTo>
                      <a:pt x="158" y="10"/>
                    </a:lnTo>
                    <a:lnTo>
                      <a:pt x="3" y="25"/>
                    </a:lnTo>
                    <a:lnTo>
                      <a:pt x="0" y="16"/>
                    </a:lnTo>
                    <a:lnTo>
                      <a:pt x="0" y="1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4" name="Freeform 238"/>
              <p:cNvSpPr>
                <a:spLocks/>
              </p:cNvSpPr>
              <p:nvPr/>
            </p:nvSpPr>
            <p:spPr bwMode="auto">
              <a:xfrm>
                <a:off x="1301" y="660"/>
                <a:ext cx="155" cy="18"/>
              </a:xfrm>
              <a:custGeom>
                <a:avLst/>
                <a:gdLst>
                  <a:gd name="T0" fmla="*/ 0 w 155"/>
                  <a:gd name="T1" fmla="*/ 12 h 18"/>
                  <a:gd name="T2" fmla="*/ 152 w 155"/>
                  <a:gd name="T3" fmla="*/ 0 h 18"/>
                  <a:gd name="T4" fmla="*/ 155 w 155"/>
                  <a:gd name="T5" fmla="*/ 3 h 18"/>
                  <a:gd name="T6" fmla="*/ 0 w 155"/>
                  <a:gd name="T7" fmla="*/ 18 h 18"/>
                  <a:gd name="T8" fmla="*/ 0 w 155"/>
                  <a:gd name="T9" fmla="*/ 12 h 18"/>
                  <a:gd name="T10" fmla="*/ 0 w 155"/>
                  <a:gd name="T11" fmla="*/ 12 h 18"/>
                </a:gdLst>
                <a:ahLst/>
                <a:cxnLst>
                  <a:cxn ang="0">
                    <a:pos x="T0" y="T1"/>
                  </a:cxn>
                  <a:cxn ang="0">
                    <a:pos x="T2" y="T3"/>
                  </a:cxn>
                  <a:cxn ang="0">
                    <a:pos x="T4" y="T5"/>
                  </a:cxn>
                  <a:cxn ang="0">
                    <a:pos x="T6" y="T7"/>
                  </a:cxn>
                  <a:cxn ang="0">
                    <a:pos x="T8" y="T9"/>
                  </a:cxn>
                  <a:cxn ang="0">
                    <a:pos x="T10" y="T11"/>
                  </a:cxn>
                </a:cxnLst>
                <a:rect l="0" t="0" r="r" b="b"/>
                <a:pathLst>
                  <a:path w="155" h="18">
                    <a:moveTo>
                      <a:pt x="0" y="12"/>
                    </a:moveTo>
                    <a:lnTo>
                      <a:pt x="152" y="0"/>
                    </a:lnTo>
                    <a:lnTo>
                      <a:pt x="155" y="3"/>
                    </a:lnTo>
                    <a:lnTo>
                      <a:pt x="0" y="18"/>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5" name="Freeform 239"/>
              <p:cNvSpPr>
                <a:spLocks/>
              </p:cNvSpPr>
              <p:nvPr/>
            </p:nvSpPr>
            <p:spPr bwMode="auto">
              <a:xfrm>
                <a:off x="1276" y="666"/>
                <a:ext cx="53" cy="174"/>
              </a:xfrm>
              <a:custGeom>
                <a:avLst/>
                <a:gdLst>
                  <a:gd name="T0" fmla="*/ 40 w 53"/>
                  <a:gd name="T1" fmla="*/ 171 h 174"/>
                  <a:gd name="T2" fmla="*/ 37 w 53"/>
                  <a:gd name="T3" fmla="*/ 43 h 174"/>
                  <a:gd name="T4" fmla="*/ 37 w 53"/>
                  <a:gd name="T5" fmla="*/ 43 h 174"/>
                  <a:gd name="T6" fmla="*/ 37 w 53"/>
                  <a:gd name="T7" fmla="*/ 37 h 174"/>
                  <a:gd name="T8" fmla="*/ 37 w 53"/>
                  <a:gd name="T9" fmla="*/ 37 h 174"/>
                  <a:gd name="T10" fmla="*/ 37 w 53"/>
                  <a:gd name="T11" fmla="*/ 31 h 174"/>
                  <a:gd name="T12" fmla="*/ 37 w 53"/>
                  <a:gd name="T13" fmla="*/ 31 h 174"/>
                  <a:gd name="T14" fmla="*/ 34 w 53"/>
                  <a:gd name="T15" fmla="*/ 22 h 174"/>
                  <a:gd name="T16" fmla="*/ 34 w 53"/>
                  <a:gd name="T17" fmla="*/ 22 h 174"/>
                  <a:gd name="T18" fmla="*/ 25 w 53"/>
                  <a:gd name="T19" fmla="*/ 12 h 174"/>
                  <a:gd name="T20" fmla="*/ 25 w 53"/>
                  <a:gd name="T21" fmla="*/ 12 h 174"/>
                  <a:gd name="T22" fmla="*/ 22 w 53"/>
                  <a:gd name="T23" fmla="*/ 9 h 174"/>
                  <a:gd name="T24" fmla="*/ 22 w 53"/>
                  <a:gd name="T25" fmla="*/ 9 h 174"/>
                  <a:gd name="T26" fmla="*/ 19 w 53"/>
                  <a:gd name="T27" fmla="*/ 9 h 174"/>
                  <a:gd name="T28" fmla="*/ 19 w 53"/>
                  <a:gd name="T29" fmla="*/ 9 h 174"/>
                  <a:gd name="T30" fmla="*/ 16 w 53"/>
                  <a:gd name="T31" fmla="*/ 12 h 174"/>
                  <a:gd name="T32" fmla="*/ 16 w 53"/>
                  <a:gd name="T33" fmla="*/ 12 h 174"/>
                  <a:gd name="T34" fmla="*/ 12 w 53"/>
                  <a:gd name="T35" fmla="*/ 18 h 174"/>
                  <a:gd name="T36" fmla="*/ 12 w 53"/>
                  <a:gd name="T37" fmla="*/ 28 h 174"/>
                  <a:gd name="T38" fmla="*/ 12 w 53"/>
                  <a:gd name="T39" fmla="*/ 28 h 174"/>
                  <a:gd name="T40" fmla="*/ 9 w 53"/>
                  <a:gd name="T41" fmla="*/ 130 h 174"/>
                  <a:gd name="T42" fmla="*/ 9 w 53"/>
                  <a:gd name="T43" fmla="*/ 130 h 174"/>
                  <a:gd name="T44" fmla="*/ 3 w 53"/>
                  <a:gd name="T45" fmla="*/ 134 h 174"/>
                  <a:gd name="T46" fmla="*/ 0 w 53"/>
                  <a:gd name="T47" fmla="*/ 130 h 174"/>
                  <a:gd name="T48" fmla="*/ 3 w 53"/>
                  <a:gd name="T49" fmla="*/ 28 h 174"/>
                  <a:gd name="T50" fmla="*/ 3 w 53"/>
                  <a:gd name="T51" fmla="*/ 28 h 174"/>
                  <a:gd name="T52" fmla="*/ 3 w 53"/>
                  <a:gd name="T53" fmla="*/ 28 h 174"/>
                  <a:gd name="T54" fmla="*/ 3 w 53"/>
                  <a:gd name="T55" fmla="*/ 15 h 174"/>
                  <a:gd name="T56" fmla="*/ 9 w 53"/>
                  <a:gd name="T57" fmla="*/ 6 h 174"/>
                  <a:gd name="T58" fmla="*/ 9 w 53"/>
                  <a:gd name="T59" fmla="*/ 6 h 174"/>
                  <a:gd name="T60" fmla="*/ 16 w 53"/>
                  <a:gd name="T61" fmla="*/ 0 h 174"/>
                  <a:gd name="T62" fmla="*/ 16 w 53"/>
                  <a:gd name="T63" fmla="*/ 0 h 174"/>
                  <a:gd name="T64" fmla="*/ 22 w 53"/>
                  <a:gd name="T65" fmla="*/ 0 h 174"/>
                  <a:gd name="T66" fmla="*/ 22 w 53"/>
                  <a:gd name="T67" fmla="*/ 0 h 174"/>
                  <a:gd name="T68" fmla="*/ 31 w 53"/>
                  <a:gd name="T69" fmla="*/ 3 h 174"/>
                  <a:gd name="T70" fmla="*/ 31 w 53"/>
                  <a:gd name="T71" fmla="*/ 3 h 174"/>
                  <a:gd name="T72" fmla="*/ 37 w 53"/>
                  <a:gd name="T73" fmla="*/ 6 h 174"/>
                  <a:gd name="T74" fmla="*/ 37 w 53"/>
                  <a:gd name="T75" fmla="*/ 6 h 174"/>
                  <a:gd name="T76" fmla="*/ 40 w 53"/>
                  <a:gd name="T77" fmla="*/ 15 h 174"/>
                  <a:gd name="T78" fmla="*/ 47 w 53"/>
                  <a:gd name="T79" fmla="*/ 28 h 174"/>
                  <a:gd name="T80" fmla="*/ 47 w 53"/>
                  <a:gd name="T81" fmla="*/ 28 h 174"/>
                  <a:gd name="T82" fmla="*/ 47 w 53"/>
                  <a:gd name="T83" fmla="*/ 34 h 174"/>
                  <a:gd name="T84" fmla="*/ 47 w 53"/>
                  <a:gd name="T85" fmla="*/ 34 h 174"/>
                  <a:gd name="T86" fmla="*/ 50 w 53"/>
                  <a:gd name="T87" fmla="*/ 43 h 174"/>
                  <a:gd name="T88" fmla="*/ 50 w 53"/>
                  <a:gd name="T89" fmla="*/ 43 h 174"/>
                  <a:gd name="T90" fmla="*/ 50 w 53"/>
                  <a:gd name="T91" fmla="*/ 43 h 174"/>
                  <a:gd name="T92" fmla="*/ 53 w 53"/>
                  <a:gd name="T93" fmla="*/ 171 h 174"/>
                  <a:gd name="T94" fmla="*/ 53 w 53"/>
                  <a:gd name="T95" fmla="*/ 171 h 174"/>
                  <a:gd name="T96" fmla="*/ 47 w 53"/>
                  <a:gd name="T97" fmla="*/ 174 h 174"/>
                  <a:gd name="T98" fmla="*/ 40 w 53"/>
                  <a:gd name="T99" fmla="*/ 171 h 174"/>
                  <a:gd name="T100" fmla="*/ 40 w 53"/>
                  <a:gd name="T101" fmla="*/ 17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174">
                    <a:moveTo>
                      <a:pt x="40" y="171"/>
                    </a:moveTo>
                    <a:lnTo>
                      <a:pt x="37" y="43"/>
                    </a:lnTo>
                    <a:lnTo>
                      <a:pt x="37" y="43"/>
                    </a:lnTo>
                    <a:lnTo>
                      <a:pt x="37" y="37"/>
                    </a:lnTo>
                    <a:lnTo>
                      <a:pt x="37" y="37"/>
                    </a:lnTo>
                    <a:lnTo>
                      <a:pt x="37" y="31"/>
                    </a:lnTo>
                    <a:lnTo>
                      <a:pt x="37" y="31"/>
                    </a:lnTo>
                    <a:lnTo>
                      <a:pt x="34" y="22"/>
                    </a:lnTo>
                    <a:lnTo>
                      <a:pt x="34" y="22"/>
                    </a:lnTo>
                    <a:lnTo>
                      <a:pt x="25" y="12"/>
                    </a:lnTo>
                    <a:lnTo>
                      <a:pt x="25" y="12"/>
                    </a:lnTo>
                    <a:lnTo>
                      <a:pt x="22" y="9"/>
                    </a:lnTo>
                    <a:lnTo>
                      <a:pt x="22" y="9"/>
                    </a:lnTo>
                    <a:lnTo>
                      <a:pt x="19" y="9"/>
                    </a:lnTo>
                    <a:lnTo>
                      <a:pt x="19" y="9"/>
                    </a:lnTo>
                    <a:lnTo>
                      <a:pt x="16" y="12"/>
                    </a:lnTo>
                    <a:lnTo>
                      <a:pt x="16" y="12"/>
                    </a:lnTo>
                    <a:lnTo>
                      <a:pt x="12" y="18"/>
                    </a:lnTo>
                    <a:lnTo>
                      <a:pt x="12" y="28"/>
                    </a:lnTo>
                    <a:lnTo>
                      <a:pt x="12" y="28"/>
                    </a:lnTo>
                    <a:lnTo>
                      <a:pt x="9" y="130"/>
                    </a:lnTo>
                    <a:lnTo>
                      <a:pt x="9" y="130"/>
                    </a:lnTo>
                    <a:lnTo>
                      <a:pt x="3" y="134"/>
                    </a:lnTo>
                    <a:lnTo>
                      <a:pt x="0" y="130"/>
                    </a:lnTo>
                    <a:lnTo>
                      <a:pt x="3" y="28"/>
                    </a:lnTo>
                    <a:lnTo>
                      <a:pt x="3" y="28"/>
                    </a:lnTo>
                    <a:lnTo>
                      <a:pt x="3" y="28"/>
                    </a:lnTo>
                    <a:lnTo>
                      <a:pt x="3" y="15"/>
                    </a:lnTo>
                    <a:lnTo>
                      <a:pt x="9" y="6"/>
                    </a:lnTo>
                    <a:lnTo>
                      <a:pt x="9" y="6"/>
                    </a:lnTo>
                    <a:lnTo>
                      <a:pt x="16" y="0"/>
                    </a:lnTo>
                    <a:lnTo>
                      <a:pt x="16" y="0"/>
                    </a:lnTo>
                    <a:lnTo>
                      <a:pt x="22" y="0"/>
                    </a:lnTo>
                    <a:lnTo>
                      <a:pt x="22" y="0"/>
                    </a:lnTo>
                    <a:lnTo>
                      <a:pt x="31" y="3"/>
                    </a:lnTo>
                    <a:lnTo>
                      <a:pt x="31" y="3"/>
                    </a:lnTo>
                    <a:lnTo>
                      <a:pt x="37" y="6"/>
                    </a:lnTo>
                    <a:lnTo>
                      <a:pt x="37" y="6"/>
                    </a:lnTo>
                    <a:lnTo>
                      <a:pt x="40" y="15"/>
                    </a:lnTo>
                    <a:lnTo>
                      <a:pt x="47" y="28"/>
                    </a:lnTo>
                    <a:lnTo>
                      <a:pt x="47" y="28"/>
                    </a:lnTo>
                    <a:lnTo>
                      <a:pt x="47" y="34"/>
                    </a:lnTo>
                    <a:lnTo>
                      <a:pt x="47" y="34"/>
                    </a:lnTo>
                    <a:lnTo>
                      <a:pt x="50" y="43"/>
                    </a:lnTo>
                    <a:lnTo>
                      <a:pt x="50" y="43"/>
                    </a:lnTo>
                    <a:lnTo>
                      <a:pt x="50" y="43"/>
                    </a:lnTo>
                    <a:lnTo>
                      <a:pt x="53" y="171"/>
                    </a:lnTo>
                    <a:lnTo>
                      <a:pt x="53" y="171"/>
                    </a:lnTo>
                    <a:lnTo>
                      <a:pt x="47" y="174"/>
                    </a:lnTo>
                    <a:lnTo>
                      <a:pt x="40" y="171"/>
                    </a:lnTo>
                    <a:lnTo>
                      <a:pt x="40" y="171"/>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4336" name="Freeform 240"/>
            <p:cNvSpPr>
              <a:spLocks/>
            </p:cNvSpPr>
            <p:nvPr/>
          </p:nvSpPr>
          <p:spPr bwMode="auto">
            <a:xfrm>
              <a:off x="1276" y="669"/>
              <a:ext cx="47" cy="171"/>
            </a:xfrm>
            <a:custGeom>
              <a:avLst/>
              <a:gdLst>
                <a:gd name="T0" fmla="*/ 40 w 47"/>
                <a:gd name="T1" fmla="*/ 168 h 171"/>
                <a:gd name="T2" fmla="*/ 37 w 47"/>
                <a:gd name="T3" fmla="*/ 40 h 171"/>
                <a:gd name="T4" fmla="*/ 37 w 47"/>
                <a:gd name="T5" fmla="*/ 40 h 171"/>
                <a:gd name="T6" fmla="*/ 37 w 47"/>
                <a:gd name="T7" fmla="*/ 28 h 171"/>
                <a:gd name="T8" fmla="*/ 37 w 47"/>
                <a:gd name="T9" fmla="*/ 28 h 171"/>
                <a:gd name="T10" fmla="*/ 34 w 47"/>
                <a:gd name="T11" fmla="*/ 19 h 171"/>
                <a:gd name="T12" fmla="*/ 34 w 47"/>
                <a:gd name="T13" fmla="*/ 19 h 171"/>
                <a:gd name="T14" fmla="*/ 25 w 47"/>
                <a:gd name="T15" fmla="*/ 9 h 171"/>
                <a:gd name="T16" fmla="*/ 25 w 47"/>
                <a:gd name="T17" fmla="*/ 9 h 171"/>
                <a:gd name="T18" fmla="*/ 22 w 47"/>
                <a:gd name="T19" fmla="*/ 6 h 171"/>
                <a:gd name="T20" fmla="*/ 19 w 47"/>
                <a:gd name="T21" fmla="*/ 6 h 171"/>
                <a:gd name="T22" fmla="*/ 12 w 47"/>
                <a:gd name="T23" fmla="*/ 9 h 171"/>
                <a:gd name="T24" fmla="*/ 12 w 47"/>
                <a:gd name="T25" fmla="*/ 9 h 171"/>
                <a:gd name="T26" fmla="*/ 9 w 47"/>
                <a:gd name="T27" fmla="*/ 19 h 171"/>
                <a:gd name="T28" fmla="*/ 9 w 47"/>
                <a:gd name="T29" fmla="*/ 28 h 171"/>
                <a:gd name="T30" fmla="*/ 9 w 47"/>
                <a:gd name="T31" fmla="*/ 28 h 171"/>
                <a:gd name="T32" fmla="*/ 3 w 47"/>
                <a:gd name="T33" fmla="*/ 131 h 171"/>
                <a:gd name="T34" fmla="*/ 3 w 47"/>
                <a:gd name="T35" fmla="*/ 131 h 171"/>
                <a:gd name="T36" fmla="*/ 0 w 47"/>
                <a:gd name="T37" fmla="*/ 127 h 171"/>
                <a:gd name="T38" fmla="*/ 3 w 47"/>
                <a:gd name="T39" fmla="*/ 25 h 171"/>
                <a:gd name="T40" fmla="*/ 3 w 47"/>
                <a:gd name="T41" fmla="*/ 25 h 171"/>
                <a:gd name="T42" fmla="*/ 3 w 47"/>
                <a:gd name="T43" fmla="*/ 25 h 171"/>
                <a:gd name="T44" fmla="*/ 6 w 47"/>
                <a:gd name="T45" fmla="*/ 12 h 171"/>
                <a:gd name="T46" fmla="*/ 6 w 47"/>
                <a:gd name="T47" fmla="*/ 12 h 171"/>
                <a:gd name="T48" fmla="*/ 9 w 47"/>
                <a:gd name="T49" fmla="*/ 6 h 171"/>
                <a:gd name="T50" fmla="*/ 12 w 47"/>
                <a:gd name="T51" fmla="*/ 0 h 171"/>
                <a:gd name="T52" fmla="*/ 12 w 47"/>
                <a:gd name="T53" fmla="*/ 0 h 171"/>
                <a:gd name="T54" fmla="*/ 19 w 47"/>
                <a:gd name="T55" fmla="*/ 0 h 171"/>
                <a:gd name="T56" fmla="*/ 28 w 47"/>
                <a:gd name="T57" fmla="*/ 3 h 171"/>
                <a:gd name="T58" fmla="*/ 28 w 47"/>
                <a:gd name="T59" fmla="*/ 3 h 171"/>
                <a:gd name="T60" fmla="*/ 31 w 47"/>
                <a:gd name="T61" fmla="*/ 6 h 171"/>
                <a:gd name="T62" fmla="*/ 31 w 47"/>
                <a:gd name="T63" fmla="*/ 6 h 171"/>
                <a:gd name="T64" fmla="*/ 37 w 47"/>
                <a:gd name="T65" fmla="*/ 15 h 171"/>
                <a:gd name="T66" fmla="*/ 40 w 47"/>
                <a:gd name="T67" fmla="*/ 28 h 171"/>
                <a:gd name="T68" fmla="*/ 40 w 47"/>
                <a:gd name="T69" fmla="*/ 28 h 171"/>
                <a:gd name="T70" fmla="*/ 44 w 47"/>
                <a:gd name="T71" fmla="*/ 43 h 171"/>
                <a:gd name="T72" fmla="*/ 44 w 47"/>
                <a:gd name="T73" fmla="*/ 43 h 171"/>
                <a:gd name="T74" fmla="*/ 44 w 47"/>
                <a:gd name="T75" fmla="*/ 43 h 171"/>
                <a:gd name="T76" fmla="*/ 47 w 47"/>
                <a:gd name="T77" fmla="*/ 171 h 171"/>
                <a:gd name="T78" fmla="*/ 47 w 47"/>
                <a:gd name="T79" fmla="*/ 171 h 171"/>
                <a:gd name="T80" fmla="*/ 40 w 47"/>
                <a:gd name="T81" fmla="*/ 168 h 171"/>
                <a:gd name="T82" fmla="*/ 40 w 47"/>
                <a:gd name="T83" fmla="*/ 16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171">
                  <a:moveTo>
                    <a:pt x="40" y="168"/>
                  </a:moveTo>
                  <a:lnTo>
                    <a:pt x="37" y="40"/>
                  </a:lnTo>
                  <a:lnTo>
                    <a:pt x="37" y="40"/>
                  </a:lnTo>
                  <a:lnTo>
                    <a:pt x="37" y="28"/>
                  </a:lnTo>
                  <a:lnTo>
                    <a:pt x="37" y="28"/>
                  </a:lnTo>
                  <a:lnTo>
                    <a:pt x="34" y="19"/>
                  </a:lnTo>
                  <a:lnTo>
                    <a:pt x="34" y="19"/>
                  </a:lnTo>
                  <a:lnTo>
                    <a:pt x="25" y="9"/>
                  </a:lnTo>
                  <a:lnTo>
                    <a:pt x="25" y="9"/>
                  </a:lnTo>
                  <a:lnTo>
                    <a:pt x="22" y="6"/>
                  </a:lnTo>
                  <a:lnTo>
                    <a:pt x="19" y="6"/>
                  </a:lnTo>
                  <a:lnTo>
                    <a:pt x="12" y="9"/>
                  </a:lnTo>
                  <a:lnTo>
                    <a:pt x="12" y="9"/>
                  </a:lnTo>
                  <a:lnTo>
                    <a:pt x="9" y="19"/>
                  </a:lnTo>
                  <a:lnTo>
                    <a:pt x="9" y="28"/>
                  </a:lnTo>
                  <a:lnTo>
                    <a:pt x="9" y="28"/>
                  </a:lnTo>
                  <a:lnTo>
                    <a:pt x="3" y="131"/>
                  </a:lnTo>
                  <a:lnTo>
                    <a:pt x="3" y="131"/>
                  </a:lnTo>
                  <a:lnTo>
                    <a:pt x="0" y="127"/>
                  </a:lnTo>
                  <a:lnTo>
                    <a:pt x="3" y="25"/>
                  </a:lnTo>
                  <a:lnTo>
                    <a:pt x="3" y="25"/>
                  </a:lnTo>
                  <a:lnTo>
                    <a:pt x="3" y="25"/>
                  </a:lnTo>
                  <a:lnTo>
                    <a:pt x="6" y="12"/>
                  </a:lnTo>
                  <a:lnTo>
                    <a:pt x="6" y="12"/>
                  </a:lnTo>
                  <a:lnTo>
                    <a:pt x="9" y="6"/>
                  </a:lnTo>
                  <a:lnTo>
                    <a:pt x="12" y="0"/>
                  </a:lnTo>
                  <a:lnTo>
                    <a:pt x="12" y="0"/>
                  </a:lnTo>
                  <a:lnTo>
                    <a:pt x="19" y="0"/>
                  </a:lnTo>
                  <a:lnTo>
                    <a:pt x="28" y="3"/>
                  </a:lnTo>
                  <a:lnTo>
                    <a:pt x="28" y="3"/>
                  </a:lnTo>
                  <a:lnTo>
                    <a:pt x="31" y="6"/>
                  </a:lnTo>
                  <a:lnTo>
                    <a:pt x="31" y="6"/>
                  </a:lnTo>
                  <a:lnTo>
                    <a:pt x="37" y="15"/>
                  </a:lnTo>
                  <a:lnTo>
                    <a:pt x="40" y="28"/>
                  </a:lnTo>
                  <a:lnTo>
                    <a:pt x="40" y="28"/>
                  </a:lnTo>
                  <a:lnTo>
                    <a:pt x="44" y="43"/>
                  </a:lnTo>
                  <a:lnTo>
                    <a:pt x="44" y="43"/>
                  </a:lnTo>
                  <a:lnTo>
                    <a:pt x="44" y="43"/>
                  </a:lnTo>
                  <a:lnTo>
                    <a:pt x="47" y="171"/>
                  </a:lnTo>
                  <a:lnTo>
                    <a:pt x="47" y="171"/>
                  </a:lnTo>
                  <a:lnTo>
                    <a:pt x="40" y="168"/>
                  </a:lnTo>
                  <a:lnTo>
                    <a:pt x="40" y="168"/>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7" name="Freeform 241"/>
            <p:cNvSpPr>
              <a:spLocks/>
            </p:cNvSpPr>
            <p:nvPr/>
          </p:nvSpPr>
          <p:spPr bwMode="auto">
            <a:xfrm>
              <a:off x="1435" y="653"/>
              <a:ext cx="56" cy="175"/>
            </a:xfrm>
            <a:custGeom>
              <a:avLst/>
              <a:gdLst>
                <a:gd name="T0" fmla="*/ 46 w 56"/>
                <a:gd name="T1" fmla="*/ 175 h 175"/>
                <a:gd name="T2" fmla="*/ 37 w 56"/>
                <a:gd name="T3" fmla="*/ 44 h 175"/>
                <a:gd name="T4" fmla="*/ 37 w 56"/>
                <a:gd name="T5" fmla="*/ 44 h 175"/>
                <a:gd name="T6" fmla="*/ 37 w 56"/>
                <a:gd name="T7" fmla="*/ 38 h 175"/>
                <a:gd name="T8" fmla="*/ 37 w 56"/>
                <a:gd name="T9" fmla="*/ 38 h 175"/>
                <a:gd name="T10" fmla="*/ 34 w 56"/>
                <a:gd name="T11" fmla="*/ 31 h 175"/>
                <a:gd name="T12" fmla="*/ 34 w 56"/>
                <a:gd name="T13" fmla="*/ 31 h 175"/>
                <a:gd name="T14" fmla="*/ 31 w 56"/>
                <a:gd name="T15" fmla="*/ 22 h 175"/>
                <a:gd name="T16" fmla="*/ 31 w 56"/>
                <a:gd name="T17" fmla="*/ 22 h 175"/>
                <a:gd name="T18" fmla="*/ 25 w 56"/>
                <a:gd name="T19" fmla="*/ 13 h 175"/>
                <a:gd name="T20" fmla="*/ 25 w 56"/>
                <a:gd name="T21" fmla="*/ 13 h 175"/>
                <a:gd name="T22" fmla="*/ 18 w 56"/>
                <a:gd name="T23" fmla="*/ 10 h 175"/>
                <a:gd name="T24" fmla="*/ 18 w 56"/>
                <a:gd name="T25" fmla="*/ 10 h 175"/>
                <a:gd name="T26" fmla="*/ 15 w 56"/>
                <a:gd name="T27" fmla="*/ 10 h 175"/>
                <a:gd name="T28" fmla="*/ 15 w 56"/>
                <a:gd name="T29" fmla="*/ 10 h 175"/>
                <a:gd name="T30" fmla="*/ 15 w 56"/>
                <a:gd name="T31" fmla="*/ 13 h 175"/>
                <a:gd name="T32" fmla="*/ 15 w 56"/>
                <a:gd name="T33" fmla="*/ 13 h 175"/>
                <a:gd name="T34" fmla="*/ 12 w 56"/>
                <a:gd name="T35" fmla="*/ 19 h 175"/>
                <a:gd name="T36" fmla="*/ 12 w 56"/>
                <a:gd name="T37" fmla="*/ 28 h 175"/>
                <a:gd name="T38" fmla="*/ 12 w 56"/>
                <a:gd name="T39" fmla="*/ 28 h 175"/>
                <a:gd name="T40" fmla="*/ 12 w 56"/>
                <a:gd name="T41" fmla="*/ 134 h 175"/>
                <a:gd name="T42" fmla="*/ 12 w 56"/>
                <a:gd name="T43" fmla="*/ 134 h 175"/>
                <a:gd name="T44" fmla="*/ 6 w 56"/>
                <a:gd name="T45" fmla="*/ 134 h 175"/>
                <a:gd name="T46" fmla="*/ 0 w 56"/>
                <a:gd name="T47" fmla="*/ 131 h 175"/>
                <a:gd name="T48" fmla="*/ 0 w 56"/>
                <a:gd name="T49" fmla="*/ 28 h 175"/>
                <a:gd name="T50" fmla="*/ 0 w 56"/>
                <a:gd name="T51" fmla="*/ 28 h 175"/>
                <a:gd name="T52" fmla="*/ 0 w 56"/>
                <a:gd name="T53" fmla="*/ 28 h 175"/>
                <a:gd name="T54" fmla="*/ 3 w 56"/>
                <a:gd name="T55" fmla="*/ 16 h 175"/>
                <a:gd name="T56" fmla="*/ 6 w 56"/>
                <a:gd name="T57" fmla="*/ 7 h 175"/>
                <a:gd name="T58" fmla="*/ 6 w 56"/>
                <a:gd name="T59" fmla="*/ 7 h 175"/>
                <a:gd name="T60" fmla="*/ 12 w 56"/>
                <a:gd name="T61" fmla="*/ 3 h 175"/>
                <a:gd name="T62" fmla="*/ 12 w 56"/>
                <a:gd name="T63" fmla="*/ 3 h 175"/>
                <a:gd name="T64" fmla="*/ 18 w 56"/>
                <a:gd name="T65" fmla="*/ 0 h 175"/>
                <a:gd name="T66" fmla="*/ 18 w 56"/>
                <a:gd name="T67" fmla="*/ 0 h 175"/>
                <a:gd name="T68" fmla="*/ 28 w 56"/>
                <a:gd name="T69" fmla="*/ 3 h 175"/>
                <a:gd name="T70" fmla="*/ 28 w 56"/>
                <a:gd name="T71" fmla="*/ 3 h 175"/>
                <a:gd name="T72" fmla="*/ 34 w 56"/>
                <a:gd name="T73" fmla="*/ 7 h 175"/>
                <a:gd name="T74" fmla="*/ 34 w 56"/>
                <a:gd name="T75" fmla="*/ 7 h 175"/>
                <a:gd name="T76" fmla="*/ 40 w 56"/>
                <a:gd name="T77" fmla="*/ 16 h 175"/>
                <a:gd name="T78" fmla="*/ 43 w 56"/>
                <a:gd name="T79" fmla="*/ 28 h 175"/>
                <a:gd name="T80" fmla="*/ 43 w 56"/>
                <a:gd name="T81" fmla="*/ 28 h 175"/>
                <a:gd name="T82" fmla="*/ 46 w 56"/>
                <a:gd name="T83" fmla="*/ 38 h 175"/>
                <a:gd name="T84" fmla="*/ 46 w 56"/>
                <a:gd name="T85" fmla="*/ 38 h 175"/>
                <a:gd name="T86" fmla="*/ 46 w 56"/>
                <a:gd name="T87" fmla="*/ 44 h 175"/>
                <a:gd name="T88" fmla="*/ 46 w 56"/>
                <a:gd name="T89" fmla="*/ 44 h 175"/>
                <a:gd name="T90" fmla="*/ 46 w 56"/>
                <a:gd name="T91" fmla="*/ 44 h 175"/>
                <a:gd name="T92" fmla="*/ 56 w 56"/>
                <a:gd name="T93" fmla="*/ 175 h 175"/>
                <a:gd name="T94" fmla="*/ 56 w 56"/>
                <a:gd name="T95" fmla="*/ 175 h 175"/>
                <a:gd name="T96" fmla="*/ 49 w 56"/>
                <a:gd name="T97" fmla="*/ 175 h 175"/>
                <a:gd name="T98" fmla="*/ 46 w 56"/>
                <a:gd name="T99" fmla="*/ 175 h 175"/>
                <a:gd name="T100" fmla="*/ 46 w 56"/>
                <a:gd name="T10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175">
                  <a:moveTo>
                    <a:pt x="46" y="175"/>
                  </a:moveTo>
                  <a:lnTo>
                    <a:pt x="37" y="44"/>
                  </a:lnTo>
                  <a:lnTo>
                    <a:pt x="37" y="44"/>
                  </a:lnTo>
                  <a:lnTo>
                    <a:pt x="37" y="38"/>
                  </a:lnTo>
                  <a:lnTo>
                    <a:pt x="37" y="38"/>
                  </a:lnTo>
                  <a:lnTo>
                    <a:pt x="34" y="31"/>
                  </a:lnTo>
                  <a:lnTo>
                    <a:pt x="34" y="31"/>
                  </a:lnTo>
                  <a:lnTo>
                    <a:pt x="31" y="22"/>
                  </a:lnTo>
                  <a:lnTo>
                    <a:pt x="31" y="22"/>
                  </a:lnTo>
                  <a:lnTo>
                    <a:pt x="25" y="13"/>
                  </a:lnTo>
                  <a:lnTo>
                    <a:pt x="25" y="13"/>
                  </a:lnTo>
                  <a:lnTo>
                    <a:pt x="18" y="10"/>
                  </a:lnTo>
                  <a:lnTo>
                    <a:pt x="18" y="10"/>
                  </a:lnTo>
                  <a:lnTo>
                    <a:pt x="15" y="10"/>
                  </a:lnTo>
                  <a:lnTo>
                    <a:pt x="15" y="10"/>
                  </a:lnTo>
                  <a:lnTo>
                    <a:pt x="15" y="13"/>
                  </a:lnTo>
                  <a:lnTo>
                    <a:pt x="15" y="13"/>
                  </a:lnTo>
                  <a:lnTo>
                    <a:pt x="12" y="19"/>
                  </a:lnTo>
                  <a:lnTo>
                    <a:pt x="12" y="28"/>
                  </a:lnTo>
                  <a:lnTo>
                    <a:pt x="12" y="28"/>
                  </a:lnTo>
                  <a:lnTo>
                    <a:pt x="12" y="134"/>
                  </a:lnTo>
                  <a:lnTo>
                    <a:pt x="12" y="134"/>
                  </a:lnTo>
                  <a:lnTo>
                    <a:pt x="6" y="134"/>
                  </a:lnTo>
                  <a:lnTo>
                    <a:pt x="0" y="131"/>
                  </a:lnTo>
                  <a:lnTo>
                    <a:pt x="0" y="28"/>
                  </a:lnTo>
                  <a:lnTo>
                    <a:pt x="0" y="28"/>
                  </a:lnTo>
                  <a:lnTo>
                    <a:pt x="0" y="28"/>
                  </a:lnTo>
                  <a:lnTo>
                    <a:pt x="3" y="16"/>
                  </a:lnTo>
                  <a:lnTo>
                    <a:pt x="6" y="7"/>
                  </a:lnTo>
                  <a:lnTo>
                    <a:pt x="6" y="7"/>
                  </a:lnTo>
                  <a:lnTo>
                    <a:pt x="12" y="3"/>
                  </a:lnTo>
                  <a:lnTo>
                    <a:pt x="12" y="3"/>
                  </a:lnTo>
                  <a:lnTo>
                    <a:pt x="18" y="0"/>
                  </a:lnTo>
                  <a:lnTo>
                    <a:pt x="18" y="0"/>
                  </a:lnTo>
                  <a:lnTo>
                    <a:pt x="28" y="3"/>
                  </a:lnTo>
                  <a:lnTo>
                    <a:pt x="28" y="3"/>
                  </a:lnTo>
                  <a:lnTo>
                    <a:pt x="34" y="7"/>
                  </a:lnTo>
                  <a:lnTo>
                    <a:pt x="34" y="7"/>
                  </a:lnTo>
                  <a:lnTo>
                    <a:pt x="40" y="16"/>
                  </a:lnTo>
                  <a:lnTo>
                    <a:pt x="43" y="28"/>
                  </a:lnTo>
                  <a:lnTo>
                    <a:pt x="43" y="28"/>
                  </a:lnTo>
                  <a:lnTo>
                    <a:pt x="46" y="38"/>
                  </a:lnTo>
                  <a:lnTo>
                    <a:pt x="46" y="38"/>
                  </a:lnTo>
                  <a:lnTo>
                    <a:pt x="46" y="44"/>
                  </a:lnTo>
                  <a:lnTo>
                    <a:pt x="46" y="44"/>
                  </a:lnTo>
                  <a:lnTo>
                    <a:pt x="46" y="44"/>
                  </a:lnTo>
                  <a:lnTo>
                    <a:pt x="56" y="175"/>
                  </a:lnTo>
                  <a:lnTo>
                    <a:pt x="56" y="175"/>
                  </a:lnTo>
                  <a:lnTo>
                    <a:pt x="49" y="175"/>
                  </a:lnTo>
                  <a:lnTo>
                    <a:pt x="46" y="175"/>
                  </a:lnTo>
                  <a:lnTo>
                    <a:pt x="46" y="17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8" name="Freeform 242"/>
            <p:cNvSpPr>
              <a:spLocks/>
            </p:cNvSpPr>
            <p:nvPr/>
          </p:nvSpPr>
          <p:spPr bwMode="auto">
            <a:xfrm>
              <a:off x="1435" y="656"/>
              <a:ext cx="49" cy="172"/>
            </a:xfrm>
            <a:custGeom>
              <a:avLst/>
              <a:gdLst>
                <a:gd name="T0" fmla="*/ 46 w 49"/>
                <a:gd name="T1" fmla="*/ 172 h 172"/>
                <a:gd name="T2" fmla="*/ 37 w 49"/>
                <a:gd name="T3" fmla="*/ 41 h 172"/>
                <a:gd name="T4" fmla="*/ 37 w 49"/>
                <a:gd name="T5" fmla="*/ 41 h 172"/>
                <a:gd name="T6" fmla="*/ 34 w 49"/>
                <a:gd name="T7" fmla="*/ 28 h 172"/>
                <a:gd name="T8" fmla="*/ 34 w 49"/>
                <a:gd name="T9" fmla="*/ 28 h 172"/>
                <a:gd name="T10" fmla="*/ 31 w 49"/>
                <a:gd name="T11" fmla="*/ 19 h 172"/>
                <a:gd name="T12" fmla="*/ 31 w 49"/>
                <a:gd name="T13" fmla="*/ 19 h 172"/>
                <a:gd name="T14" fmla="*/ 25 w 49"/>
                <a:gd name="T15" fmla="*/ 10 h 172"/>
                <a:gd name="T16" fmla="*/ 25 w 49"/>
                <a:gd name="T17" fmla="*/ 10 h 172"/>
                <a:gd name="T18" fmla="*/ 15 w 49"/>
                <a:gd name="T19" fmla="*/ 7 h 172"/>
                <a:gd name="T20" fmla="*/ 9 w 49"/>
                <a:gd name="T21" fmla="*/ 13 h 172"/>
                <a:gd name="T22" fmla="*/ 9 w 49"/>
                <a:gd name="T23" fmla="*/ 13 h 172"/>
                <a:gd name="T24" fmla="*/ 6 w 49"/>
                <a:gd name="T25" fmla="*/ 19 h 172"/>
                <a:gd name="T26" fmla="*/ 6 w 49"/>
                <a:gd name="T27" fmla="*/ 28 h 172"/>
                <a:gd name="T28" fmla="*/ 6 w 49"/>
                <a:gd name="T29" fmla="*/ 28 h 172"/>
                <a:gd name="T30" fmla="*/ 6 w 49"/>
                <a:gd name="T31" fmla="*/ 131 h 172"/>
                <a:gd name="T32" fmla="*/ 6 w 49"/>
                <a:gd name="T33" fmla="*/ 131 h 172"/>
                <a:gd name="T34" fmla="*/ 0 w 49"/>
                <a:gd name="T35" fmla="*/ 128 h 172"/>
                <a:gd name="T36" fmla="*/ 0 w 49"/>
                <a:gd name="T37" fmla="*/ 25 h 172"/>
                <a:gd name="T38" fmla="*/ 0 w 49"/>
                <a:gd name="T39" fmla="*/ 25 h 172"/>
                <a:gd name="T40" fmla="*/ 0 w 49"/>
                <a:gd name="T41" fmla="*/ 25 h 172"/>
                <a:gd name="T42" fmla="*/ 3 w 49"/>
                <a:gd name="T43" fmla="*/ 13 h 172"/>
                <a:gd name="T44" fmla="*/ 3 w 49"/>
                <a:gd name="T45" fmla="*/ 13 h 172"/>
                <a:gd name="T46" fmla="*/ 6 w 49"/>
                <a:gd name="T47" fmla="*/ 7 h 172"/>
                <a:gd name="T48" fmla="*/ 9 w 49"/>
                <a:gd name="T49" fmla="*/ 4 h 172"/>
                <a:gd name="T50" fmla="*/ 9 w 49"/>
                <a:gd name="T51" fmla="*/ 4 h 172"/>
                <a:gd name="T52" fmla="*/ 15 w 49"/>
                <a:gd name="T53" fmla="*/ 0 h 172"/>
                <a:gd name="T54" fmla="*/ 25 w 49"/>
                <a:gd name="T55" fmla="*/ 4 h 172"/>
                <a:gd name="T56" fmla="*/ 25 w 49"/>
                <a:gd name="T57" fmla="*/ 4 h 172"/>
                <a:gd name="T58" fmla="*/ 28 w 49"/>
                <a:gd name="T59" fmla="*/ 7 h 172"/>
                <a:gd name="T60" fmla="*/ 28 w 49"/>
                <a:gd name="T61" fmla="*/ 7 h 172"/>
                <a:gd name="T62" fmla="*/ 34 w 49"/>
                <a:gd name="T63" fmla="*/ 16 h 172"/>
                <a:gd name="T64" fmla="*/ 40 w 49"/>
                <a:gd name="T65" fmla="*/ 28 h 172"/>
                <a:gd name="T66" fmla="*/ 40 w 49"/>
                <a:gd name="T67" fmla="*/ 28 h 172"/>
                <a:gd name="T68" fmla="*/ 43 w 49"/>
                <a:gd name="T69" fmla="*/ 44 h 172"/>
                <a:gd name="T70" fmla="*/ 43 w 49"/>
                <a:gd name="T71" fmla="*/ 44 h 172"/>
                <a:gd name="T72" fmla="*/ 43 w 49"/>
                <a:gd name="T73" fmla="*/ 44 h 172"/>
                <a:gd name="T74" fmla="*/ 49 w 49"/>
                <a:gd name="T75" fmla="*/ 172 h 172"/>
                <a:gd name="T76" fmla="*/ 49 w 49"/>
                <a:gd name="T77" fmla="*/ 172 h 172"/>
                <a:gd name="T78" fmla="*/ 46 w 49"/>
                <a:gd name="T79" fmla="*/ 172 h 172"/>
                <a:gd name="T80" fmla="*/ 46 w 49"/>
                <a:gd name="T8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172">
                  <a:moveTo>
                    <a:pt x="46" y="172"/>
                  </a:moveTo>
                  <a:lnTo>
                    <a:pt x="37" y="41"/>
                  </a:lnTo>
                  <a:lnTo>
                    <a:pt x="37" y="41"/>
                  </a:lnTo>
                  <a:lnTo>
                    <a:pt x="34" y="28"/>
                  </a:lnTo>
                  <a:lnTo>
                    <a:pt x="34" y="28"/>
                  </a:lnTo>
                  <a:lnTo>
                    <a:pt x="31" y="19"/>
                  </a:lnTo>
                  <a:lnTo>
                    <a:pt x="31" y="19"/>
                  </a:lnTo>
                  <a:lnTo>
                    <a:pt x="25" y="10"/>
                  </a:lnTo>
                  <a:lnTo>
                    <a:pt x="25" y="10"/>
                  </a:lnTo>
                  <a:lnTo>
                    <a:pt x="15" y="7"/>
                  </a:lnTo>
                  <a:lnTo>
                    <a:pt x="9" y="13"/>
                  </a:lnTo>
                  <a:lnTo>
                    <a:pt x="9" y="13"/>
                  </a:lnTo>
                  <a:lnTo>
                    <a:pt x="6" y="19"/>
                  </a:lnTo>
                  <a:lnTo>
                    <a:pt x="6" y="28"/>
                  </a:lnTo>
                  <a:lnTo>
                    <a:pt x="6" y="28"/>
                  </a:lnTo>
                  <a:lnTo>
                    <a:pt x="6" y="131"/>
                  </a:lnTo>
                  <a:lnTo>
                    <a:pt x="6" y="131"/>
                  </a:lnTo>
                  <a:lnTo>
                    <a:pt x="0" y="128"/>
                  </a:lnTo>
                  <a:lnTo>
                    <a:pt x="0" y="25"/>
                  </a:lnTo>
                  <a:lnTo>
                    <a:pt x="0" y="25"/>
                  </a:lnTo>
                  <a:lnTo>
                    <a:pt x="0" y="25"/>
                  </a:lnTo>
                  <a:lnTo>
                    <a:pt x="3" y="13"/>
                  </a:lnTo>
                  <a:lnTo>
                    <a:pt x="3" y="13"/>
                  </a:lnTo>
                  <a:lnTo>
                    <a:pt x="6" y="7"/>
                  </a:lnTo>
                  <a:lnTo>
                    <a:pt x="9" y="4"/>
                  </a:lnTo>
                  <a:lnTo>
                    <a:pt x="9" y="4"/>
                  </a:lnTo>
                  <a:lnTo>
                    <a:pt x="15" y="0"/>
                  </a:lnTo>
                  <a:lnTo>
                    <a:pt x="25" y="4"/>
                  </a:lnTo>
                  <a:lnTo>
                    <a:pt x="25" y="4"/>
                  </a:lnTo>
                  <a:lnTo>
                    <a:pt x="28" y="7"/>
                  </a:lnTo>
                  <a:lnTo>
                    <a:pt x="28" y="7"/>
                  </a:lnTo>
                  <a:lnTo>
                    <a:pt x="34" y="16"/>
                  </a:lnTo>
                  <a:lnTo>
                    <a:pt x="40" y="28"/>
                  </a:lnTo>
                  <a:lnTo>
                    <a:pt x="40" y="28"/>
                  </a:lnTo>
                  <a:lnTo>
                    <a:pt x="43" y="44"/>
                  </a:lnTo>
                  <a:lnTo>
                    <a:pt x="43" y="44"/>
                  </a:lnTo>
                  <a:lnTo>
                    <a:pt x="43" y="44"/>
                  </a:lnTo>
                  <a:lnTo>
                    <a:pt x="49" y="172"/>
                  </a:lnTo>
                  <a:lnTo>
                    <a:pt x="49" y="172"/>
                  </a:lnTo>
                  <a:lnTo>
                    <a:pt x="46" y="172"/>
                  </a:lnTo>
                  <a:lnTo>
                    <a:pt x="46" y="17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9" name="Freeform 243"/>
            <p:cNvSpPr>
              <a:spLocks/>
            </p:cNvSpPr>
            <p:nvPr/>
          </p:nvSpPr>
          <p:spPr bwMode="auto">
            <a:xfrm>
              <a:off x="1298" y="613"/>
              <a:ext cx="12" cy="43"/>
            </a:xfrm>
            <a:custGeom>
              <a:avLst/>
              <a:gdLst>
                <a:gd name="T0" fmla="*/ 12 w 12"/>
                <a:gd name="T1" fmla="*/ 0 h 43"/>
                <a:gd name="T2" fmla="*/ 12 w 12"/>
                <a:gd name="T3" fmla="*/ 40 h 43"/>
                <a:gd name="T4" fmla="*/ 3 w 12"/>
                <a:gd name="T5" fmla="*/ 43 h 43"/>
                <a:gd name="T6" fmla="*/ 0 w 12"/>
                <a:gd name="T7" fmla="*/ 0 h 43"/>
                <a:gd name="T8" fmla="*/ 12 w 12"/>
                <a:gd name="T9" fmla="*/ 0 h 43"/>
                <a:gd name="T10" fmla="*/ 12 w 12"/>
                <a:gd name="T11" fmla="*/ 0 h 43"/>
              </a:gdLst>
              <a:ahLst/>
              <a:cxnLst>
                <a:cxn ang="0">
                  <a:pos x="T0" y="T1"/>
                </a:cxn>
                <a:cxn ang="0">
                  <a:pos x="T2" y="T3"/>
                </a:cxn>
                <a:cxn ang="0">
                  <a:pos x="T4" y="T5"/>
                </a:cxn>
                <a:cxn ang="0">
                  <a:pos x="T6" y="T7"/>
                </a:cxn>
                <a:cxn ang="0">
                  <a:pos x="T8" y="T9"/>
                </a:cxn>
                <a:cxn ang="0">
                  <a:pos x="T10" y="T11"/>
                </a:cxn>
              </a:cxnLst>
              <a:rect l="0" t="0" r="r" b="b"/>
              <a:pathLst>
                <a:path w="12" h="43">
                  <a:moveTo>
                    <a:pt x="12" y="0"/>
                  </a:moveTo>
                  <a:lnTo>
                    <a:pt x="12" y="40"/>
                  </a:lnTo>
                  <a:lnTo>
                    <a:pt x="3" y="43"/>
                  </a:lnTo>
                  <a:lnTo>
                    <a:pt x="0" y="0"/>
                  </a:lnTo>
                  <a:lnTo>
                    <a:pt x="12" y="0"/>
                  </a:lnTo>
                  <a:lnTo>
                    <a:pt x="12"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0" name="Freeform 244"/>
            <p:cNvSpPr>
              <a:spLocks/>
            </p:cNvSpPr>
            <p:nvPr/>
          </p:nvSpPr>
          <p:spPr bwMode="auto">
            <a:xfrm>
              <a:off x="1298" y="613"/>
              <a:ext cx="6" cy="43"/>
            </a:xfrm>
            <a:custGeom>
              <a:avLst/>
              <a:gdLst>
                <a:gd name="T0" fmla="*/ 6 w 6"/>
                <a:gd name="T1" fmla="*/ 0 h 43"/>
                <a:gd name="T2" fmla="*/ 6 w 6"/>
                <a:gd name="T3" fmla="*/ 43 h 43"/>
                <a:gd name="T4" fmla="*/ 3 w 6"/>
                <a:gd name="T5" fmla="*/ 43 h 43"/>
                <a:gd name="T6" fmla="*/ 0 w 6"/>
                <a:gd name="T7" fmla="*/ 0 h 43"/>
                <a:gd name="T8" fmla="*/ 6 w 6"/>
                <a:gd name="T9" fmla="*/ 0 h 43"/>
                <a:gd name="T10" fmla="*/ 6 w 6"/>
                <a:gd name="T11" fmla="*/ 0 h 43"/>
              </a:gdLst>
              <a:ahLst/>
              <a:cxnLst>
                <a:cxn ang="0">
                  <a:pos x="T0" y="T1"/>
                </a:cxn>
                <a:cxn ang="0">
                  <a:pos x="T2" y="T3"/>
                </a:cxn>
                <a:cxn ang="0">
                  <a:pos x="T4" y="T5"/>
                </a:cxn>
                <a:cxn ang="0">
                  <a:pos x="T6" y="T7"/>
                </a:cxn>
                <a:cxn ang="0">
                  <a:pos x="T8" y="T9"/>
                </a:cxn>
                <a:cxn ang="0">
                  <a:pos x="T10" y="T11"/>
                </a:cxn>
              </a:cxnLst>
              <a:rect l="0" t="0" r="r" b="b"/>
              <a:pathLst>
                <a:path w="6" h="43">
                  <a:moveTo>
                    <a:pt x="6" y="0"/>
                  </a:moveTo>
                  <a:lnTo>
                    <a:pt x="6" y="43"/>
                  </a:lnTo>
                  <a:lnTo>
                    <a:pt x="3" y="43"/>
                  </a:lnTo>
                  <a:lnTo>
                    <a:pt x="0" y="0"/>
                  </a:lnTo>
                  <a:lnTo>
                    <a:pt x="6" y="0"/>
                  </a:lnTo>
                  <a:lnTo>
                    <a:pt x="6"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1" name="Freeform 245"/>
            <p:cNvSpPr>
              <a:spLocks/>
            </p:cNvSpPr>
            <p:nvPr/>
          </p:nvSpPr>
          <p:spPr bwMode="auto">
            <a:xfrm>
              <a:off x="1382" y="604"/>
              <a:ext cx="15" cy="43"/>
            </a:xfrm>
            <a:custGeom>
              <a:avLst/>
              <a:gdLst>
                <a:gd name="T0" fmla="*/ 12 w 15"/>
                <a:gd name="T1" fmla="*/ 0 h 43"/>
                <a:gd name="T2" fmla="*/ 15 w 15"/>
                <a:gd name="T3" fmla="*/ 43 h 43"/>
                <a:gd name="T4" fmla="*/ 3 w 15"/>
                <a:gd name="T5" fmla="*/ 43 h 43"/>
                <a:gd name="T6" fmla="*/ 0 w 15"/>
                <a:gd name="T7" fmla="*/ 3 h 43"/>
                <a:gd name="T8" fmla="*/ 12 w 15"/>
                <a:gd name="T9" fmla="*/ 0 h 43"/>
                <a:gd name="T10" fmla="*/ 12 w 15"/>
                <a:gd name="T11" fmla="*/ 0 h 43"/>
              </a:gdLst>
              <a:ahLst/>
              <a:cxnLst>
                <a:cxn ang="0">
                  <a:pos x="T0" y="T1"/>
                </a:cxn>
                <a:cxn ang="0">
                  <a:pos x="T2" y="T3"/>
                </a:cxn>
                <a:cxn ang="0">
                  <a:pos x="T4" y="T5"/>
                </a:cxn>
                <a:cxn ang="0">
                  <a:pos x="T6" y="T7"/>
                </a:cxn>
                <a:cxn ang="0">
                  <a:pos x="T8" y="T9"/>
                </a:cxn>
                <a:cxn ang="0">
                  <a:pos x="T10" y="T11"/>
                </a:cxn>
              </a:cxnLst>
              <a:rect l="0" t="0" r="r" b="b"/>
              <a:pathLst>
                <a:path w="15" h="43">
                  <a:moveTo>
                    <a:pt x="12" y="0"/>
                  </a:moveTo>
                  <a:lnTo>
                    <a:pt x="15" y="43"/>
                  </a:lnTo>
                  <a:lnTo>
                    <a:pt x="3" y="43"/>
                  </a:lnTo>
                  <a:lnTo>
                    <a:pt x="0" y="3"/>
                  </a:lnTo>
                  <a:lnTo>
                    <a:pt x="12" y="0"/>
                  </a:lnTo>
                  <a:lnTo>
                    <a:pt x="12"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2" name="Freeform 246"/>
            <p:cNvSpPr>
              <a:spLocks/>
            </p:cNvSpPr>
            <p:nvPr/>
          </p:nvSpPr>
          <p:spPr bwMode="auto">
            <a:xfrm>
              <a:off x="1382" y="604"/>
              <a:ext cx="9" cy="43"/>
            </a:xfrm>
            <a:custGeom>
              <a:avLst/>
              <a:gdLst>
                <a:gd name="T0" fmla="*/ 6 w 9"/>
                <a:gd name="T1" fmla="*/ 0 h 43"/>
                <a:gd name="T2" fmla="*/ 9 w 9"/>
                <a:gd name="T3" fmla="*/ 43 h 43"/>
                <a:gd name="T4" fmla="*/ 3 w 9"/>
                <a:gd name="T5" fmla="*/ 43 h 43"/>
                <a:gd name="T6" fmla="*/ 0 w 9"/>
                <a:gd name="T7" fmla="*/ 3 h 43"/>
                <a:gd name="T8" fmla="*/ 6 w 9"/>
                <a:gd name="T9" fmla="*/ 0 h 43"/>
                <a:gd name="T10" fmla="*/ 6 w 9"/>
                <a:gd name="T11" fmla="*/ 0 h 43"/>
              </a:gdLst>
              <a:ahLst/>
              <a:cxnLst>
                <a:cxn ang="0">
                  <a:pos x="T0" y="T1"/>
                </a:cxn>
                <a:cxn ang="0">
                  <a:pos x="T2" y="T3"/>
                </a:cxn>
                <a:cxn ang="0">
                  <a:pos x="T4" y="T5"/>
                </a:cxn>
                <a:cxn ang="0">
                  <a:pos x="T6" y="T7"/>
                </a:cxn>
                <a:cxn ang="0">
                  <a:pos x="T8" y="T9"/>
                </a:cxn>
                <a:cxn ang="0">
                  <a:pos x="T10" y="T11"/>
                </a:cxn>
              </a:cxnLst>
              <a:rect l="0" t="0" r="r" b="b"/>
              <a:pathLst>
                <a:path w="9" h="43">
                  <a:moveTo>
                    <a:pt x="6" y="0"/>
                  </a:moveTo>
                  <a:lnTo>
                    <a:pt x="9" y="43"/>
                  </a:lnTo>
                  <a:lnTo>
                    <a:pt x="3" y="43"/>
                  </a:lnTo>
                  <a:lnTo>
                    <a:pt x="0" y="3"/>
                  </a:lnTo>
                  <a:lnTo>
                    <a:pt x="6" y="0"/>
                  </a:lnTo>
                  <a:lnTo>
                    <a:pt x="6"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3" name="Freeform 247"/>
            <p:cNvSpPr>
              <a:spLocks/>
            </p:cNvSpPr>
            <p:nvPr/>
          </p:nvSpPr>
          <p:spPr bwMode="auto">
            <a:xfrm>
              <a:off x="1264" y="513"/>
              <a:ext cx="152" cy="109"/>
            </a:xfrm>
            <a:custGeom>
              <a:avLst/>
              <a:gdLst>
                <a:gd name="T0" fmla="*/ 15 w 152"/>
                <a:gd name="T1" fmla="*/ 7 h 109"/>
                <a:gd name="T2" fmla="*/ 133 w 152"/>
                <a:gd name="T3" fmla="*/ 0 h 109"/>
                <a:gd name="T4" fmla="*/ 133 w 152"/>
                <a:gd name="T5" fmla="*/ 0 h 109"/>
                <a:gd name="T6" fmla="*/ 136 w 152"/>
                <a:gd name="T7" fmla="*/ 0 h 109"/>
                <a:gd name="T8" fmla="*/ 143 w 152"/>
                <a:gd name="T9" fmla="*/ 3 h 109"/>
                <a:gd name="T10" fmla="*/ 146 w 152"/>
                <a:gd name="T11" fmla="*/ 7 h 109"/>
                <a:gd name="T12" fmla="*/ 149 w 152"/>
                <a:gd name="T13" fmla="*/ 13 h 109"/>
                <a:gd name="T14" fmla="*/ 152 w 152"/>
                <a:gd name="T15" fmla="*/ 81 h 109"/>
                <a:gd name="T16" fmla="*/ 152 w 152"/>
                <a:gd name="T17" fmla="*/ 81 h 109"/>
                <a:gd name="T18" fmla="*/ 149 w 152"/>
                <a:gd name="T19" fmla="*/ 87 h 109"/>
                <a:gd name="T20" fmla="*/ 149 w 152"/>
                <a:gd name="T21" fmla="*/ 94 h 109"/>
                <a:gd name="T22" fmla="*/ 143 w 152"/>
                <a:gd name="T23" fmla="*/ 97 h 109"/>
                <a:gd name="T24" fmla="*/ 136 w 152"/>
                <a:gd name="T25" fmla="*/ 97 h 109"/>
                <a:gd name="T26" fmla="*/ 21 w 152"/>
                <a:gd name="T27" fmla="*/ 109 h 109"/>
                <a:gd name="T28" fmla="*/ 21 w 152"/>
                <a:gd name="T29" fmla="*/ 109 h 109"/>
                <a:gd name="T30" fmla="*/ 15 w 152"/>
                <a:gd name="T31" fmla="*/ 109 h 109"/>
                <a:gd name="T32" fmla="*/ 9 w 152"/>
                <a:gd name="T33" fmla="*/ 106 h 109"/>
                <a:gd name="T34" fmla="*/ 6 w 152"/>
                <a:gd name="T35" fmla="*/ 103 h 109"/>
                <a:gd name="T36" fmla="*/ 6 w 152"/>
                <a:gd name="T37" fmla="*/ 97 h 109"/>
                <a:gd name="T38" fmla="*/ 0 w 152"/>
                <a:gd name="T39" fmla="*/ 25 h 109"/>
                <a:gd name="T40" fmla="*/ 0 w 152"/>
                <a:gd name="T41" fmla="*/ 25 h 109"/>
                <a:gd name="T42" fmla="*/ 3 w 152"/>
                <a:gd name="T43" fmla="*/ 19 h 109"/>
                <a:gd name="T44" fmla="*/ 6 w 152"/>
                <a:gd name="T45" fmla="*/ 13 h 109"/>
                <a:gd name="T46" fmla="*/ 9 w 152"/>
                <a:gd name="T47" fmla="*/ 10 h 109"/>
                <a:gd name="T48" fmla="*/ 15 w 152"/>
                <a:gd name="T49" fmla="*/ 7 h 109"/>
                <a:gd name="T50" fmla="*/ 15 w 152"/>
                <a:gd name="T51" fmla="*/ 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2" h="109">
                  <a:moveTo>
                    <a:pt x="15" y="7"/>
                  </a:moveTo>
                  <a:lnTo>
                    <a:pt x="133" y="0"/>
                  </a:lnTo>
                  <a:lnTo>
                    <a:pt x="133" y="0"/>
                  </a:lnTo>
                  <a:lnTo>
                    <a:pt x="136" y="0"/>
                  </a:lnTo>
                  <a:lnTo>
                    <a:pt x="143" y="3"/>
                  </a:lnTo>
                  <a:lnTo>
                    <a:pt x="146" y="7"/>
                  </a:lnTo>
                  <a:lnTo>
                    <a:pt x="149" y="13"/>
                  </a:lnTo>
                  <a:lnTo>
                    <a:pt x="152" y="81"/>
                  </a:lnTo>
                  <a:lnTo>
                    <a:pt x="152" y="81"/>
                  </a:lnTo>
                  <a:lnTo>
                    <a:pt x="149" y="87"/>
                  </a:lnTo>
                  <a:lnTo>
                    <a:pt x="149" y="94"/>
                  </a:lnTo>
                  <a:lnTo>
                    <a:pt x="143" y="97"/>
                  </a:lnTo>
                  <a:lnTo>
                    <a:pt x="136" y="97"/>
                  </a:lnTo>
                  <a:lnTo>
                    <a:pt x="21" y="109"/>
                  </a:lnTo>
                  <a:lnTo>
                    <a:pt x="21" y="109"/>
                  </a:lnTo>
                  <a:lnTo>
                    <a:pt x="15" y="109"/>
                  </a:lnTo>
                  <a:lnTo>
                    <a:pt x="9" y="106"/>
                  </a:lnTo>
                  <a:lnTo>
                    <a:pt x="6" y="103"/>
                  </a:lnTo>
                  <a:lnTo>
                    <a:pt x="6" y="97"/>
                  </a:lnTo>
                  <a:lnTo>
                    <a:pt x="0" y="25"/>
                  </a:lnTo>
                  <a:lnTo>
                    <a:pt x="0" y="25"/>
                  </a:lnTo>
                  <a:lnTo>
                    <a:pt x="3" y="19"/>
                  </a:lnTo>
                  <a:lnTo>
                    <a:pt x="6" y="13"/>
                  </a:lnTo>
                  <a:lnTo>
                    <a:pt x="9" y="10"/>
                  </a:lnTo>
                  <a:lnTo>
                    <a:pt x="15" y="7"/>
                  </a:lnTo>
                  <a:lnTo>
                    <a:pt x="15" y="7"/>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4" name="Freeform 248"/>
            <p:cNvSpPr>
              <a:spLocks/>
            </p:cNvSpPr>
            <p:nvPr/>
          </p:nvSpPr>
          <p:spPr bwMode="auto">
            <a:xfrm>
              <a:off x="1270" y="516"/>
              <a:ext cx="146" cy="106"/>
            </a:xfrm>
            <a:custGeom>
              <a:avLst/>
              <a:gdLst>
                <a:gd name="T0" fmla="*/ 143 w 146"/>
                <a:gd name="T1" fmla="*/ 10 h 106"/>
                <a:gd name="T2" fmla="*/ 146 w 146"/>
                <a:gd name="T3" fmla="*/ 78 h 106"/>
                <a:gd name="T4" fmla="*/ 146 w 146"/>
                <a:gd name="T5" fmla="*/ 78 h 106"/>
                <a:gd name="T6" fmla="*/ 143 w 146"/>
                <a:gd name="T7" fmla="*/ 84 h 106"/>
                <a:gd name="T8" fmla="*/ 143 w 146"/>
                <a:gd name="T9" fmla="*/ 91 h 106"/>
                <a:gd name="T10" fmla="*/ 137 w 146"/>
                <a:gd name="T11" fmla="*/ 94 h 106"/>
                <a:gd name="T12" fmla="*/ 130 w 146"/>
                <a:gd name="T13" fmla="*/ 94 h 106"/>
                <a:gd name="T14" fmla="*/ 15 w 146"/>
                <a:gd name="T15" fmla="*/ 106 h 106"/>
                <a:gd name="T16" fmla="*/ 15 w 146"/>
                <a:gd name="T17" fmla="*/ 106 h 106"/>
                <a:gd name="T18" fmla="*/ 12 w 146"/>
                <a:gd name="T19" fmla="*/ 106 h 106"/>
                <a:gd name="T20" fmla="*/ 9 w 146"/>
                <a:gd name="T21" fmla="*/ 103 h 106"/>
                <a:gd name="T22" fmla="*/ 6 w 146"/>
                <a:gd name="T23" fmla="*/ 97 h 106"/>
                <a:gd name="T24" fmla="*/ 0 w 146"/>
                <a:gd name="T25" fmla="*/ 22 h 106"/>
                <a:gd name="T26" fmla="*/ 0 w 146"/>
                <a:gd name="T27" fmla="*/ 22 h 106"/>
                <a:gd name="T28" fmla="*/ 3 w 146"/>
                <a:gd name="T29" fmla="*/ 16 h 106"/>
                <a:gd name="T30" fmla="*/ 3 w 146"/>
                <a:gd name="T31" fmla="*/ 13 h 106"/>
                <a:gd name="T32" fmla="*/ 9 w 146"/>
                <a:gd name="T33" fmla="*/ 10 h 106"/>
                <a:gd name="T34" fmla="*/ 15 w 146"/>
                <a:gd name="T35" fmla="*/ 7 h 106"/>
                <a:gd name="T36" fmla="*/ 134 w 146"/>
                <a:gd name="T37" fmla="*/ 0 h 106"/>
                <a:gd name="T38" fmla="*/ 134 w 146"/>
                <a:gd name="T39" fmla="*/ 0 h 106"/>
                <a:gd name="T40" fmla="*/ 137 w 146"/>
                <a:gd name="T41" fmla="*/ 0 h 106"/>
                <a:gd name="T42" fmla="*/ 140 w 146"/>
                <a:gd name="T43" fmla="*/ 4 h 106"/>
                <a:gd name="T44" fmla="*/ 143 w 146"/>
                <a:gd name="T45" fmla="*/ 10 h 106"/>
                <a:gd name="T46" fmla="*/ 143 w 146"/>
                <a:gd name="T4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106">
                  <a:moveTo>
                    <a:pt x="143" y="10"/>
                  </a:moveTo>
                  <a:lnTo>
                    <a:pt x="146" y="78"/>
                  </a:lnTo>
                  <a:lnTo>
                    <a:pt x="146" y="78"/>
                  </a:lnTo>
                  <a:lnTo>
                    <a:pt x="143" y="84"/>
                  </a:lnTo>
                  <a:lnTo>
                    <a:pt x="143" y="91"/>
                  </a:lnTo>
                  <a:lnTo>
                    <a:pt x="137" y="94"/>
                  </a:lnTo>
                  <a:lnTo>
                    <a:pt x="130" y="94"/>
                  </a:lnTo>
                  <a:lnTo>
                    <a:pt x="15" y="106"/>
                  </a:lnTo>
                  <a:lnTo>
                    <a:pt x="15" y="106"/>
                  </a:lnTo>
                  <a:lnTo>
                    <a:pt x="12" y="106"/>
                  </a:lnTo>
                  <a:lnTo>
                    <a:pt x="9" y="103"/>
                  </a:lnTo>
                  <a:lnTo>
                    <a:pt x="6" y="97"/>
                  </a:lnTo>
                  <a:lnTo>
                    <a:pt x="0" y="22"/>
                  </a:lnTo>
                  <a:lnTo>
                    <a:pt x="0" y="22"/>
                  </a:lnTo>
                  <a:lnTo>
                    <a:pt x="3" y="16"/>
                  </a:lnTo>
                  <a:lnTo>
                    <a:pt x="3" y="13"/>
                  </a:lnTo>
                  <a:lnTo>
                    <a:pt x="9" y="10"/>
                  </a:lnTo>
                  <a:lnTo>
                    <a:pt x="15" y="7"/>
                  </a:lnTo>
                  <a:lnTo>
                    <a:pt x="134" y="0"/>
                  </a:lnTo>
                  <a:lnTo>
                    <a:pt x="134" y="0"/>
                  </a:lnTo>
                  <a:lnTo>
                    <a:pt x="137" y="0"/>
                  </a:lnTo>
                  <a:lnTo>
                    <a:pt x="140" y="4"/>
                  </a:lnTo>
                  <a:lnTo>
                    <a:pt x="143" y="10"/>
                  </a:lnTo>
                  <a:lnTo>
                    <a:pt x="143" y="1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5" name="Freeform 249"/>
            <p:cNvSpPr>
              <a:spLocks/>
            </p:cNvSpPr>
            <p:nvPr/>
          </p:nvSpPr>
          <p:spPr bwMode="auto">
            <a:xfrm>
              <a:off x="1270" y="516"/>
              <a:ext cx="115" cy="106"/>
            </a:xfrm>
            <a:custGeom>
              <a:avLst/>
              <a:gdLst>
                <a:gd name="T0" fmla="*/ 109 w 115"/>
                <a:gd name="T1" fmla="*/ 97 h 106"/>
                <a:gd name="T2" fmla="*/ 15 w 115"/>
                <a:gd name="T3" fmla="*/ 106 h 106"/>
                <a:gd name="T4" fmla="*/ 15 w 115"/>
                <a:gd name="T5" fmla="*/ 106 h 106"/>
                <a:gd name="T6" fmla="*/ 12 w 115"/>
                <a:gd name="T7" fmla="*/ 106 h 106"/>
                <a:gd name="T8" fmla="*/ 9 w 115"/>
                <a:gd name="T9" fmla="*/ 103 h 106"/>
                <a:gd name="T10" fmla="*/ 6 w 115"/>
                <a:gd name="T11" fmla="*/ 97 h 106"/>
                <a:gd name="T12" fmla="*/ 0 w 115"/>
                <a:gd name="T13" fmla="*/ 22 h 106"/>
                <a:gd name="T14" fmla="*/ 0 w 115"/>
                <a:gd name="T15" fmla="*/ 22 h 106"/>
                <a:gd name="T16" fmla="*/ 3 w 115"/>
                <a:gd name="T17" fmla="*/ 16 h 106"/>
                <a:gd name="T18" fmla="*/ 3 w 115"/>
                <a:gd name="T19" fmla="*/ 13 h 106"/>
                <a:gd name="T20" fmla="*/ 9 w 115"/>
                <a:gd name="T21" fmla="*/ 10 h 106"/>
                <a:gd name="T22" fmla="*/ 15 w 115"/>
                <a:gd name="T23" fmla="*/ 7 h 106"/>
                <a:gd name="T24" fmla="*/ 115 w 115"/>
                <a:gd name="T25" fmla="*/ 0 h 106"/>
                <a:gd name="T26" fmla="*/ 115 w 115"/>
                <a:gd name="T27" fmla="*/ 0 h 106"/>
                <a:gd name="T28" fmla="*/ 115 w 115"/>
                <a:gd name="T29" fmla="*/ 0 h 106"/>
                <a:gd name="T30" fmla="*/ 40 w 115"/>
                <a:gd name="T31" fmla="*/ 10 h 106"/>
                <a:gd name="T32" fmla="*/ 22 w 115"/>
                <a:gd name="T33" fmla="*/ 13 h 106"/>
                <a:gd name="T34" fmla="*/ 12 w 115"/>
                <a:gd name="T35" fmla="*/ 16 h 106"/>
                <a:gd name="T36" fmla="*/ 12 w 115"/>
                <a:gd name="T37" fmla="*/ 16 h 106"/>
                <a:gd name="T38" fmla="*/ 12 w 115"/>
                <a:gd name="T39" fmla="*/ 44 h 106"/>
                <a:gd name="T40" fmla="*/ 12 w 115"/>
                <a:gd name="T41" fmla="*/ 81 h 106"/>
                <a:gd name="T42" fmla="*/ 12 w 115"/>
                <a:gd name="T43" fmla="*/ 81 h 106"/>
                <a:gd name="T44" fmla="*/ 15 w 115"/>
                <a:gd name="T45" fmla="*/ 97 h 106"/>
                <a:gd name="T46" fmla="*/ 18 w 115"/>
                <a:gd name="T47" fmla="*/ 100 h 106"/>
                <a:gd name="T48" fmla="*/ 18 w 115"/>
                <a:gd name="T49" fmla="*/ 100 h 106"/>
                <a:gd name="T50" fmla="*/ 37 w 115"/>
                <a:gd name="T51" fmla="*/ 100 h 106"/>
                <a:gd name="T52" fmla="*/ 84 w 115"/>
                <a:gd name="T53" fmla="*/ 100 h 106"/>
                <a:gd name="T54" fmla="*/ 109 w 115"/>
                <a:gd name="T55" fmla="*/ 97 h 106"/>
                <a:gd name="T56" fmla="*/ 109 w 115"/>
                <a:gd name="T57" fmla="*/ 9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6">
                  <a:moveTo>
                    <a:pt x="109" y="97"/>
                  </a:moveTo>
                  <a:lnTo>
                    <a:pt x="15" y="106"/>
                  </a:lnTo>
                  <a:lnTo>
                    <a:pt x="15" y="106"/>
                  </a:lnTo>
                  <a:lnTo>
                    <a:pt x="12" y="106"/>
                  </a:lnTo>
                  <a:lnTo>
                    <a:pt x="9" y="103"/>
                  </a:lnTo>
                  <a:lnTo>
                    <a:pt x="6" y="97"/>
                  </a:lnTo>
                  <a:lnTo>
                    <a:pt x="0" y="22"/>
                  </a:lnTo>
                  <a:lnTo>
                    <a:pt x="0" y="22"/>
                  </a:lnTo>
                  <a:lnTo>
                    <a:pt x="3" y="16"/>
                  </a:lnTo>
                  <a:lnTo>
                    <a:pt x="3" y="13"/>
                  </a:lnTo>
                  <a:lnTo>
                    <a:pt x="9" y="10"/>
                  </a:lnTo>
                  <a:lnTo>
                    <a:pt x="15" y="7"/>
                  </a:lnTo>
                  <a:lnTo>
                    <a:pt x="115" y="0"/>
                  </a:lnTo>
                  <a:lnTo>
                    <a:pt x="115" y="0"/>
                  </a:lnTo>
                  <a:lnTo>
                    <a:pt x="115" y="0"/>
                  </a:lnTo>
                  <a:lnTo>
                    <a:pt x="40" y="10"/>
                  </a:lnTo>
                  <a:lnTo>
                    <a:pt x="22" y="13"/>
                  </a:lnTo>
                  <a:lnTo>
                    <a:pt x="12" y="16"/>
                  </a:lnTo>
                  <a:lnTo>
                    <a:pt x="12" y="16"/>
                  </a:lnTo>
                  <a:lnTo>
                    <a:pt x="12" y="44"/>
                  </a:lnTo>
                  <a:lnTo>
                    <a:pt x="12" y="81"/>
                  </a:lnTo>
                  <a:lnTo>
                    <a:pt x="12" y="81"/>
                  </a:lnTo>
                  <a:lnTo>
                    <a:pt x="15" y="97"/>
                  </a:lnTo>
                  <a:lnTo>
                    <a:pt x="18" y="100"/>
                  </a:lnTo>
                  <a:lnTo>
                    <a:pt x="18" y="100"/>
                  </a:lnTo>
                  <a:lnTo>
                    <a:pt x="37" y="100"/>
                  </a:lnTo>
                  <a:lnTo>
                    <a:pt x="84" y="100"/>
                  </a:lnTo>
                  <a:lnTo>
                    <a:pt x="109" y="97"/>
                  </a:lnTo>
                  <a:lnTo>
                    <a:pt x="109" y="97"/>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6" name="Freeform 250"/>
            <p:cNvSpPr>
              <a:spLocks/>
            </p:cNvSpPr>
            <p:nvPr/>
          </p:nvSpPr>
          <p:spPr bwMode="auto">
            <a:xfrm>
              <a:off x="1282" y="632"/>
              <a:ext cx="206" cy="65"/>
            </a:xfrm>
            <a:custGeom>
              <a:avLst/>
              <a:gdLst>
                <a:gd name="T0" fmla="*/ 162 w 206"/>
                <a:gd name="T1" fmla="*/ 0 h 65"/>
                <a:gd name="T2" fmla="*/ 162 w 206"/>
                <a:gd name="T3" fmla="*/ 0 h 65"/>
                <a:gd name="T4" fmla="*/ 143 w 206"/>
                <a:gd name="T5" fmla="*/ 0 h 65"/>
                <a:gd name="T6" fmla="*/ 128 w 206"/>
                <a:gd name="T7" fmla="*/ 3 h 65"/>
                <a:gd name="T8" fmla="*/ 128 w 206"/>
                <a:gd name="T9" fmla="*/ 3 h 65"/>
                <a:gd name="T10" fmla="*/ 109 w 206"/>
                <a:gd name="T11" fmla="*/ 9 h 65"/>
                <a:gd name="T12" fmla="*/ 90 w 206"/>
                <a:gd name="T13" fmla="*/ 12 h 65"/>
                <a:gd name="T14" fmla="*/ 56 w 206"/>
                <a:gd name="T15" fmla="*/ 12 h 65"/>
                <a:gd name="T16" fmla="*/ 56 w 206"/>
                <a:gd name="T17" fmla="*/ 12 h 65"/>
                <a:gd name="T18" fmla="*/ 34 w 206"/>
                <a:gd name="T19" fmla="*/ 12 h 65"/>
                <a:gd name="T20" fmla="*/ 16 w 206"/>
                <a:gd name="T21" fmla="*/ 15 h 65"/>
                <a:gd name="T22" fmla="*/ 16 w 206"/>
                <a:gd name="T23" fmla="*/ 15 h 65"/>
                <a:gd name="T24" fmla="*/ 10 w 206"/>
                <a:gd name="T25" fmla="*/ 18 h 65"/>
                <a:gd name="T26" fmla="*/ 0 w 206"/>
                <a:gd name="T27" fmla="*/ 24 h 65"/>
                <a:gd name="T28" fmla="*/ 0 w 206"/>
                <a:gd name="T29" fmla="*/ 24 h 65"/>
                <a:gd name="T30" fmla="*/ 0 w 206"/>
                <a:gd name="T31" fmla="*/ 24 h 65"/>
                <a:gd name="T32" fmla="*/ 0 w 206"/>
                <a:gd name="T33" fmla="*/ 28 h 65"/>
                <a:gd name="T34" fmla="*/ 13 w 206"/>
                <a:gd name="T35" fmla="*/ 31 h 65"/>
                <a:gd name="T36" fmla="*/ 13 w 206"/>
                <a:gd name="T37" fmla="*/ 31 h 65"/>
                <a:gd name="T38" fmla="*/ 22 w 206"/>
                <a:gd name="T39" fmla="*/ 31 h 65"/>
                <a:gd name="T40" fmla="*/ 28 w 206"/>
                <a:gd name="T41" fmla="*/ 31 h 65"/>
                <a:gd name="T42" fmla="*/ 34 w 206"/>
                <a:gd name="T43" fmla="*/ 34 h 65"/>
                <a:gd name="T44" fmla="*/ 41 w 206"/>
                <a:gd name="T45" fmla="*/ 40 h 65"/>
                <a:gd name="T46" fmla="*/ 41 w 206"/>
                <a:gd name="T47" fmla="*/ 40 h 65"/>
                <a:gd name="T48" fmla="*/ 56 w 206"/>
                <a:gd name="T49" fmla="*/ 59 h 65"/>
                <a:gd name="T50" fmla="*/ 66 w 206"/>
                <a:gd name="T51" fmla="*/ 65 h 65"/>
                <a:gd name="T52" fmla="*/ 81 w 206"/>
                <a:gd name="T53" fmla="*/ 65 h 65"/>
                <a:gd name="T54" fmla="*/ 81 w 206"/>
                <a:gd name="T55" fmla="*/ 65 h 65"/>
                <a:gd name="T56" fmla="*/ 109 w 206"/>
                <a:gd name="T57" fmla="*/ 65 h 65"/>
                <a:gd name="T58" fmla="*/ 146 w 206"/>
                <a:gd name="T59" fmla="*/ 59 h 65"/>
                <a:gd name="T60" fmla="*/ 187 w 206"/>
                <a:gd name="T61" fmla="*/ 52 h 65"/>
                <a:gd name="T62" fmla="*/ 187 w 206"/>
                <a:gd name="T63" fmla="*/ 52 h 65"/>
                <a:gd name="T64" fmla="*/ 196 w 206"/>
                <a:gd name="T65" fmla="*/ 52 h 65"/>
                <a:gd name="T66" fmla="*/ 199 w 206"/>
                <a:gd name="T67" fmla="*/ 49 h 65"/>
                <a:gd name="T68" fmla="*/ 206 w 206"/>
                <a:gd name="T69" fmla="*/ 46 h 65"/>
                <a:gd name="T70" fmla="*/ 206 w 206"/>
                <a:gd name="T71" fmla="*/ 46 h 65"/>
                <a:gd name="T72" fmla="*/ 206 w 206"/>
                <a:gd name="T73" fmla="*/ 40 h 65"/>
                <a:gd name="T74" fmla="*/ 202 w 206"/>
                <a:gd name="T75" fmla="*/ 37 h 65"/>
                <a:gd name="T76" fmla="*/ 193 w 206"/>
                <a:gd name="T77" fmla="*/ 24 h 65"/>
                <a:gd name="T78" fmla="*/ 193 w 206"/>
                <a:gd name="T79" fmla="*/ 24 h 65"/>
                <a:gd name="T80" fmla="*/ 162 w 206"/>
                <a:gd name="T81" fmla="*/ 0 h 65"/>
                <a:gd name="T82" fmla="*/ 162 w 206"/>
                <a:gd name="T8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65">
                  <a:moveTo>
                    <a:pt x="162" y="0"/>
                  </a:moveTo>
                  <a:lnTo>
                    <a:pt x="162" y="0"/>
                  </a:lnTo>
                  <a:lnTo>
                    <a:pt x="143" y="0"/>
                  </a:lnTo>
                  <a:lnTo>
                    <a:pt x="128" y="3"/>
                  </a:lnTo>
                  <a:lnTo>
                    <a:pt x="128" y="3"/>
                  </a:lnTo>
                  <a:lnTo>
                    <a:pt x="109" y="9"/>
                  </a:lnTo>
                  <a:lnTo>
                    <a:pt x="90" y="12"/>
                  </a:lnTo>
                  <a:lnTo>
                    <a:pt x="56" y="12"/>
                  </a:lnTo>
                  <a:lnTo>
                    <a:pt x="56" y="12"/>
                  </a:lnTo>
                  <a:lnTo>
                    <a:pt x="34" y="12"/>
                  </a:lnTo>
                  <a:lnTo>
                    <a:pt x="16" y="15"/>
                  </a:lnTo>
                  <a:lnTo>
                    <a:pt x="16" y="15"/>
                  </a:lnTo>
                  <a:lnTo>
                    <a:pt x="10" y="18"/>
                  </a:lnTo>
                  <a:lnTo>
                    <a:pt x="0" y="24"/>
                  </a:lnTo>
                  <a:lnTo>
                    <a:pt x="0" y="24"/>
                  </a:lnTo>
                  <a:lnTo>
                    <a:pt x="0" y="24"/>
                  </a:lnTo>
                  <a:lnTo>
                    <a:pt x="0" y="28"/>
                  </a:lnTo>
                  <a:lnTo>
                    <a:pt x="13" y="31"/>
                  </a:lnTo>
                  <a:lnTo>
                    <a:pt x="13" y="31"/>
                  </a:lnTo>
                  <a:lnTo>
                    <a:pt x="22" y="31"/>
                  </a:lnTo>
                  <a:lnTo>
                    <a:pt x="28" y="31"/>
                  </a:lnTo>
                  <a:lnTo>
                    <a:pt x="34" y="34"/>
                  </a:lnTo>
                  <a:lnTo>
                    <a:pt x="41" y="40"/>
                  </a:lnTo>
                  <a:lnTo>
                    <a:pt x="41" y="40"/>
                  </a:lnTo>
                  <a:lnTo>
                    <a:pt x="56" y="59"/>
                  </a:lnTo>
                  <a:lnTo>
                    <a:pt x="66" y="65"/>
                  </a:lnTo>
                  <a:lnTo>
                    <a:pt x="81" y="65"/>
                  </a:lnTo>
                  <a:lnTo>
                    <a:pt x="81" y="65"/>
                  </a:lnTo>
                  <a:lnTo>
                    <a:pt x="109" y="65"/>
                  </a:lnTo>
                  <a:lnTo>
                    <a:pt x="146" y="59"/>
                  </a:lnTo>
                  <a:lnTo>
                    <a:pt x="187" y="52"/>
                  </a:lnTo>
                  <a:lnTo>
                    <a:pt x="187" y="52"/>
                  </a:lnTo>
                  <a:lnTo>
                    <a:pt x="196" y="52"/>
                  </a:lnTo>
                  <a:lnTo>
                    <a:pt x="199" y="49"/>
                  </a:lnTo>
                  <a:lnTo>
                    <a:pt x="206" y="46"/>
                  </a:lnTo>
                  <a:lnTo>
                    <a:pt x="206" y="46"/>
                  </a:lnTo>
                  <a:lnTo>
                    <a:pt x="206" y="40"/>
                  </a:lnTo>
                  <a:lnTo>
                    <a:pt x="202" y="37"/>
                  </a:lnTo>
                  <a:lnTo>
                    <a:pt x="193" y="24"/>
                  </a:lnTo>
                  <a:lnTo>
                    <a:pt x="193" y="24"/>
                  </a:lnTo>
                  <a:lnTo>
                    <a:pt x="162" y="0"/>
                  </a:lnTo>
                  <a:lnTo>
                    <a:pt x="162"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7" name="Freeform 251"/>
            <p:cNvSpPr>
              <a:spLocks/>
            </p:cNvSpPr>
            <p:nvPr/>
          </p:nvSpPr>
          <p:spPr bwMode="auto">
            <a:xfrm>
              <a:off x="1285" y="632"/>
              <a:ext cx="203" cy="59"/>
            </a:xfrm>
            <a:custGeom>
              <a:avLst/>
              <a:gdLst>
                <a:gd name="T0" fmla="*/ 159 w 203"/>
                <a:gd name="T1" fmla="*/ 0 h 59"/>
                <a:gd name="T2" fmla="*/ 159 w 203"/>
                <a:gd name="T3" fmla="*/ 0 h 59"/>
                <a:gd name="T4" fmla="*/ 140 w 203"/>
                <a:gd name="T5" fmla="*/ 0 h 59"/>
                <a:gd name="T6" fmla="*/ 125 w 203"/>
                <a:gd name="T7" fmla="*/ 3 h 59"/>
                <a:gd name="T8" fmla="*/ 125 w 203"/>
                <a:gd name="T9" fmla="*/ 3 h 59"/>
                <a:gd name="T10" fmla="*/ 106 w 203"/>
                <a:gd name="T11" fmla="*/ 9 h 59"/>
                <a:gd name="T12" fmla="*/ 87 w 203"/>
                <a:gd name="T13" fmla="*/ 12 h 59"/>
                <a:gd name="T14" fmla="*/ 53 w 203"/>
                <a:gd name="T15" fmla="*/ 12 h 59"/>
                <a:gd name="T16" fmla="*/ 53 w 203"/>
                <a:gd name="T17" fmla="*/ 12 h 59"/>
                <a:gd name="T18" fmla="*/ 31 w 203"/>
                <a:gd name="T19" fmla="*/ 12 h 59"/>
                <a:gd name="T20" fmla="*/ 13 w 203"/>
                <a:gd name="T21" fmla="*/ 15 h 59"/>
                <a:gd name="T22" fmla="*/ 13 w 203"/>
                <a:gd name="T23" fmla="*/ 15 h 59"/>
                <a:gd name="T24" fmla="*/ 7 w 203"/>
                <a:gd name="T25" fmla="*/ 18 h 59"/>
                <a:gd name="T26" fmla="*/ 0 w 203"/>
                <a:gd name="T27" fmla="*/ 21 h 59"/>
                <a:gd name="T28" fmla="*/ 0 w 203"/>
                <a:gd name="T29" fmla="*/ 21 h 59"/>
                <a:gd name="T30" fmla="*/ 10 w 203"/>
                <a:gd name="T31" fmla="*/ 24 h 59"/>
                <a:gd name="T32" fmla="*/ 10 w 203"/>
                <a:gd name="T33" fmla="*/ 24 h 59"/>
                <a:gd name="T34" fmla="*/ 19 w 203"/>
                <a:gd name="T35" fmla="*/ 24 h 59"/>
                <a:gd name="T36" fmla="*/ 25 w 203"/>
                <a:gd name="T37" fmla="*/ 24 h 59"/>
                <a:gd name="T38" fmla="*/ 31 w 203"/>
                <a:gd name="T39" fmla="*/ 28 h 59"/>
                <a:gd name="T40" fmla="*/ 38 w 203"/>
                <a:gd name="T41" fmla="*/ 37 h 59"/>
                <a:gd name="T42" fmla="*/ 38 w 203"/>
                <a:gd name="T43" fmla="*/ 37 h 59"/>
                <a:gd name="T44" fmla="*/ 53 w 203"/>
                <a:gd name="T45" fmla="*/ 52 h 59"/>
                <a:gd name="T46" fmla="*/ 63 w 203"/>
                <a:gd name="T47" fmla="*/ 59 h 59"/>
                <a:gd name="T48" fmla="*/ 81 w 203"/>
                <a:gd name="T49" fmla="*/ 59 h 59"/>
                <a:gd name="T50" fmla="*/ 81 w 203"/>
                <a:gd name="T51" fmla="*/ 59 h 59"/>
                <a:gd name="T52" fmla="*/ 109 w 203"/>
                <a:gd name="T53" fmla="*/ 59 h 59"/>
                <a:gd name="T54" fmla="*/ 143 w 203"/>
                <a:gd name="T55" fmla="*/ 52 h 59"/>
                <a:gd name="T56" fmla="*/ 187 w 203"/>
                <a:gd name="T57" fmla="*/ 49 h 59"/>
                <a:gd name="T58" fmla="*/ 187 w 203"/>
                <a:gd name="T59" fmla="*/ 49 h 59"/>
                <a:gd name="T60" fmla="*/ 196 w 203"/>
                <a:gd name="T61" fmla="*/ 46 h 59"/>
                <a:gd name="T62" fmla="*/ 199 w 203"/>
                <a:gd name="T63" fmla="*/ 43 h 59"/>
                <a:gd name="T64" fmla="*/ 203 w 203"/>
                <a:gd name="T65" fmla="*/ 40 h 59"/>
                <a:gd name="T66" fmla="*/ 203 w 203"/>
                <a:gd name="T67" fmla="*/ 40 h 59"/>
                <a:gd name="T68" fmla="*/ 199 w 203"/>
                <a:gd name="T69" fmla="*/ 34 h 59"/>
                <a:gd name="T70" fmla="*/ 190 w 203"/>
                <a:gd name="T71" fmla="*/ 24 h 59"/>
                <a:gd name="T72" fmla="*/ 190 w 203"/>
                <a:gd name="T73" fmla="*/ 24 h 59"/>
                <a:gd name="T74" fmla="*/ 159 w 203"/>
                <a:gd name="T75" fmla="*/ 0 h 59"/>
                <a:gd name="T76" fmla="*/ 159 w 203"/>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 h="59">
                  <a:moveTo>
                    <a:pt x="159" y="0"/>
                  </a:moveTo>
                  <a:lnTo>
                    <a:pt x="159" y="0"/>
                  </a:lnTo>
                  <a:lnTo>
                    <a:pt x="140" y="0"/>
                  </a:lnTo>
                  <a:lnTo>
                    <a:pt x="125" y="3"/>
                  </a:lnTo>
                  <a:lnTo>
                    <a:pt x="125" y="3"/>
                  </a:lnTo>
                  <a:lnTo>
                    <a:pt x="106" y="9"/>
                  </a:lnTo>
                  <a:lnTo>
                    <a:pt x="87" y="12"/>
                  </a:lnTo>
                  <a:lnTo>
                    <a:pt x="53" y="12"/>
                  </a:lnTo>
                  <a:lnTo>
                    <a:pt x="53" y="12"/>
                  </a:lnTo>
                  <a:lnTo>
                    <a:pt x="31" y="12"/>
                  </a:lnTo>
                  <a:lnTo>
                    <a:pt x="13" y="15"/>
                  </a:lnTo>
                  <a:lnTo>
                    <a:pt x="13" y="15"/>
                  </a:lnTo>
                  <a:lnTo>
                    <a:pt x="7" y="18"/>
                  </a:lnTo>
                  <a:lnTo>
                    <a:pt x="0" y="21"/>
                  </a:lnTo>
                  <a:lnTo>
                    <a:pt x="0" y="21"/>
                  </a:lnTo>
                  <a:lnTo>
                    <a:pt x="10" y="24"/>
                  </a:lnTo>
                  <a:lnTo>
                    <a:pt x="10" y="24"/>
                  </a:lnTo>
                  <a:lnTo>
                    <a:pt x="19" y="24"/>
                  </a:lnTo>
                  <a:lnTo>
                    <a:pt x="25" y="24"/>
                  </a:lnTo>
                  <a:lnTo>
                    <a:pt x="31" y="28"/>
                  </a:lnTo>
                  <a:lnTo>
                    <a:pt x="38" y="37"/>
                  </a:lnTo>
                  <a:lnTo>
                    <a:pt x="38" y="37"/>
                  </a:lnTo>
                  <a:lnTo>
                    <a:pt x="53" y="52"/>
                  </a:lnTo>
                  <a:lnTo>
                    <a:pt x="63" y="59"/>
                  </a:lnTo>
                  <a:lnTo>
                    <a:pt x="81" y="59"/>
                  </a:lnTo>
                  <a:lnTo>
                    <a:pt x="81" y="59"/>
                  </a:lnTo>
                  <a:lnTo>
                    <a:pt x="109" y="59"/>
                  </a:lnTo>
                  <a:lnTo>
                    <a:pt x="143" y="52"/>
                  </a:lnTo>
                  <a:lnTo>
                    <a:pt x="187" y="49"/>
                  </a:lnTo>
                  <a:lnTo>
                    <a:pt x="187" y="49"/>
                  </a:lnTo>
                  <a:lnTo>
                    <a:pt x="196" y="46"/>
                  </a:lnTo>
                  <a:lnTo>
                    <a:pt x="199" y="43"/>
                  </a:lnTo>
                  <a:lnTo>
                    <a:pt x="203" y="40"/>
                  </a:lnTo>
                  <a:lnTo>
                    <a:pt x="203" y="40"/>
                  </a:lnTo>
                  <a:lnTo>
                    <a:pt x="199" y="34"/>
                  </a:lnTo>
                  <a:lnTo>
                    <a:pt x="190" y="24"/>
                  </a:lnTo>
                  <a:lnTo>
                    <a:pt x="190" y="24"/>
                  </a:lnTo>
                  <a:lnTo>
                    <a:pt x="159" y="0"/>
                  </a:lnTo>
                  <a:lnTo>
                    <a:pt x="159"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8" name="Freeform 252"/>
            <p:cNvSpPr>
              <a:spLocks/>
            </p:cNvSpPr>
            <p:nvPr/>
          </p:nvSpPr>
          <p:spPr bwMode="auto">
            <a:xfrm>
              <a:off x="1332" y="647"/>
              <a:ext cx="118" cy="31"/>
            </a:xfrm>
            <a:custGeom>
              <a:avLst/>
              <a:gdLst>
                <a:gd name="T0" fmla="*/ 118 w 118"/>
                <a:gd name="T1" fmla="*/ 22 h 31"/>
                <a:gd name="T2" fmla="*/ 118 w 118"/>
                <a:gd name="T3" fmla="*/ 22 h 31"/>
                <a:gd name="T4" fmla="*/ 100 w 118"/>
                <a:gd name="T5" fmla="*/ 28 h 31"/>
                <a:gd name="T6" fmla="*/ 75 w 118"/>
                <a:gd name="T7" fmla="*/ 31 h 31"/>
                <a:gd name="T8" fmla="*/ 53 w 118"/>
                <a:gd name="T9" fmla="*/ 31 h 31"/>
                <a:gd name="T10" fmla="*/ 34 w 118"/>
                <a:gd name="T11" fmla="*/ 28 h 31"/>
                <a:gd name="T12" fmla="*/ 34 w 118"/>
                <a:gd name="T13" fmla="*/ 28 h 31"/>
                <a:gd name="T14" fmla="*/ 22 w 118"/>
                <a:gd name="T15" fmla="*/ 16 h 31"/>
                <a:gd name="T16" fmla="*/ 12 w 118"/>
                <a:gd name="T17" fmla="*/ 9 h 31"/>
                <a:gd name="T18" fmla="*/ 12 w 118"/>
                <a:gd name="T19" fmla="*/ 9 h 31"/>
                <a:gd name="T20" fmla="*/ 0 w 118"/>
                <a:gd name="T21" fmla="*/ 3 h 31"/>
                <a:gd name="T22" fmla="*/ 0 w 118"/>
                <a:gd name="T23" fmla="*/ 0 h 31"/>
                <a:gd name="T24" fmla="*/ 0 w 118"/>
                <a:gd name="T25" fmla="*/ 0 h 31"/>
                <a:gd name="T26" fmla="*/ 16 w 118"/>
                <a:gd name="T27" fmla="*/ 3 h 31"/>
                <a:gd name="T28" fmla="*/ 28 w 118"/>
                <a:gd name="T29" fmla="*/ 3 h 31"/>
                <a:gd name="T30" fmla="*/ 47 w 118"/>
                <a:gd name="T31" fmla="*/ 9 h 31"/>
                <a:gd name="T32" fmla="*/ 47 w 118"/>
                <a:gd name="T33" fmla="*/ 9 h 31"/>
                <a:gd name="T34" fmla="*/ 59 w 118"/>
                <a:gd name="T35" fmla="*/ 13 h 31"/>
                <a:gd name="T36" fmla="*/ 72 w 118"/>
                <a:gd name="T37" fmla="*/ 16 h 31"/>
                <a:gd name="T38" fmla="*/ 93 w 118"/>
                <a:gd name="T39" fmla="*/ 13 h 31"/>
                <a:gd name="T40" fmla="*/ 93 w 118"/>
                <a:gd name="T41" fmla="*/ 13 h 31"/>
                <a:gd name="T42" fmla="*/ 103 w 118"/>
                <a:gd name="T43" fmla="*/ 16 h 31"/>
                <a:gd name="T44" fmla="*/ 109 w 118"/>
                <a:gd name="T45" fmla="*/ 16 h 31"/>
                <a:gd name="T46" fmla="*/ 118 w 118"/>
                <a:gd name="T47" fmla="*/ 22 h 31"/>
                <a:gd name="T48" fmla="*/ 118 w 118"/>
                <a:gd name="T4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31">
                  <a:moveTo>
                    <a:pt x="118" y="22"/>
                  </a:moveTo>
                  <a:lnTo>
                    <a:pt x="118" y="22"/>
                  </a:lnTo>
                  <a:lnTo>
                    <a:pt x="100" y="28"/>
                  </a:lnTo>
                  <a:lnTo>
                    <a:pt x="75" y="31"/>
                  </a:lnTo>
                  <a:lnTo>
                    <a:pt x="53" y="31"/>
                  </a:lnTo>
                  <a:lnTo>
                    <a:pt x="34" y="28"/>
                  </a:lnTo>
                  <a:lnTo>
                    <a:pt x="34" y="28"/>
                  </a:lnTo>
                  <a:lnTo>
                    <a:pt x="22" y="16"/>
                  </a:lnTo>
                  <a:lnTo>
                    <a:pt x="12" y="9"/>
                  </a:lnTo>
                  <a:lnTo>
                    <a:pt x="12" y="9"/>
                  </a:lnTo>
                  <a:lnTo>
                    <a:pt x="0" y="3"/>
                  </a:lnTo>
                  <a:lnTo>
                    <a:pt x="0" y="0"/>
                  </a:lnTo>
                  <a:lnTo>
                    <a:pt x="0" y="0"/>
                  </a:lnTo>
                  <a:lnTo>
                    <a:pt x="16" y="3"/>
                  </a:lnTo>
                  <a:lnTo>
                    <a:pt x="28" y="3"/>
                  </a:lnTo>
                  <a:lnTo>
                    <a:pt x="47" y="9"/>
                  </a:lnTo>
                  <a:lnTo>
                    <a:pt x="47" y="9"/>
                  </a:lnTo>
                  <a:lnTo>
                    <a:pt x="59" y="13"/>
                  </a:lnTo>
                  <a:lnTo>
                    <a:pt x="72" y="16"/>
                  </a:lnTo>
                  <a:lnTo>
                    <a:pt x="93" y="13"/>
                  </a:lnTo>
                  <a:lnTo>
                    <a:pt x="93" y="13"/>
                  </a:lnTo>
                  <a:lnTo>
                    <a:pt x="103" y="16"/>
                  </a:lnTo>
                  <a:lnTo>
                    <a:pt x="109" y="16"/>
                  </a:lnTo>
                  <a:lnTo>
                    <a:pt x="118" y="22"/>
                  </a:lnTo>
                  <a:lnTo>
                    <a:pt x="118" y="2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9" name="Freeform 253"/>
            <p:cNvSpPr>
              <a:spLocks/>
            </p:cNvSpPr>
            <p:nvPr/>
          </p:nvSpPr>
          <p:spPr bwMode="auto">
            <a:xfrm>
              <a:off x="1310" y="650"/>
              <a:ext cx="178" cy="41"/>
            </a:xfrm>
            <a:custGeom>
              <a:avLst/>
              <a:gdLst>
                <a:gd name="T0" fmla="*/ 0 w 178"/>
                <a:gd name="T1" fmla="*/ 6 h 41"/>
                <a:gd name="T2" fmla="*/ 0 w 178"/>
                <a:gd name="T3" fmla="*/ 6 h 41"/>
                <a:gd name="T4" fmla="*/ 6 w 178"/>
                <a:gd name="T5" fmla="*/ 10 h 41"/>
                <a:gd name="T6" fmla="*/ 13 w 178"/>
                <a:gd name="T7" fmla="*/ 19 h 41"/>
                <a:gd name="T8" fmla="*/ 13 w 178"/>
                <a:gd name="T9" fmla="*/ 19 h 41"/>
                <a:gd name="T10" fmla="*/ 28 w 178"/>
                <a:gd name="T11" fmla="*/ 34 h 41"/>
                <a:gd name="T12" fmla="*/ 38 w 178"/>
                <a:gd name="T13" fmla="*/ 41 h 41"/>
                <a:gd name="T14" fmla="*/ 56 w 178"/>
                <a:gd name="T15" fmla="*/ 41 h 41"/>
                <a:gd name="T16" fmla="*/ 56 w 178"/>
                <a:gd name="T17" fmla="*/ 41 h 41"/>
                <a:gd name="T18" fmla="*/ 84 w 178"/>
                <a:gd name="T19" fmla="*/ 41 h 41"/>
                <a:gd name="T20" fmla="*/ 118 w 178"/>
                <a:gd name="T21" fmla="*/ 34 h 41"/>
                <a:gd name="T22" fmla="*/ 162 w 178"/>
                <a:gd name="T23" fmla="*/ 31 h 41"/>
                <a:gd name="T24" fmla="*/ 162 w 178"/>
                <a:gd name="T25" fmla="*/ 31 h 41"/>
                <a:gd name="T26" fmla="*/ 171 w 178"/>
                <a:gd name="T27" fmla="*/ 28 h 41"/>
                <a:gd name="T28" fmla="*/ 174 w 178"/>
                <a:gd name="T29" fmla="*/ 25 h 41"/>
                <a:gd name="T30" fmla="*/ 178 w 178"/>
                <a:gd name="T31" fmla="*/ 22 h 41"/>
                <a:gd name="T32" fmla="*/ 178 w 178"/>
                <a:gd name="T33" fmla="*/ 22 h 41"/>
                <a:gd name="T34" fmla="*/ 174 w 178"/>
                <a:gd name="T35" fmla="*/ 16 h 41"/>
                <a:gd name="T36" fmla="*/ 165 w 178"/>
                <a:gd name="T37" fmla="*/ 6 h 41"/>
                <a:gd name="T38" fmla="*/ 165 w 178"/>
                <a:gd name="T39" fmla="*/ 6 h 41"/>
                <a:gd name="T40" fmla="*/ 159 w 178"/>
                <a:gd name="T41" fmla="*/ 0 h 41"/>
                <a:gd name="T42" fmla="*/ 159 w 178"/>
                <a:gd name="T43" fmla="*/ 0 h 41"/>
                <a:gd name="T44" fmla="*/ 165 w 178"/>
                <a:gd name="T45" fmla="*/ 16 h 41"/>
                <a:gd name="T46" fmla="*/ 165 w 178"/>
                <a:gd name="T47" fmla="*/ 19 h 41"/>
                <a:gd name="T48" fmla="*/ 162 w 178"/>
                <a:gd name="T49" fmla="*/ 22 h 41"/>
                <a:gd name="T50" fmla="*/ 153 w 178"/>
                <a:gd name="T51" fmla="*/ 25 h 41"/>
                <a:gd name="T52" fmla="*/ 131 w 178"/>
                <a:gd name="T53" fmla="*/ 28 h 41"/>
                <a:gd name="T54" fmla="*/ 131 w 178"/>
                <a:gd name="T55" fmla="*/ 28 h 41"/>
                <a:gd name="T56" fmla="*/ 103 w 178"/>
                <a:gd name="T57" fmla="*/ 31 h 41"/>
                <a:gd name="T58" fmla="*/ 75 w 178"/>
                <a:gd name="T59" fmla="*/ 34 h 41"/>
                <a:gd name="T60" fmla="*/ 50 w 178"/>
                <a:gd name="T61" fmla="*/ 34 h 41"/>
                <a:gd name="T62" fmla="*/ 41 w 178"/>
                <a:gd name="T63" fmla="*/ 31 h 41"/>
                <a:gd name="T64" fmla="*/ 38 w 178"/>
                <a:gd name="T65" fmla="*/ 28 h 41"/>
                <a:gd name="T66" fmla="*/ 38 w 178"/>
                <a:gd name="T67" fmla="*/ 28 h 41"/>
                <a:gd name="T68" fmla="*/ 22 w 178"/>
                <a:gd name="T69" fmla="*/ 16 h 41"/>
                <a:gd name="T70" fmla="*/ 13 w 178"/>
                <a:gd name="T71" fmla="*/ 10 h 41"/>
                <a:gd name="T72" fmla="*/ 0 w 178"/>
                <a:gd name="T73" fmla="*/ 6 h 41"/>
                <a:gd name="T74" fmla="*/ 0 w 178"/>
                <a:gd name="T75"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8" h="41">
                  <a:moveTo>
                    <a:pt x="0" y="6"/>
                  </a:moveTo>
                  <a:lnTo>
                    <a:pt x="0" y="6"/>
                  </a:lnTo>
                  <a:lnTo>
                    <a:pt x="6" y="10"/>
                  </a:lnTo>
                  <a:lnTo>
                    <a:pt x="13" y="19"/>
                  </a:lnTo>
                  <a:lnTo>
                    <a:pt x="13" y="19"/>
                  </a:lnTo>
                  <a:lnTo>
                    <a:pt x="28" y="34"/>
                  </a:lnTo>
                  <a:lnTo>
                    <a:pt x="38" y="41"/>
                  </a:lnTo>
                  <a:lnTo>
                    <a:pt x="56" y="41"/>
                  </a:lnTo>
                  <a:lnTo>
                    <a:pt x="56" y="41"/>
                  </a:lnTo>
                  <a:lnTo>
                    <a:pt x="84" y="41"/>
                  </a:lnTo>
                  <a:lnTo>
                    <a:pt x="118" y="34"/>
                  </a:lnTo>
                  <a:lnTo>
                    <a:pt x="162" y="31"/>
                  </a:lnTo>
                  <a:lnTo>
                    <a:pt x="162" y="31"/>
                  </a:lnTo>
                  <a:lnTo>
                    <a:pt x="171" y="28"/>
                  </a:lnTo>
                  <a:lnTo>
                    <a:pt x="174" y="25"/>
                  </a:lnTo>
                  <a:lnTo>
                    <a:pt x="178" y="22"/>
                  </a:lnTo>
                  <a:lnTo>
                    <a:pt x="178" y="22"/>
                  </a:lnTo>
                  <a:lnTo>
                    <a:pt x="174" y="16"/>
                  </a:lnTo>
                  <a:lnTo>
                    <a:pt x="165" y="6"/>
                  </a:lnTo>
                  <a:lnTo>
                    <a:pt x="165" y="6"/>
                  </a:lnTo>
                  <a:lnTo>
                    <a:pt x="159" y="0"/>
                  </a:lnTo>
                  <a:lnTo>
                    <a:pt x="159" y="0"/>
                  </a:lnTo>
                  <a:lnTo>
                    <a:pt x="165" y="16"/>
                  </a:lnTo>
                  <a:lnTo>
                    <a:pt x="165" y="19"/>
                  </a:lnTo>
                  <a:lnTo>
                    <a:pt x="162" y="22"/>
                  </a:lnTo>
                  <a:lnTo>
                    <a:pt x="153" y="25"/>
                  </a:lnTo>
                  <a:lnTo>
                    <a:pt x="131" y="28"/>
                  </a:lnTo>
                  <a:lnTo>
                    <a:pt x="131" y="28"/>
                  </a:lnTo>
                  <a:lnTo>
                    <a:pt x="103" y="31"/>
                  </a:lnTo>
                  <a:lnTo>
                    <a:pt x="75" y="34"/>
                  </a:lnTo>
                  <a:lnTo>
                    <a:pt x="50" y="34"/>
                  </a:lnTo>
                  <a:lnTo>
                    <a:pt x="41" y="31"/>
                  </a:lnTo>
                  <a:lnTo>
                    <a:pt x="38" y="28"/>
                  </a:lnTo>
                  <a:lnTo>
                    <a:pt x="38" y="28"/>
                  </a:lnTo>
                  <a:lnTo>
                    <a:pt x="22" y="16"/>
                  </a:lnTo>
                  <a:lnTo>
                    <a:pt x="13" y="10"/>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0" name="Freeform 254"/>
            <p:cNvSpPr>
              <a:spLocks/>
            </p:cNvSpPr>
            <p:nvPr/>
          </p:nvSpPr>
          <p:spPr bwMode="auto">
            <a:xfrm>
              <a:off x="1323" y="703"/>
              <a:ext cx="155" cy="25"/>
            </a:xfrm>
            <a:custGeom>
              <a:avLst/>
              <a:gdLst>
                <a:gd name="T0" fmla="*/ 0 w 155"/>
                <a:gd name="T1" fmla="*/ 16 h 25"/>
                <a:gd name="T2" fmla="*/ 152 w 155"/>
                <a:gd name="T3" fmla="*/ 0 h 25"/>
                <a:gd name="T4" fmla="*/ 155 w 155"/>
                <a:gd name="T5" fmla="*/ 13 h 25"/>
                <a:gd name="T6" fmla="*/ 0 w 155"/>
                <a:gd name="T7" fmla="*/ 25 h 25"/>
                <a:gd name="T8" fmla="*/ 0 w 155"/>
                <a:gd name="T9" fmla="*/ 16 h 25"/>
                <a:gd name="T10" fmla="*/ 0 w 155"/>
                <a:gd name="T11" fmla="*/ 16 h 25"/>
              </a:gdLst>
              <a:ahLst/>
              <a:cxnLst>
                <a:cxn ang="0">
                  <a:pos x="T0" y="T1"/>
                </a:cxn>
                <a:cxn ang="0">
                  <a:pos x="T2" y="T3"/>
                </a:cxn>
                <a:cxn ang="0">
                  <a:pos x="T4" y="T5"/>
                </a:cxn>
                <a:cxn ang="0">
                  <a:pos x="T6" y="T7"/>
                </a:cxn>
                <a:cxn ang="0">
                  <a:pos x="T8" y="T9"/>
                </a:cxn>
                <a:cxn ang="0">
                  <a:pos x="T10" y="T11"/>
                </a:cxn>
              </a:cxnLst>
              <a:rect l="0" t="0" r="r" b="b"/>
              <a:pathLst>
                <a:path w="155" h="25">
                  <a:moveTo>
                    <a:pt x="0" y="16"/>
                  </a:moveTo>
                  <a:lnTo>
                    <a:pt x="152" y="0"/>
                  </a:lnTo>
                  <a:lnTo>
                    <a:pt x="155" y="13"/>
                  </a:lnTo>
                  <a:lnTo>
                    <a:pt x="0" y="25"/>
                  </a:lnTo>
                  <a:lnTo>
                    <a:pt x="0" y="16"/>
                  </a:lnTo>
                  <a:lnTo>
                    <a:pt x="0" y="1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1" name="Freeform 255"/>
            <p:cNvSpPr>
              <a:spLocks/>
            </p:cNvSpPr>
            <p:nvPr/>
          </p:nvSpPr>
          <p:spPr bwMode="auto">
            <a:xfrm>
              <a:off x="1323" y="709"/>
              <a:ext cx="155" cy="19"/>
            </a:xfrm>
            <a:custGeom>
              <a:avLst/>
              <a:gdLst>
                <a:gd name="T0" fmla="*/ 0 w 155"/>
                <a:gd name="T1" fmla="*/ 16 h 19"/>
                <a:gd name="T2" fmla="*/ 155 w 155"/>
                <a:gd name="T3" fmla="*/ 0 h 19"/>
                <a:gd name="T4" fmla="*/ 155 w 155"/>
                <a:gd name="T5" fmla="*/ 7 h 19"/>
                <a:gd name="T6" fmla="*/ 0 w 155"/>
                <a:gd name="T7" fmla="*/ 19 h 19"/>
                <a:gd name="T8" fmla="*/ 0 w 155"/>
                <a:gd name="T9" fmla="*/ 16 h 19"/>
                <a:gd name="T10" fmla="*/ 0 w 155"/>
                <a:gd name="T11" fmla="*/ 16 h 19"/>
              </a:gdLst>
              <a:ahLst/>
              <a:cxnLst>
                <a:cxn ang="0">
                  <a:pos x="T0" y="T1"/>
                </a:cxn>
                <a:cxn ang="0">
                  <a:pos x="T2" y="T3"/>
                </a:cxn>
                <a:cxn ang="0">
                  <a:pos x="T4" y="T5"/>
                </a:cxn>
                <a:cxn ang="0">
                  <a:pos x="T6" y="T7"/>
                </a:cxn>
                <a:cxn ang="0">
                  <a:pos x="T8" y="T9"/>
                </a:cxn>
                <a:cxn ang="0">
                  <a:pos x="T10" y="T11"/>
                </a:cxn>
              </a:cxnLst>
              <a:rect l="0" t="0" r="r" b="b"/>
              <a:pathLst>
                <a:path w="155" h="19">
                  <a:moveTo>
                    <a:pt x="0" y="16"/>
                  </a:moveTo>
                  <a:lnTo>
                    <a:pt x="155" y="0"/>
                  </a:lnTo>
                  <a:lnTo>
                    <a:pt x="155" y="7"/>
                  </a:lnTo>
                  <a:lnTo>
                    <a:pt x="0" y="19"/>
                  </a:lnTo>
                  <a:lnTo>
                    <a:pt x="0" y="16"/>
                  </a:lnTo>
                  <a:lnTo>
                    <a:pt x="0" y="1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2" name="Freeform 256"/>
            <p:cNvSpPr>
              <a:spLocks/>
            </p:cNvSpPr>
            <p:nvPr/>
          </p:nvSpPr>
          <p:spPr bwMode="auto">
            <a:xfrm>
              <a:off x="1052" y="712"/>
              <a:ext cx="159" cy="25"/>
            </a:xfrm>
            <a:custGeom>
              <a:avLst/>
              <a:gdLst>
                <a:gd name="T0" fmla="*/ 0 w 159"/>
                <a:gd name="T1" fmla="*/ 16 h 25"/>
                <a:gd name="T2" fmla="*/ 155 w 159"/>
                <a:gd name="T3" fmla="*/ 0 h 25"/>
                <a:gd name="T4" fmla="*/ 159 w 159"/>
                <a:gd name="T5" fmla="*/ 13 h 25"/>
                <a:gd name="T6" fmla="*/ 3 w 159"/>
                <a:gd name="T7" fmla="*/ 25 h 25"/>
                <a:gd name="T8" fmla="*/ 0 w 159"/>
                <a:gd name="T9" fmla="*/ 16 h 25"/>
                <a:gd name="T10" fmla="*/ 0 w 159"/>
                <a:gd name="T11" fmla="*/ 16 h 25"/>
              </a:gdLst>
              <a:ahLst/>
              <a:cxnLst>
                <a:cxn ang="0">
                  <a:pos x="T0" y="T1"/>
                </a:cxn>
                <a:cxn ang="0">
                  <a:pos x="T2" y="T3"/>
                </a:cxn>
                <a:cxn ang="0">
                  <a:pos x="T4" y="T5"/>
                </a:cxn>
                <a:cxn ang="0">
                  <a:pos x="T6" y="T7"/>
                </a:cxn>
                <a:cxn ang="0">
                  <a:pos x="T8" y="T9"/>
                </a:cxn>
                <a:cxn ang="0">
                  <a:pos x="T10" y="T11"/>
                </a:cxn>
              </a:cxnLst>
              <a:rect l="0" t="0" r="r" b="b"/>
              <a:pathLst>
                <a:path w="159" h="25">
                  <a:moveTo>
                    <a:pt x="0" y="16"/>
                  </a:moveTo>
                  <a:lnTo>
                    <a:pt x="155" y="0"/>
                  </a:lnTo>
                  <a:lnTo>
                    <a:pt x="159" y="13"/>
                  </a:lnTo>
                  <a:lnTo>
                    <a:pt x="3" y="25"/>
                  </a:lnTo>
                  <a:lnTo>
                    <a:pt x="0" y="16"/>
                  </a:lnTo>
                  <a:lnTo>
                    <a:pt x="0" y="1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3" name="Freeform 257"/>
            <p:cNvSpPr>
              <a:spLocks/>
            </p:cNvSpPr>
            <p:nvPr/>
          </p:nvSpPr>
          <p:spPr bwMode="auto">
            <a:xfrm>
              <a:off x="1055" y="719"/>
              <a:ext cx="156" cy="18"/>
            </a:xfrm>
            <a:custGeom>
              <a:avLst/>
              <a:gdLst>
                <a:gd name="T0" fmla="*/ 0 w 156"/>
                <a:gd name="T1" fmla="*/ 15 h 18"/>
                <a:gd name="T2" fmla="*/ 152 w 156"/>
                <a:gd name="T3" fmla="*/ 0 h 18"/>
                <a:gd name="T4" fmla="*/ 156 w 156"/>
                <a:gd name="T5" fmla="*/ 6 h 18"/>
                <a:gd name="T6" fmla="*/ 0 w 156"/>
                <a:gd name="T7" fmla="*/ 18 h 18"/>
                <a:gd name="T8" fmla="*/ 0 w 156"/>
                <a:gd name="T9" fmla="*/ 15 h 18"/>
                <a:gd name="T10" fmla="*/ 0 w 156"/>
                <a:gd name="T11" fmla="*/ 15 h 18"/>
              </a:gdLst>
              <a:ahLst/>
              <a:cxnLst>
                <a:cxn ang="0">
                  <a:pos x="T0" y="T1"/>
                </a:cxn>
                <a:cxn ang="0">
                  <a:pos x="T2" y="T3"/>
                </a:cxn>
                <a:cxn ang="0">
                  <a:pos x="T4" y="T5"/>
                </a:cxn>
                <a:cxn ang="0">
                  <a:pos x="T6" y="T7"/>
                </a:cxn>
                <a:cxn ang="0">
                  <a:pos x="T8" y="T9"/>
                </a:cxn>
                <a:cxn ang="0">
                  <a:pos x="T10" y="T11"/>
                </a:cxn>
              </a:cxnLst>
              <a:rect l="0" t="0" r="r" b="b"/>
              <a:pathLst>
                <a:path w="156" h="18">
                  <a:moveTo>
                    <a:pt x="0" y="15"/>
                  </a:moveTo>
                  <a:lnTo>
                    <a:pt x="152" y="0"/>
                  </a:lnTo>
                  <a:lnTo>
                    <a:pt x="156" y="6"/>
                  </a:lnTo>
                  <a:lnTo>
                    <a:pt x="0" y="18"/>
                  </a:lnTo>
                  <a:lnTo>
                    <a:pt x="0" y="15"/>
                  </a:lnTo>
                  <a:lnTo>
                    <a:pt x="0" y="15"/>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4" name="Freeform 258"/>
            <p:cNvSpPr>
              <a:spLocks/>
            </p:cNvSpPr>
            <p:nvPr/>
          </p:nvSpPr>
          <p:spPr bwMode="auto">
            <a:xfrm>
              <a:off x="1067" y="672"/>
              <a:ext cx="156" cy="25"/>
            </a:xfrm>
            <a:custGeom>
              <a:avLst/>
              <a:gdLst>
                <a:gd name="T0" fmla="*/ 0 w 156"/>
                <a:gd name="T1" fmla="*/ 12 h 25"/>
                <a:gd name="T2" fmla="*/ 153 w 156"/>
                <a:gd name="T3" fmla="*/ 0 h 25"/>
                <a:gd name="T4" fmla="*/ 156 w 156"/>
                <a:gd name="T5" fmla="*/ 9 h 25"/>
                <a:gd name="T6" fmla="*/ 0 w 156"/>
                <a:gd name="T7" fmla="*/ 25 h 25"/>
                <a:gd name="T8" fmla="*/ 0 w 156"/>
                <a:gd name="T9" fmla="*/ 12 h 25"/>
                <a:gd name="T10" fmla="*/ 0 w 156"/>
                <a:gd name="T11" fmla="*/ 12 h 25"/>
              </a:gdLst>
              <a:ahLst/>
              <a:cxnLst>
                <a:cxn ang="0">
                  <a:pos x="T0" y="T1"/>
                </a:cxn>
                <a:cxn ang="0">
                  <a:pos x="T2" y="T3"/>
                </a:cxn>
                <a:cxn ang="0">
                  <a:pos x="T4" y="T5"/>
                </a:cxn>
                <a:cxn ang="0">
                  <a:pos x="T6" y="T7"/>
                </a:cxn>
                <a:cxn ang="0">
                  <a:pos x="T8" y="T9"/>
                </a:cxn>
                <a:cxn ang="0">
                  <a:pos x="T10" y="T11"/>
                </a:cxn>
              </a:cxnLst>
              <a:rect l="0" t="0" r="r" b="b"/>
              <a:pathLst>
                <a:path w="156" h="25">
                  <a:moveTo>
                    <a:pt x="0" y="12"/>
                  </a:moveTo>
                  <a:lnTo>
                    <a:pt x="153" y="0"/>
                  </a:lnTo>
                  <a:lnTo>
                    <a:pt x="156" y="9"/>
                  </a:lnTo>
                  <a:lnTo>
                    <a:pt x="0" y="25"/>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5" name="Freeform 259"/>
            <p:cNvSpPr>
              <a:spLocks/>
            </p:cNvSpPr>
            <p:nvPr/>
          </p:nvSpPr>
          <p:spPr bwMode="auto">
            <a:xfrm>
              <a:off x="1067" y="678"/>
              <a:ext cx="156" cy="19"/>
            </a:xfrm>
            <a:custGeom>
              <a:avLst/>
              <a:gdLst>
                <a:gd name="T0" fmla="*/ 0 w 156"/>
                <a:gd name="T1" fmla="*/ 13 h 19"/>
                <a:gd name="T2" fmla="*/ 156 w 156"/>
                <a:gd name="T3" fmla="*/ 0 h 19"/>
                <a:gd name="T4" fmla="*/ 156 w 156"/>
                <a:gd name="T5" fmla="*/ 3 h 19"/>
                <a:gd name="T6" fmla="*/ 0 w 156"/>
                <a:gd name="T7" fmla="*/ 19 h 19"/>
                <a:gd name="T8" fmla="*/ 0 w 156"/>
                <a:gd name="T9" fmla="*/ 13 h 19"/>
                <a:gd name="T10" fmla="*/ 0 w 156"/>
                <a:gd name="T11" fmla="*/ 13 h 19"/>
              </a:gdLst>
              <a:ahLst/>
              <a:cxnLst>
                <a:cxn ang="0">
                  <a:pos x="T0" y="T1"/>
                </a:cxn>
                <a:cxn ang="0">
                  <a:pos x="T2" y="T3"/>
                </a:cxn>
                <a:cxn ang="0">
                  <a:pos x="T4" y="T5"/>
                </a:cxn>
                <a:cxn ang="0">
                  <a:pos x="T6" y="T7"/>
                </a:cxn>
                <a:cxn ang="0">
                  <a:pos x="T8" y="T9"/>
                </a:cxn>
                <a:cxn ang="0">
                  <a:pos x="T10" y="T11"/>
                </a:cxn>
              </a:cxnLst>
              <a:rect l="0" t="0" r="r" b="b"/>
              <a:pathLst>
                <a:path w="156" h="19">
                  <a:moveTo>
                    <a:pt x="0" y="13"/>
                  </a:moveTo>
                  <a:lnTo>
                    <a:pt x="156" y="0"/>
                  </a:lnTo>
                  <a:lnTo>
                    <a:pt x="156" y="3"/>
                  </a:lnTo>
                  <a:lnTo>
                    <a:pt x="0" y="19"/>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6" name="Freeform 260"/>
            <p:cNvSpPr>
              <a:spLocks/>
            </p:cNvSpPr>
            <p:nvPr/>
          </p:nvSpPr>
          <p:spPr bwMode="auto">
            <a:xfrm>
              <a:off x="1043" y="684"/>
              <a:ext cx="52" cy="175"/>
            </a:xfrm>
            <a:custGeom>
              <a:avLst/>
              <a:gdLst>
                <a:gd name="T0" fmla="*/ 43 w 52"/>
                <a:gd name="T1" fmla="*/ 172 h 175"/>
                <a:gd name="T2" fmla="*/ 40 w 52"/>
                <a:gd name="T3" fmla="*/ 44 h 175"/>
                <a:gd name="T4" fmla="*/ 40 w 52"/>
                <a:gd name="T5" fmla="*/ 44 h 175"/>
                <a:gd name="T6" fmla="*/ 40 w 52"/>
                <a:gd name="T7" fmla="*/ 38 h 175"/>
                <a:gd name="T8" fmla="*/ 40 w 52"/>
                <a:gd name="T9" fmla="*/ 38 h 175"/>
                <a:gd name="T10" fmla="*/ 37 w 52"/>
                <a:gd name="T11" fmla="*/ 32 h 175"/>
                <a:gd name="T12" fmla="*/ 37 w 52"/>
                <a:gd name="T13" fmla="*/ 32 h 175"/>
                <a:gd name="T14" fmla="*/ 34 w 52"/>
                <a:gd name="T15" fmla="*/ 22 h 175"/>
                <a:gd name="T16" fmla="*/ 34 w 52"/>
                <a:gd name="T17" fmla="*/ 22 h 175"/>
                <a:gd name="T18" fmla="*/ 28 w 52"/>
                <a:gd name="T19" fmla="*/ 13 h 175"/>
                <a:gd name="T20" fmla="*/ 28 w 52"/>
                <a:gd name="T21" fmla="*/ 13 h 175"/>
                <a:gd name="T22" fmla="*/ 21 w 52"/>
                <a:gd name="T23" fmla="*/ 10 h 175"/>
                <a:gd name="T24" fmla="*/ 21 w 52"/>
                <a:gd name="T25" fmla="*/ 10 h 175"/>
                <a:gd name="T26" fmla="*/ 21 w 52"/>
                <a:gd name="T27" fmla="*/ 10 h 175"/>
                <a:gd name="T28" fmla="*/ 21 w 52"/>
                <a:gd name="T29" fmla="*/ 10 h 175"/>
                <a:gd name="T30" fmla="*/ 18 w 52"/>
                <a:gd name="T31" fmla="*/ 13 h 175"/>
                <a:gd name="T32" fmla="*/ 18 w 52"/>
                <a:gd name="T33" fmla="*/ 13 h 175"/>
                <a:gd name="T34" fmla="*/ 15 w 52"/>
                <a:gd name="T35" fmla="*/ 19 h 175"/>
                <a:gd name="T36" fmla="*/ 15 w 52"/>
                <a:gd name="T37" fmla="*/ 28 h 175"/>
                <a:gd name="T38" fmla="*/ 15 w 52"/>
                <a:gd name="T39" fmla="*/ 28 h 175"/>
                <a:gd name="T40" fmla="*/ 9 w 52"/>
                <a:gd name="T41" fmla="*/ 131 h 175"/>
                <a:gd name="T42" fmla="*/ 9 w 52"/>
                <a:gd name="T43" fmla="*/ 131 h 175"/>
                <a:gd name="T44" fmla="*/ 6 w 52"/>
                <a:gd name="T45" fmla="*/ 134 h 175"/>
                <a:gd name="T46" fmla="*/ 0 w 52"/>
                <a:gd name="T47" fmla="*/ 131 h 175"/>
                <a:gd name="T48" fmla="*/ 3 w 52"/>
                <a:gd name="T49" fmla="*/ 28 h 175"/>
                <a:gd name="T50" fmla="*/ 3 w 52"/>
                <a:gd name="T51" fmla="*/ 28 h 175"/>
                <a:gd name="T52" fmla="*/ 3 w 52"/>
                <a:gd name="T53" fmla="*/ 28 h 175"/>
                <a:gd name="T54" fmla="*/ 6 w 52"/>
                <a:gd name="T55" fmla="*/ 16 h 175"/>
                <a:gd name="T56" fmla="*/ 9 w 52"/>
                <a:gd name="T57" fmla="*/ 7 h 175"/>
                <a:gd name="T58" fmla="*/ 9 w 52"/>
                <a:gd name="T59" fmla="*/ 7 h 175"/>
                <a:gd name="T60" fmla="*/ 15 w 52"/>
                <a:gd name="T61" fmla="*/ 0 h 175"/>
                <a:gd name="T62" fmla="*/ 15 w 52"/>
                <a:gd name="T63" fmla="*/ 0 h 175"/>
                <a:gd name="T64" fmla="*/ 21 w 52"/>
                <a:gd name="T65" fmla="*/ 0 h 175"/>
                <a:gd name="T66" fmla="*/ 21 w 52"/>
                <a:gd name="T67" fmla="*/ 0 h 175"/>
                <a:gd name="T68" fmla="*/ 34 w 52"/>
                <a:gd name="T69" fmla="*/ 4 h 175"/>
                <a:gd name="T70" fmla="*/ 34 w 52"/>
                <a:gd name="T71" fmla="*/ 4 h 175"/>
                <a:gd name="T72" fmla="*/ 37 w 52"/>
                <a:gd name="T73" fmla="*/ 7 h 175"/>
                <a:gd name="T74" fmla="*/ 37 w 52"/>
                <a:gd name="T75" fmla="*/ 7 h 175"/>
                <a:gd name="T76" fmla="*/ 43 w 52"/>
                <a:gd name="T77" fmla="*/ 16 h 175"/>
                <a:gd name="T78" fmla="*/ 46 w 52"/>
                <a:gd name="T79" fmla="*/ 28 h 175"/>
                <a:gd name="T80" fmla="*/ 46 w 52"/>
                <a:gd name="T81" fmla="*/ 28 h 175"/>
                <a:gd name="T82" fmla="*/ 49 w 52"/>
                <a:gd name="T83" fmla="*/ 35 h 175"/>
                <a:gd name="T84" fmla="*/ 49 w 52"/>
                <a:gd name="T85" fmla="*/ 35 h 175"/>
                <a:gd name="T86" fmla="*/ 49 w 52"/>
                <a:gd name="T87" fmla="*/ 44 h 175"/>
                <a:gd name="T88" fmla="*/ 49 w 52"/>
                <a:gd name="T89" fmla="*/ 44 h 175"/>
                <a:gd name="T90" fmla="*/ 49 w 52"/>
                <a:gd name="T91" fmla="*/ 44 h 175"/>
                <a:gd name="T92" fmla="*/ 52 w 52"/>
                <a:gd name="T93" fmla="*/ 172 h 175"/>
                <a:gd name="T94" fmla="*/ 52 w 52"/>
                <a:gd name="T95" fmla="*/ 172 h 175"/>
                <a:gd name="T96" fmla="*/ 46 w 52"/>
                <a:gd name="T97" fmla="*/ 175 h 175"/>
                <a:gd name="T98" fmla="*/ 43 w 52"/>
                <a:gd name="T99" fmla="*/ 172 h 175"/>
                <a:gd name="T100" fmla="*/ 43 w 52"/>
                <a:gd name="T101" fmla="*/ 17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175">
                  <a:moveTo>
                    <a:pt x="43" y="172"/>
                  </a:moveTo>
                  <a:lnTo>
                    <a:pt x="40" y="44"/>
                  </a:lnTo>
                  <a:lnTo>
                    <a:pt x="40" y="44"/>
                  </a:lnTo>
                  <a:lnTo>
                    <a:pt x="40" y="38"/>
                  </a:lnTo>
                  <a:lnTo>
                    <a:pt x="40" y="38"/>
                  </a:lnTo>
                  <a:lnTo>
                    <a:pt x="37" y="32"/>
                  </a:lnTo>
                  <a:lnTo>
                    <a:pt x="37" y="32"/>
                  </a:lnTo>
                  <a:lnTo>
                    <a:pt x="34" y="22"/>
                  </a:lnTo>
                  <a:lnTo>
                    <a:pt x="34" y="22"/>
                  </a:lnTo>
                  <a:lnTo>
                    <a:pt x="28" y="13"/>
                  </a:lnTo>
                  <a:lnTo>
                    <a:pt x="28" y="13"/>
                  </a:lnTo>
                  <a:lnTo>
                    <a:pt x="21" y="10"/>
                  </a:lnTo>
                  <a:lnTo>
                    <a:pt x="21" y="10"/>
                  </a:lnTo>
                  <a:lnTo>
                    <a:pt x="21" y="10"/>
                  </a:lnTo>
                  <a:lnTo>
                    <a:pt x="21" y="10"/>
                  </a:lnTo>
                  <a:lnTo>
                    <a:pt x="18" y="13"/>
                  </a:lnTo>
                  <a:lnTo>
                    <a:pt x="18" y="13"/>
                  </a:lnTo>
                  <a:lnTo>
                    <a:pt x="15" y="19"/>
                  </a:lnTo>
                  <a:lnTo>
                    <a:pt x="15" y="28"/>
                  </a:lnTo>
                  <a:lnTo>
                    <a:pt x="15" y="28"/>
                  </a:lnTo>
                  <a:lnTo>
                    <a:pt x="9" y="131"/>
                  </a:lnTo>
                  <a:lnTo>
                    <a:pt x="9" y="131"/>
                  </a:lnTo>
                  <a:lnTo>
                    <a:pt x="6" y="134"/>
                  </a:lnTo>
                  <a:lnTo>
                    <a:pt x="0" y="131"/>
                  </a:lnTo>
                  <a:lnTo>
                    <a:pt x="3" y="28"/>
                  </a:lnTo>
                  <a:lnTo>
                    <a:pt x="3" y="28"/>
                  </a:lnTo>
                  <a:lnTo>
                    <a:pt x="3" y="28"/>
                  </a:lnTo>
                  <a:lnTo>
                    <a:pt x="6" y="16"/>
                  </a:lnTo>
                  <a:lnTo>
                    <a:pt x="9" y="7"/>
                  </a:lnTo>
                  <a:lnTo>
                    <a:pt x="9" y="7"/>
                  </a:lnTo>
                  <a:lnTo>
                    <a:pt x="15" y="0"/>
                  </a:lnTo>
                  <a:lnTo>
                    <a:pt x="15" y="0"/>
                  </a:lnTo>
                  <a:lnTo>
                    <a:pt x="21" y="0"/>
                  </a:lnTo>
                  <a:lnTo>
                    <a:pt x="21" y="0"/>
                  </a:lnTo>
                  <a:lnTo>
                    <a:pt x="34" y="4"/>
                  </a:lnTo>
                  <a:lnTo>
                    <a:pt x="34" y="4"/>
                  </a:lnTo>
                  <a:lnTo>
                    <a:pt x="37" y="7"/>
                  </a:lnTo>
                  <a:lnTo>
                    <a:pt x="37" y="7"/>
                  </a:lnTo>
                  <a:lnTo>
                    <a:pt x="43" y="16"/>
                  </a:lnTo>
                  <a:lnTo>
                    <a:pt x="46" y="28"/>
                  </a:lnTo>
                  <a:lnTo>
                    <a:pt x="46" y="28"/>
                  </a:lnTo>
                  <a:lnTo>
                    <a:pt x="49" y="35"/>
                  </a:lnTo>
                  <a:lnTo>
                    <a:pt x="49" y="35"/>
                  </a:lnTo>
                  <a:lnTo>
                    <a:pt x="49" y="44"/>
                  </a:lnTo>
                  <a:lnTo>
                    <a:pt x="49" y="44"/>
                  </a:lnTo>
                  <a:lnTo>
                    <a:pt x="49" y="44"/>
                  </a:lnTo>
                  <a:lnTo>
                    <a:pt x="52" y="172"/>
                  </a:lnTo>
                  <a:lnTo>
                    <a:pt x="52" y="172"/>
                  </a:lnTo>
                  <a:lnTo>
                    <a:pt x="46" y="175"/>
                  </a:lnTo>
                  <a:lnTo>
                    <a:pt x="43" y="172"/>
                  </a:lnTo>
                  <a:lnTo>
                    <a:pt x="43" y="17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7" name="Freeform 261"/>
            <p:cNvSpPr>
              <a:spLocks/>
            </p:cNvSpPr>
            <p:nvPr/>
          </p:nvSpPr>
          <p:spPr bwMode="auto">
            <a:xfrm>
              <a:off x="1043" y="688"/>
              <a:ext cx="46" cy="171"/>
            </a:xfrm>
            <a:custGeom>
              <a:avLst/>
              <a:gdLst>
                <a:gd name="T0" fmla="*/ 43 w 46"/>
                <a:gd name="T1" fmla="*/ 168 h 171"/>
                <a:gd name="T2" fmla="*/ 40 w 46"/>
                <a:gd name="T3" fmla="*/ 40 h 171"/>
                <a:gd name="T4" fmla="*/ 40 w 46"/>
                <a:gd name="T5" fmla="*/ 40 h 171"/>
                <a:gd name="T6" fmla="*/ 37 w 46"/>
                <a:gd name="T7" fmla="*/ 28 h 171"/>
                <a:gd name="T8" fmla="*/ 37 w 46"/>
                <a:gd name="T9" fmla="*/ 28 h 171"/>
                <a:gd name="T10" fmla="*/ 34 w 46"/>
                <a:gd name="T11" fmla="*/ 18 h 171"/>
                <a:gd name="T12" fmla="*/ 34 w 46"/>
                <a:gd name="T13" fmla="*/ 18 h 171"/>
                <a:gd name="T14" fmla="*/ 28 w 46"/>
                <a:gd name="T15" fmla="*/ 9 h 171"/>
                <a:gd name="T16" fmla="*/ 28 w 46"/>
                <a:gd name="T17" fmla="*/ 9 h 171"/>
                <a:gd name="T18" fmla="*/ 21 w 46"/>
                <a:gd name="T19" fmla="*/ 6 h 171"/>
                <a:gd name="T20" fmla="*/ 18 w 46"/>
                <a:gd name="T21" fmla="*/ 6 h 171"/>
                <a:gd name="T22" fmla="*/ 12 w 46"/>
                <a:gd name="T23" fmla="*/ 9 h 171"/>
                <a:gd name="T24" fmla="*/ 12 w 46"/>
                <a:gd name="T25" fmla="*/ 9 h 171"/>
                <a:gd name="T26" fmla="*/ 9 w 46"/>
                <a:gd name="T27" fmla="*/ 18 h 171"/>
                <a:gd name="T28" fmla="*/ 9 w 46"/>
                <a:gd name="T29" fmla="*/ 28 h 171"/>
                <a:gd name="T30" fmla="*/ 9 w 46"/>
                <a:gd name="T31" fmla="*/ 28 h 171"/>
                <a:gd name="T32" fmla="*/ 6 w 46"/>
                <a:gd name="T33" fmla="*/ 130 h 171"/>
                <a:gd name="T34" fmla="*/ 6 w 46"/>
                <a:gd name="T35" fmla="*/ 130 h 171"/>
                <a:gd name="T36" fmla="*/ 0 w 46"/>
                <a:gd name="T37" fmla="*/ 127 h 171"/>
                <a:gd name="T38" fmla="*/ 3 w 46"/>
                <a:gd name="T39" fmla="*/ 24 h 171"/>
                <a:gd name="T40" fmla="*/ 3 w 46"/>
                <a:gd name="T41" fmla="*/ 24 h 171"/>
                <a:gd name="T42" fmla="*/ 3 w 46"/>
                <a:gd name="T43" fmla="*/ 24 h 171"/>
                <a:gd name="T44" fmla="*/ 6 w 46"/>
                <a:gd name="T45" fmla="*/ 12 h 171"/>
                <a:gd name="T46" fmla="*/ 6 w 46"/>
                <a:gd name="T47" fmla="*/ 12 h 171"/>
                <a:gd name="T48" fmla="*/ 9 w 46"/>
                <a:gd name="T49" fmla="*/ 6 h 171"/>
                <a:gd name="T50" fmla="*/ 15 w 46"/>
                <a:gd name="T51" fmla="*/ 0 h 171"/>
                <a:gd name="T52" fmla="*/ 15 w 46"/>
                <a:gd name="T53" fmla="*/ 0 h 171"/>
                <a:gd name="T54" fmla="*/ 21 w 46"/>
                <a:gd name="T55" fmla="*/ 0 h 171"/>
                <a:gd name="T56" fmla="*/ 28 w 46"/>
                <a:gd name="T57" fmla="*/ 3 h 171"/>
                <a:gd name="T58" fmla="*/ 28 w 46"/>
                <a:gd name="T59" fmla="*/ 3 h 171"/>
                <a:gd name="T60" fmla="*/ 31 w 46"/>
                <a:gd name="T61" fmla="*/ 6 h 171"/>
                <a:gd name="T62" fmla="*/ 31 w 46"/>
                <a:gd name="T63" fmla="*/ 6 h 171"/>
                <a:gd name="T64" fmla="*/ 37 w 46"/>
                <a:gd name="T65" fmla="*/ 15 h 171"/>
                <a:gd name="T66" fmla="*/ 43 w 46"/>
                <a:gd name="T67" fmla="*/ 28 h 171"/>
                <a:gd name="T68" fmla="*/ 43 w 46"/>
                <a:gd name="T69" fmla="*/ 28 h 171"/>
                <a:gd name="T70" fmla="*/ 43 w 46"/>
                <a:gd name="T71" fmla="*/ 43 h 171"/>
                <a:gd name="T72" fmla="*/ 43 w 46"/>
                <a:gd name="T73" fmla="*/ 43 h 171"/>
                <a:gd name="T74" fmla="*/ 43 w 46"/>
                <a:gd name="T75" fmla="*/ 43 h 171"/>
                <a:gd name="T76" fmla="*/ 46 w 46"/>
                <a:gd name="T77" fmla="*/ 171 h 171"/>
                <a:gd name="T78" fmla="*/ 46 w 46"/>
                <a:gd name="T79" fmla="*/ 171 h 171"/>
                <a:gd name="T80" fmla="*/ 43 w 46"/>
                <a:gd name="T81" fmla="*/ 168 h 171"/>
                <a:gd name="T82" fmla="*/ 43 w 46"/>
                <a:gd name="T83" fmla="*/ 16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171">
                  <a:moveTo>
                    <a:pt x="43" y="168"/>
                  </a:moveTo>
                  <a:lnTo>
                    <a:pt x="40" y="40"/>
                  </a:lnTo>
                  <a:lnTo>
                    <a:pt x="40" y="40"/>
                  </a:lnTo>
                  <a:lnTo>
                    <a:pt x="37" y="28"/>
                  </a:lnTo>
                  <a:lnTo>
                    <a:pt x="37" y="28"/>
                  </a:lnTo>
                  <a:lnTo>
                    <a:pt x="34" y="18"/>
                  </a:lnTo>
                  <a:lnTo>
                    <a:pt x="34" y="18"/>
                  </a:lnTo>
                  <a:lnTo>
                    <a:pt x="28" y="9"/>
                  </a:lnTo>
                  <a:lnTo>
                    <a:pt x="28" y="9"/>
                  </a:lnTo>
                  <a:lnTo>
                    <a:pt x="21" y="6"/>
                  </a:lnTo>
                  <a:lnTo>
                    <a:pt x="18" y="6"/>
                  </a:lnTo>
                  <a:lnTo>
                    <a:pt x="12" y="9"/>
                  </a:lnTo>
                  <a:lnTo>
                    <a:pt x="12" y="9"/>
                  </a:lnTo>
                  <a:lnTo>
                    <a:pt x="9" y="18"/>
                  </a:lnTo>
                  <a:lnTo>
                    <a:pt x="9" y="28"/>
                  </a:lnTo>
                  <a:lnTo>
                    <a:pt x="9" y="28"/>
                  </a:lnTo>
                  <a:lnTo>
                    <a:pt x="6" y="130"/>
                  </a:lnTo>
                  <a:lnTo>
                    <a:pt x="6" y="130"/>
                  </a:lnTo>
                  <a:lnTo>
                    <a:pt x="0" y="127"/>
                  </a:lnTo>
                  <a:lnTo>
                    <a:pt x="3" y="24"/>
                  </a:lnTo>
                  <a:lnTo>
                    <a:pt x="3" y="24"/>
                  </a:lnTo>
                  <a:lnTo>
                    <a:pt x="3" y="24"/>
                  </a:lnTo>
                  <a:lnTo>
                    <a:pt x="6" y="12"/>
                  </a:lnTo>
                  <a:lnTo>
                    <a:pt x="6" y="12"/>
                  </a:lnTo>
                  <a:lnTo>
                    <a:pt x="9" y="6"/>
                  </a:lnTo>
                  <a:lnTo>
                    <a:pt x="15" y="0"/>
                  </a:lnTo>
                  <a:lnTo>
                    <a:pt x="15" y="0"/>
                  </a:lnTo>
                  <a:lnTo>
                    <a:pt x="21" y="0"/>
                  </a:lnTo>
                  <a:lnTo>
                    <a:pt x="28" y="3"/>
                  </a:lnTo>
                  <a:lnTo>
                    <a:pt x="28" y="3"/>
                  </a:lnTo>
                  <a:lnTo>
                    <a:pt x="31" y="6"/>
                  </a:lnTo>
                  <a:lnTo>
                    <a:pt x="31" y="6"/>
                  </a:lnTo>
                  <a:lnTo>
                    <a:pt x="37" y="15"/>
                  </a:lnTo>
                  <a:lnTo>
                    <a:pt x="43" y="28"/>
                  </a:lnTo>
                  <a:lnTo>
                    <a:pt x="43" y="28"/>
                  </a:lnTo>
                  <a:lnTo>
                    <a:pt x="43" y="43"/>
                  </a:lnTo>
                  <a:lnTo>
                    <a:pt x="43" y="43"/>
                  </a:lnTo>
                  <a:lnTo>
                    <a:pt x="43" y="43"/>
                  </a:lnTo>
                  <a:lnTo>
                    <a:pt x="46" y="171"/>
                  </a:lnTo>
                  <a:lnTo>
                    <a:pt x="46" y="171"/>
                  </a:lnTo>
                  <a:lnTo>
                    <a:pt x="43" y="168"/>
                  </a:lnTo>
                  <a:lnTo>
                    <a:pt x="43" y="168"/>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8" name="Freeform 262"/>
            <p:cNvSpPr>
              <a:spLocks/>
            </p:cNvSpPr>
            <p:nvPr/>
          </p:nvSpPr>
          <p:spPr bwMode="auto">
            <a:xfrm>
              <a:off x="1204" y="672"/>
              <a:ext cx="53" cy="174"/>
            </a:xfrm>
            <a:custGeom>
              <a:avLst/>
              <a:gdLst>
                <a:gd name="T0" fmla="*/ 44 w 53"/>
                <a:gd name="T1" fmla="*/ 174 h 174"/>
                <a:gd name="T2" fmla="*/ 38 w 53"/>
                <a:gd name="T3" fmla="*/ 44 h 174"/>
                <a:gd name="T4" fmla="*/ 38 w 53"/>
                <a:gd name="T5" fmla="*/ 44 h 174"/>
                <a:gd name="T6" fmla="*/ 35 w 53"/>
                <a:gd name="T7" fmla="*/ 37 h 174"/>
                <a:gd name="T8" fmla="*/ 35 w 53"/>
                <a:gd name="T9" fmla="*/ 37 h 174"/>
                <a:gd name="T10" fmla="*/ 35 w 53"/>
                <a:gd name="T11" fmla="*/ 31 h 174"/>
                <a:gd name="T12" fmla="*/ 35 w 53"/>
                <a:gd name="T13" fmla="*/ 31 h 174"/>
                <a:gd name="T14" fmla="*/ 28 w 53"/>
                <a:gd name="T15" fmla="*/ 22 h 174"/>
                <a:gd name="T16" fmla="*/ 28 w 53"/>
                <a:gd name="T17" fmla="*/ 22 h 174"/>
                <a:gd name="T18" fmla="*/ 22 w 53"/>
                <a:gd name="T19" fmla="*/ 12 h 174"/>
                <a:gd name="T20" fmla="*/ 22 w 53"/>
                <a:gd name="T21" fmla="*/ 12 h 174"/>
                <a:gd name="T22" fmla="*/ 19 w 53"/>
                <a:gd name="T23" fmla="*/ 9 h 174"/>
                <a:gd name="T24" fmla="*/ 19 w 53"/>
                <a:gd name="T25" fmla="*/ 9 h 174"/>
                <a:gd name="T26" fmla="*/ 16 w 53"/>
                <a:gd name="T27" fmla="*/ 9 h 174"/>
                <a:gd name="T28" fmla="*/ 16 w 53"/>
                <a:gd name="T29" fmla="*/ 9 h 174"/>
                <a:gd name="T30" fmla="*/ 13 w 53"/>
                <a:gd name="T31" fmla="*/ 12 h 174"/>
                <a:gd name="T32" fmla="*/ 13 w 53"/>
                <a:gd name="T33" fmla="*/ 12 h 174"/>
                <a:gd name="T34" fmla="*/ 10 w 53"/>
                <a:gd name="T35" fmla="*/ 19 h 174"/>
                <a:gd name="T36" fmla="*/ 10 w 53"/>
                <a:gd name="T37" fmla="*/ 28 h 174"/>
                <a:gd name="T38" fmla="*/ 10 w 53"/>
                <a:gd name="T39" fmla="*/ 28 h 174"/>
                <a:gd name="T40" fmla="*/ 10 w 53"/>
                <a:gd name="T41" fmla="*/ 134 h 174"/>
                <a:gd name="T42" fmla="*/ 10 w 53"/>
                <a:gd name="T43" fmla="*/ 134 h 174"/>
                <a:gd name="T44" fmla="*/ 3 w 53"/>
                <a:gd name="T45" fmla="*/ 134 h 174"/>
                <a:gd name="T46" fmla="*/ 0 w 53"/>
                <a:gd name="T47" fmla="*/ 131 h 174"/>
                <a:gd name="T48" fmla="*/ 0 w 53"/>
                <a:gd name="T49" fmla="*/ 28 h 174"/>
                <a:gd name="T50" fmla="*/ 0 w 53"/>
                <a:gd name="T51" fmla="*/ 28 h 174"/>
                <a:gd name="T52" fmla="*/ 0 w 53"/>
                <a:gd name="T53" fmla="*/ 28 h 174"/>
                <a:gd name="T54" fmla="*/ 0 w 53"/>
                <a:gd name="T55" fmla="*/ 16 h 174"/>
                <a:gd name="T56" fmla="*/ 3 w 53"/>
                <a:gd name="T57" fmla="*/ 6 h 174"/>
                <a:gd name="T58" fmla="*/ 3 w 53"/>
                <a:gd name="T59" fmla="*/ 6 h 174"/>
                <a:gd name="T60" fmla="*/ 10 w 53"/>
                <a:gd name="T61" fmla="*/ 3 h 174"/>
                <a:gd name="T62" fmla="*/ 10 w 53"/>
                <a:gd name="T63" fmla="*/ 3 h 174"/>
                <a:gd name="T64" fmla="*/ 16 w 53"/>
                <a:gd name="T65" fmla="*/ 0 h 174"/>
                <a:gd name="T66" fmla="*/ 16 w 53"/>
                <a:gd name="T67" fmla="*/ 0 h 174"/>
                <a:gd name="T68" fmla="*/ 28 w 53"/>
                <a:gd name="T69" fmla="*/ 3 h 174"/>
                <a:gd name="T70" fmla="*/ 28 w 53"/>
                <a:gd name="T71" fmla="*/ 3 h 174"/>
                <a:gd name="T72" fmla="*/ 31 w 53"/>
                <a:gd name="T73" fmla="*/ 6 h 174"/>
                <a:gd name="T74" fmla="*/ 31 w 53"/>
                <a:gd name="T75" fmla="*/ 6 h 174"/>
                <a:gd name="T76" fmla="*/ 38 w 53"/>
                <a:gd name="T77" fmla="*/ 16 h 174"/>
                <a:gd name="T78" fmla="*/ 44 w 53"/>
                <a:gd name="T79" fmla="*/ 28 h 174"/>
                <a:gd name="T80" fmla="*/ 44 w 53"/>
                <a:gd name="T81" fmla="*/ 28 h 174"/>
                <a:gd name="T82" fmla="*/ 44 w 53"/>
                <a:gd name="T83" fmla="*/ 34 h 174"/>
                <a:gd name="T84" fmla="*/ 44 w 53"/>
                <a:gd name="T85" fmla="*/ 34 h 174"/>
                <a:gd name="T86" fmla="*/ 47 w 53"/>
                <a:gd name="T87" fmla="*/ 44 h 174"/>
                <a:gd name="T88" fmla="*/ 47 w 53"/>
                <a:gd name="T89" fmla="*/ 44 h 174"/>
                <a:gd name="T90" fmla="*/ 47 w 53"/>
                <a:gd name="T91" fmla="*/ 44 h 174"/>
                <a:gd name="T92" fmla="*/ 53 w 53"/>
                <a:gd name="T93" fmla="*/ 174 h 174"/>
                <a:gd name="T94" fmla="*/ 53 w 53"/>
                <a:gd name="T95" fmla="*/ 174 h 174"/>
                <a:gd name="T96" fmla="*/ 50 w 53"/>
                <a:gd name="T97" fmla="*/ 174 h 174"/>
                <a:gd name="T98" fmla="*/ 44 w 53"/>
                <a:gd name="T99" fmla="*/ 174 h 174"/>
                <a:gd name="T100" fmla="*/ 44 w 53"/>
                <a:gd name="T10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174">
                  <a:moveTo>
                    <a:pt x="44" y="174"/>
                  </a:moveTo>
                  <a:lnTo>
                    <a:pt x="38" y="44"/>
                  </a:lnTo>
                  <a:lnTo>
                    <a:pt x="38" y="44"/>
                  </a:lnTo>
                  <a:lnTo>
                    <a:pt x="35" y="37"/>
                  </a:lnTo>
                  <a:lnTo>
                    <a:pt x="35" y="37"/>
                  </a:lnTo>
                  <a:lnTo>
                    <a:pt x="35" y="31"/>
                  </a:lnTo>
                  <a:lnTo>
                    <a:pt x="35" y="31"/>
                  </a:lnTo>
                  <a:lnTo>
                    <a:pt x="28" y="22"/>
                  </a:lnTo>
                  <a:lnTo>
                    <a:pt x="28" y="22"/>
                  </a:lnTo>
                  <a:lnTo>
                    <a:pt x="22" y="12"/>
                  </a:lnTo>
                  <a:lnTo>
                    <a:pt x="22" y="12"/>
                  </a:lnTo>
                  <a:lnTo>
                    <a:pt x="19" y="9"/>
                  </a:lnTo>
                  <a:lnTo>
                    <a:pt x="19" y="9"/>
                  </a:lnTo>
                  <a:lnTo>
                    <a:pt x="16" y="9"/>
                  </a:lnTo>
                  <a:lnTo>
                    <a:pt x="16" y="9"/>
                  </a:lnTo>
                  <a:lnTo>
                    <a:pt x="13" y="12"/>
                  </a:lnTo>
                  <a:lnTo>
                    <a:pt x="13" y="12"/>
                  </a:lnTo>
                  <a:lnTo>
                    <a:pt x="10" y="19"/>
                  </a:lnTo>
                  <a:lnTo>
                    <a:pt x="10" y="28"/>
                  </a:lnTo>
                  <a:lnTo>
                    <a:pt x="10" y="28"/>
                  </a:lnTo>
                  <a:lnTo>
                    <a:pt x="10" y="134"/>
                  </a:lnTo>
                  <a:lnTo>
                    <a:pt x="10" y="134"/>
                  </a:lnTo>
                  <a:lnTo>
                    <a:pt x="3" y="134"/>
                  </a:lnTo>
                  <a:lnTo>
                    <a:pt x="0" y="131"/>
                  </a:lnTo>
                  <a:lnTo>
                    <a:pt x="0" y="28"/>
                  </a:lnTo>
                  <a:lnTo>
                    <a:pt x="0" y="28"/>
                  </a:lnTo>
                  <a:lnTo>
                    <a:pt x="0" y="28"/>
                  </a:lnTo>
                  <a:lnTo>
                    <a:pt x="0" y="16"/>
                  </a:lnTo>
                  <a:lnTo>
                    <a:pt x="3" y="6"/>
                  </a:lnTo>
                  <a:lnTo>
                    <a:pt x="3" y="6"/>
                  </a:lnTo>
                  <a:lnTo>
                    <a:pt x="10" y="3"/>
                  </a:lnTo>
                  <a:lnTo>
                    <a:pt x="10" y="3"/>
                  </a:lnTo>
                  <a:lnTo>
                    <a:pt x="16" y="0"/>
                  </a:lnTo>
                  <a:lnTo>
                    <a:pt x="16" y="0"/>
                  </a:lnTo>
                  <a:lnTo>
                    <a:pt x="28" y="3"/>
                  </a:lnTo>
                  <a:lnTo>
                    <a:pt x="28" y="3"/>
                  </a:lnTo>
                  <a:lnTo>
                    <a:pt x="31" y="6"/>
                  </a:lnTo>
                  <a:lnTo>
                    <a:pt x="31" y="6"/>
                  </a:lnTo>
                  <a:lnTo>
                    <a:pt x="38" y="16"/>
                  </a:lnTo>
                  <a:lnTo>
                    <a:pt x="44" y="28"/>
                  </a:lnTo>
                  <a:lnTo>
                    <a:pt x="44" y="28"/>
                  </a:lnTo>
                  <a:lnTo>
                    <a:pt x="44" y="34"/>
                  </a:lnTo>
                  <a:lnTo>
                    <a:pt x="44" y="34"/>
                  </a:lnTo>
                  <a:lnTo>
                    <a:pt x="47" y="44"/>
                  </a:lnTo>
                  <a:lnTo>
                    <a:pt x="47" y="44"/>
                  </a:lnTo>
                  <a:lnTo>
                    <a:pt x="47" y="44"/>
                  </a:lnTo>
                  <a:lnTo>
                    <a:pt x="53" y="174"/>
                  </a:lnTo>
                  <a:lnTo>
                    <a:pt x="53" y="174"/>
                  </a:lnTo>
                  <a:lnTo>
                    <a:pt x="50" y="174"/>
                  </a:lnTo>
                  <a:lnTo>
                    <a:pt x="44" y="174"/>
                  </a:lnTo>
                  <a:lnTo>
                    <a:pt x="44" y="174"/>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9" name="Freeform 263"/>
            <p:cNvSpPr>
              <a:spLocks/>
            </p:cNvSpPr>
            <p:nvPr/>
          </p:nvSpPr>
          <p:spPr bwMode="auto">
            <a:xfrm>
              <a:off x="1204" y="675"/>
              <a:ext cx="50" cy="171"/>
            </a:xfrm>
            <a:custGeom>
              <a:avLst/>
              <a:gdLst>
                <a:gd name="T0" fmla="*/ 44 w 50"/>
                <a:gd name="T1" fmla="*/ 171 h 171"/>
                <a:gd name="T2" fmla="*/ 38 w 50"/>
                <a:gd name="T3" fmla="*/ 41 h 171"/>
                <a:gd name="T4" fmla="*/ 38 w 50"/>
                <a:gd name="T5" fmla="*/ 41 h 171"/>
                <a:gd name="T6" fmla="*/ 35 w 50"/>
                <a:gd name="T7" fmla="*/ 28 h 171"/>
                <a:gd name="T8" fmla="*/ 35 w 50"/>
                <a:gd name="T9" fmla="*/ 28 h 171"/>
                <a:gd name="T10" fmla="*/ 28 w 50"/>
                <a:gd name="T11" fmla="*/ 19 h 171"/>
                <a:gd name="T12" fmla="*/ 28 w 50"/>
                <a:gd name="T13" fmla="*/ 19 h 171"/>
                <a:gd name="T14" fmla="*/ 22 w 50"/>
                <a:gd name="T15" fmla="*/ 9 h 171"/>
                <a:gd name="T16" fmla="*/ 22 w 50"/>
                <a:gd name="T17" fmla="*/ 9 h 171"/>
                <a:gd name="T18" fmla="*/ 19 w 50"/>
                <a:gd name="T19" fmla="*/ 6 h 171"/>
                <a:gd name="T20" fmla="*/ 13 w 50"/>
                <a:gd name="T21" fmla="*/ 6 h 171"/>
                <a:gd name="T22" fmla="*/ 10 w 50"/>
                <a:gd name="T23" fmla="*/ 13 h 171"/>
                <a:gd name="T24" fmla="*/ 10 w 50"/>
                <a:gd name="T25" fmla="*/ 13 h 171"/>
                <a:gd name="T26" fmla="*/ 7 w 50"/>
                <a:gd name="T27" fmla="*/ 19 h 171"/>
                <a:gd name="T28" fmla="*/ 7 w 50"/>
                <a:gd name="T29" fmla="*/ 28 h 171"/>
                <a:gd name="T30" fmla="*/ 7 w 50"/>
                <a:gd name="T31" fmla="*/ 28 h 171"/>
                <a:gd name="T32" fmla="*/ 7 w 50"/>
                <a:gd name="T33" fmla="*/ 131 h 171"/>
                <a:gd name="T34" fmla="*/ 7 w 50"/>
                <a:gd name="T35" fmla="*/ 131 h 171"/>
                <a:gd name="T36" fmla="*/ 0 w 50"/>
                <a:gd name="T37" fmla="*/ 128 h 171"/>
                <a:gd name="T38" fmla="*/ 0 w 50"/>
                <a:gd name="T39" fmla="*/ 25 h 171"/>
                <a:gd name="T40" fmla="*/ 0 w 50"/>
                <a:gd name="T41" fmla="*/ 25 h 171"/>
                <a:gd name="T42" fmla="*/ 0 w 50"/>
                <a:gd name="T43" fmla="*/ 25 h 171"/>
                <a:gd name="T44" fmla="*/ 0 w 50"/>
                <a:gd name="T45" fmla="*/ 13 h 171"/>
                <a:gd name="T46" fmla="*/ 0 w 50"/>
                <a:gd name="T47" fmla="*/ 13 h 171"/>
                <a:gd name="T48" fmla="*/ 3 w 50"/>
                <a:gd name="T49" fmla="*/ 6 h 171"/>
                <a:gd name="T50" fmla="*/ 10 w 50"/>
                <a:gd name="T51" fmla="*/ 3 h 171"/>
                <a:gd name="T52" fmla="*/ 10 w 50"/>
                <a:gd name="T53" fmla="*/ 3 h 171"/>
                <a:gd name="T54" fmla="*/ 16 w 50"/>
                <a:gd name="T55" fmla="*/ 0 h 171"/>
                <a:gd name="T56" fmla="*/ 22 w 50"/>
                <a:gd name="T57" fmla="*/ 3 h 171"/>
                <a:gd name="T58" fmla="*/ 22 w 50"/>
                <a:gd name="T59" fmla="*/ 3 h 171"/>
                <a:gd name="T60" fmla="*/ 28 w 50"/>
                <a:gd name="T61" fmla="*/ 6 h 171"/>
                <a:gd name="T62" fmla="*/ 28 w 50"/>
                <a:gd name="T63" fmla="*/ 6 h 171"/>
                <a:gd name="T64" fmla="*/ 35 w 50"/>
                <a:gd name="T65" fmla="*/ 16 h 171"/>
                <a:gd name="T66" fmla="*/ 38 w 50"/>
                <a:gd name="T67" fmla="*/ 28 h 171"/>
                <a:gd name="T68" fmla="*/ 38 w 50"/>
                <a:gd name="T69" fmla="*/ 28 h 171"/>
                <a:gd name="T70" fmla="*/ 41 w 50"/>
                <a:gd name="T71" fmla="*/ 44 h 171"/>
                <a:gd name="T72" fmla="*/ 41 w 50"/>
                <a:gd name="T73" fmla="*/ 44 h 171"/>
                <a:gd name="T74" fmla="*/ 41 w 50"/>
                <a:gd name="T75" fmla="*/ 44 h 171"/>
                <a:gd name="T76" fmla="*/ 50 w 50"/>
                <a:gd name="T77" fmla="*/ 171 h 171"/>
                <a:gd name="T78" fmla="*/ 50 w 50"/>
                <a:gd name="T79" fmla="*/ 171 h 171"/>
                <a:gd name="T80" fmla="*/ 44 w 50"/>
                <a:gd name="T81" fmla="*/ 171 h 171"/>
                <a:gd name="T82" fmla="*/ 44 w 50"/>
                <a:gd name="T83"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171">
                  <a:moveTo>
                    <a:pt x="44" y="171"/>
                  </a:moveTo>
                  <a:lnTo>
                    <a:pt x="38" y="41"/>
                  </a:lnTo>
                  <a:lnTo>
                    <a:pt x="38" y="41"/>
                  </a:lnTo>
                  <a:lnTo>
                    <a:pt x="35" y="28"/>
                  </a:lnTo>
                  <a:lnTo>
                    <a:pt x="35" y="28"/>
                  </a:lnTo>
                  <a:lnTo>
                    <a:pt x="28" y="19"/>
                  </a:lnTo>
                  <a:lnTo>
                    <a:pt x="28" y="19"/>
                  </a:lnTo>
                  <a:lnTo>
                    <a:pt x="22" y="9"/>
                  </a:lnTo>
                  <a:lnTo>
                    <a:pt x="22" y="9"/>
                  </a:lnTo>
                  <a:lnTo>
                    <a:pt x="19" y="6"/>
                  </a:lnTo>
                  <a:lnTo>
                    <a:pt x="13" y="6"/>
                  </a:lnTo>
                  <a:lnTo>
                    <a:pt x="10" y="13"/>
                  </a:lnTo>
                  <a:lnTo>
                    <a:pt x="10" y="13"/>
                  </a:lnTo>
                  <a:lnTo>
                    <a:pt x="7" y="19"/>
                  </a:lnTo>
                  <a:lnTo>
                    <a:pt x="7" y="28"/>
                  </a:lnTo>
                  <a:lnTo>
                    <a:pt x="7" y="28"/>
                  </a:lnTo>
                  <a:lnTo>
                    <a:pt x="7" y="131"/>
                  </a:lnTo>
                  <a:lnTo>
                    <a:pt x="7" y="131"/>
                  </a:lnTo>
                  <a:lnTo>
                    <a:pt x="0" y="128"/>
                  </a:lnTo>
                  <a:lnTo>
                    <a:pt x="0" y="25"/>
                  </a:lnTo>
                  <a:lnTo>
                    <a:pt x="0" y="25"/>
                  </a:lnTo>
                  <a:lnTo>
                    <a:pt x="0" y="25"/>
                  </a:lnTo>
                  <a:lnTo>
                    <a:pt x="0" y="13"/>
                  </a:lnTo>
                  <a:lnTo>
                    <a:pt x="0" y="13"/>
                  </a:lnTo>
                  <a:lnTo>
                    <a:pt x="3" y="6"/>
                  </a:lnTo>
                  <a:lnTo>
                    <a:pt x="10" y="3"/>
                  </a:lnTo>
                  <a:lnTo>
                    <a:pt x="10" y="3"/>
                  </a:lnTo>
                  <a:lnTo>
                    <a:pt x="16" y="0"/>
                  </a:lnTo>
                  <a:lnTo>
                    <a:pt x="22" y="3"/>
                  </a:lnTo>
                  <a:lnTo>
                    <a:pt x="22" y="3"/>
                  </a:lnTo>
                  <a:lnTo>
                    <a:pt x="28" y="6"/>
                  </a:lnTo>
                  <a:lnTo>
                    <a:pt x="28" y="6"/>
                  </a:lnTo>
                  <a:lnTo>
                    <a:pt x="35" y="16"/>
                  </a:lnTo>
                  <a:lnTo>
                    <a:pt x="38" y="28"/>
                  </a:lnTo>
                  <a:lnTo>
                    <a:pt x="38" y="28"/>
                  </a:lnTo>
                  <a:lnTo>
                    <a:pt x="41" y="44"/>
                  </a:lnTo>
                  <a:lnTo>
                    <a:pt x="41" y="44"/>
                  </a:lnTo>
                  <a:lnTo>
                    <a:pt x="41" y="44"/>
                  </a:lnTo>
                  <a:lnTo>
                    <a:pt x="50" y="171"/>
                  </a:lnTo>
                  <a:lnTo>
                    <a:pt x="50" y="171"/>
                  </a:lnTo>
                  <a:lnTo>
                    <a:pt x="44" y="171"/>
                  </a:lnTo>
                  <a:lnTo>
                    <a:pt x="44" y="17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0" name="Freeform 264"/>
            <p:cNvSpPr>
              <a:spLocks/>
            </p:cNvSpPr>
            <p:nvPr/>
          </p:nvSpPr>
          <p:spPr bwMode="auto">
            <a:xfrm>
              <a:off x="1067" y="632"/>
              <a:ext cx="13" cy="43"/>
            </a:xfrm>
            <a:custGeom>
              <a:avLst/>
              <a:gdLst>
                <a:gd name="T0" fmla="*/ 10 w 13"/>
                <a:gd name="T1" fmla="*/ 0 h 43"/>
                <a:gd name="T2" fmla="*/ 13 w 13"/>
                <a:gd name="T3" fmla="*/ 40 h 43"/>
                <a:gd name="T4" fmla="*/ 0 w 13"/>
                <a:gd name="T5" fmla="*/ 43 h 43"/>
                <a:gd name="T6" fmla="*/ 0 w 13"/>
                <a:gd name="T7" fmla="*/ 0 h 43"/>
                <a:gd name="T8" fmla="*/ 10 w 13"/>
                <a:gd name="T9" fmla="*/ 0 h 43"/>
                <a:gd name="T10" fmla="*/ 10 w 13"/>
                <a:gd name="T11" fmla="*/ 0 h 43"/>
              </a:gdLst>
              <a:ahLst/>
              <a:cxnLst>
                <a:cxn ang="0">
                  <a:pos x="T0" y="T1"/>
                </a:cxn>
                <a:cxn ang="0">
                  <a:pos x="T2" y="T3"/>
                </a:cxn>
                <a:cxn ang="0">
                  <a:pos x="T4" y="T5"/>
                </a:cxn>
                <a:cxn ang="0">
                  <a:pos x="T6" y="T7"/>
                </a:cxn>
                <a:cxn ang="0">
                  <a:pos x="T8" y="T9"/>
                </a:cxn>
                <a:cxn ang="0">
                  <a:pos x="T10" y="T11"/>
                </a:cxn>
              </a:cxnLst>
              <a:rect l="0" t="0" r="r" b="b"/>
              <a:pathLst>
                <a:path w="13" h="43">
                  <a:moveTo>
                    <a:pt x="10" y="0"/>
                  </a:moveTo>
                  <a:lnTo>
                    <a:pt x="13" y="40"/>
                  </a:lnTo>
                  <a:lnTo>
                    <a:pt x="0" y="43"/>
                  </a:lnTo>
                  <a:lnTo>
                    <a:pt x="0" y="0"/>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1" name="Freeform 265"/>
            <p:cNvSpPr>
              <a:spLocks/>
            </p:cNvSpPr>
            <p:nvPr/>
          </p:nvSpPr>
          <p:spPr bwMode="auto">
            <a:xfrm>
              <a:off x="1067" y="632"/>
              <a:ext cx="7" cy="43"/>
            </a:xfrm>
            <a:custGeom>
              <a:avLst/>
              <a:gdLst>
                <a:gd name="T0" fmla="*/ 4 w 7"/>
                <a:gd name="T1" fmla="*/ 0 h 43"/>
                <a:gd name="T2" fmla="*/ 7 w 7"/>
                <a:gd name="T3" fmla="*/ 43 h 43"/>
                <a:gd name="T4" fmla="*/ 0 w 7"/>
                <a:gd name="T5" fmla="*/ 43 h 43"/>
                <a:gd name="T6" fmla="*/ 0 w 7"/>
                <a:gd name="T7" fmla="*/ 0 h 43"/>
                <a:gd name="T8" fmla="*/ 4 w 7"/>
                <a:gd name="T9" fmla="*/ 0 h 43"/>
                <a:gd name="T10" fmla="*/ 4 w 7"/>
                <a:gd name="T11" fmla="*/ 0 h 43"/>
              </a:gdLst>
              <a:ahLst/>
              <a:cxnLst>
                <a:cxn ang="0">
                  <a:pos x="T0" y="T1"/>
                </a:cxn>
                <a:cxn ang="0">
                  <a:pos x="T2" y="T3"/>
                </a:cxn>
                <a:cxn ang="0">
                  <a:pos x="T4" y="T5"/>
                </a:cxn>
                <a:cxn ang="0">
                  <a:pos x="T6" y="T7"/>
                </a:cxn>
                <a:cxn ang="0">
                  <a:pos x="T8" y="T9"/>
                </a:cxn>
                <a:cxn ang="0">
                  <a:pos x="T10" y="T11"/>
                </a:cxn>
              </a:cxnLst>
              <a:rect l="0" t="0" r="r" b="b"/>
              <a:pathLst>
                <a:path w="7" h="43">
                  <a:moveTo>
                    <a:pt x="4" y="0"/>
                  </a:moveTo>
                  <a:lnTo>
                    <a:pt x="7" y="43"/>
                  </a:lnTo>
                  <a:lnTo>
                    <a:pt x="0" y="43"/>
                  </a:lnTo>
                  <a:lnTo>
                    <a:pt x="0" y="0"/>
                  </a:lnTo>
                  <a:lnTo>
                    <a:pt x="4" y="0"/>
                  </a:lnTo>
                  <a:lnTo>
                    <a:pt x="4"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2" name="Freeform 266"/>
            <p:cNvSpPr>
              <a:spLocks/>
            </p:cNvSpPr>
            <p:nvPr/>
          </p:nvSpPr>
          <p:spPr bwMode="auto">
            <a:xfrm>
              <a:off x="1151" y="622"/>
              <a:ext cx="13" cy="44"/>
            </a:xfrm>
            <a:custGeom>
              <a:avLst/>
              <a:gdLst>
                <a:gd name="T0" fmla="*/ 10 w 13"/>
                <a:gd name="T1" fmla="*/ 0 h 44"/>
                <a:gd name="T2" fmla="*/ 13 w 13"/>
                <a:gd name="T3" fmla="*/ 44 h 44"/>
                <a:gd name="T4" fmla="*/ 4 w 13"/>
                <a:gd name="T5" fmla="*/ 44 h 44"/>
                <a:gd name="T6" fmla="*/ 0 w 13"/>
                <a:gd name="T7" fmla="*/ 3 h 44"/>
                <a:gd name="T8" fmla="*/ 10 w 13"/>
                <a:gd name="T9" fmla="*/ 0 h 44"/>
                <a:gd name="T10" fmla="*/ 10 w 13"/>
                <a:gd name="T11" fmla="*/ 0 h 44"/>
              </a:gdLst>
              <a:ahLst/>
              <a:cxnLst>
                <a:cxn ang="0">
                  <a:pos x="T0" y="T1"/>
                </a:cxn>
                <a:cxn ang="0">
                  <a:pos x="T2" y="T3"/>
                </a:cxn>
                <a:cxn ang="0">
                  <a:pos x="T4" y="T5"/>
                </a:cxn>
                <a:cxn ang="0">
                  <a:pos x="T6" y="T7"/>
                </a:cxn>
                <a:cxn ang="0">
                  <a:pos x="T8" y="T9"/>
                </a:cxn>
                <a:cxn ang="0">
                  <a:pos x="T10" y="T11"/>
                </a:cxn>
              </a:cxnLst>
              <a:rect l="0" t="0" r="r" b="b"/>
              <a:pathLst>
                <a:path w="13" h="44">
                  <a:moveTo>
                    <a:pt x="10" y="0"/>
                  </a:moveTo>
                  <a:lnTo>
                    <a:pt x="13" y="44"/>
                  </a:lnTo>
                  <a:lnTo>
                    <a:pt x="4" y="44"/>
                  </a:lnTo>
                  <a:lnTo>
                    <a:pt x="0" y="3"/>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3" name="Freeform 267"/>
            <p:cNvSpPr>
              <a:spLocks/>
            </p:cNvSpPr>
            <p:nvPr/>
          </p:nvSpPr>
          <p:spPr bwMode="auto">
            <a:xfrm>
              <a:off x="1151" y="622"/>
              <a:ext cx="7" cy="44"/>
            </a:xfrm>
            <a:custGeom>
              <a:avLst/>
              <a:gdLst>
                <a:gd name="T0" fmla="*/ 4 w 7"/>
                <a:gd name="T1" fmla="*/ 0 h 44"/>
                <a:gd name="T2" fmla="*/ 7 w 7"/>
                <a:gd name="T3" fmla="*/ 44 h 44"/>
                <a:gd name="T4" fmla="*/ 4 w 7"/>
                <a:gd name="T5" fmla="*/ 44 h 44"/>
                <a:gd name="T6" fmla="*/ 0 w 7"/>
                <a:gd name="T7" fmla="*/ 3 h 44"/>
                <a:gd name="T8" fmla="*/ 4 w 7"/>
                <a:gd name="T9" fmla="*/ 0 h 44"/>
                <a:gd name="T10" fmla="*/ 4 w 7"/>
                <a:gd name="T11" fmla="*/ 0 h 44"/>
              </a:gdLst>
              <a:ahLst/>
              <a:cxnLst>
                <a:cxn ang="0">
                  <a:pos x="T0" y="T1"/>
                </a:cxn>
                <a:cxn ang="0">
                  <a:pos x="T2" y="T3"/>
                </a:cxn>
                <a:cxn ang="0">
                  <a:pos x="T4" y="T5"/>
                </a:cxn>
                <a:cxn ang="0">
                  <a:pos x="T6" y="T7"/>
                </a:cxn>
                <a:cxn ang="0">
                  <a:pos x="T8" y="T9"/>
                </a:cxn>
                <a:cxn ang="0">
                  <a:pos x="T10" y="T11"/>
                </a:cxn>
              </a:cxnLst>
              <a:rect l="0" t="0" r="r" b="b"/>
              <a:pathLst>
                <a:path w="7" h="44">
                  <a:moveTo>
                    <a:pt x="4" y="0"/>
                  </a:moveTo>
                  <a:lnTo>
                    <a:pt x="7" y="44"/>
                  </a:lnTo>
                  <a:lnTo>
                    <a:pt x="4" y="44"/>
                  </a:lnTo>
                  <a:lnTo>
                    <a:pt x="0" y="3"/>
                  </a:lnTo>
                  <a:lnTo>
                    <a:pt x="4" y="0"/>
                  </a:lnTo>
                  <a:lnTo>
                    <a:pt x="4"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4" name="Freeform 268"/>
            <p:cNvSpPr>
              <a:spLocks/>
            </p:cNvSpPr>
            <p:nvPr/>
          </p:nvSpPr>
          <p:spPr bwMode="auto">
            <a:xfrm>
              <a:off x="1033" y="532"/>
              <a:ext cx="150" cy="109"/>
            </a:xfrm>
            <a:custGeom>
              <a:avLst/>
              <a:gdLst>
                <a:gd name="T0" fmla="*/ 13 w 150"/>
                <a:gd name="T1" fmla="*/ 6 h 109"/>
                <a:gd name="T2" fmla="*/ 131 w 150"/>
                <a:gd name="T3" fmla="*/ 0 h 109"/>
                <a:gd name="T4" fmla="*/ 131 w 150"/>
                <a:gd name="T5" fmla="*/ 0 h 109"/>
                <a:gd name="T6" fmla="*/ 137 w 150"/>
                <a:gd name="T7" fmla="*/ 0 h 109"/>
                <a:gd name="T8" fmla="*/ 140 w 150"/>
                <a:gd name="T9" fmla="*/ 3 h 109"/>
                <a:gd name="T10" fmla="*/ 146 w 150"/>
                <a:gd name="T11" fmla="*/ 6 h 109"/>
                <a:gd name="T12" fmla="*/ 146 w 150"/>
                <a:gd name="T13" fmla="*/ 12 h 109"/>
                <a:gd name="T14" fmla="*/ 150 w 150"/>
                <a:gd name="T15" fmla="*/ 81 h 109"/>
                <a:gd name="T16" fmla="*/ 150 w 150"/>
                <a:gd name="T17" fmla="*/ 81 h 109"/>
                <a:gd name="T18" fmla="*/ 150 w 150"/>
                <a:gd name="T19" fmla="*/ 87 h 109"/>
                <a:gd name="T20" fmla="*/ 146 w 150"/>
                <a:gd name="T21" fmla="*/ 93 h 109"/>
                <a:gd name="T22" fmla="*/ 140 w 150"/>
                <a:gd name="T23" fmla="*/ 96 h 109"/>
                <a:gd name="T24" fmla="*/ 137 w 150"/>
                <a:gd name="T25" fmla="*/ 96 h 109"/>
                <a:gd name="T26" fmla="*/ 19 w 150"/>
                <a:gd name="T27" fmla="*/ 109 h 109"/>
                <a:gd name="T28" fmla="*/ 19 w 150"/>
                <a:gd name="T29" fmla="*/ 109 h 109"/>
                <a:gd name="T30" fmla="*/ 16 w 150"/>
                <a:gd name="T31" fmla="*/ 109 h 109"/>
                <a:gd name="T32" fmla="*/ 10 w 150"/>
                <a:gd name="T33" fmla="*/ 106 h 109"/>
                <a:gd name="T34" fmla="*/ 6 w 150"/>
                <a:gd name="T35" fmla="*/ 100 h 109"/>
                <a:gd name="T36" fmla="*/ 3 w 150"/>
                <a:gd name="T37" fmla="*/ 96 h 109"/>
                <a:gd name="T38" fmla="*/ 0 w 150"/>
                <a:gd name="T39" fmla="*/ 25 h 109"/>
                <a:gd name="T40" fmla="*/ 0 w 150"/>
                <a:gd name="T41" fmla="*/ 25 h 109"/>
                <a:gd name="T42" fmla="*/ 0 w 150"/>
                <a:gd name="T43" fmla="*/ 19 h 109"/>
                <a:gd name="T44" fmla="*/ 3 w 150"/>
                <a:gd name="T45" fmla="*/ 12 h 109"/>
                <a:gd name="T46" fmla="*/ 10 w 150"/>
                <a:gd name="T47" fmla="*/ 9 h 109"/>
                <a:gd name="T48" fmla="*/ 13 w 150"/>
                <a:gd name="T49" fmla="*/ 6 h 109"/>
                <a:gd name="T50" fmla="*/ 13 w 150"/>
                <a:gd name="T51" fmla="*/ 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09">
                  <a:moveTo>
                    <a:pt x="13" y="6"/>
                  </a:moveTo>
                  <a:lnTo>
                    <a:pt x="131" y="0"/>
                  </a:lnTo>
                  <a:lnTo>
                    <a:pt x="131" y="0"/>
                  </a:lnTo>
                  <a:lnTo>
                    <a:pt x="137" y="0"/>
                  </a:lnTo>
                  <a:lnTo>
                    <a:pt x="140" y="3"/>
                  </a:lnTo>
                  <a:lnTo>
                    <a:pt x="146" y="6"/>
                  </a:lnTo>
                  <a:lnTo>
                    <a:pt x="146" y="12"/>
                  </a:lnTo>
                  <a:lnTo>
                    <a:pt x="150" y="81"/>
                  </a:lnTo>
                  <a:lnTo>
                    <a:pt x="150" y="81"/>
                  </a:lnTo>
                  <a:lnTo>
                    <a:pt x="150" y="87"/>
                  </a:lnTo>
                  <a:lnTo>
                    <a:pt x="146" y="93"/>
                  </a:lnTo>
                  <a:lnTo>
                    <a:pt x="140" y="96"/>
                  </a:lnTo>
                  <a:lnTo>
                    <a:pt x="137" y="96"/>
                  </a:lnTo>
                  <a:lnTo>
                    <a:pt x="19" y="109"/>
                  </a:lnTo>
                  <a:lnTo>
                    <a:pt x="19" y="109"/>
                  </a:lnTo>
                  <a:lnTo>
                    <a:pt x="16" y="109"/>
                  </a:lnTo>
                  <a:lnTo>
                    <a:pt x="10" y="106"/>
                  </a:lnTo>
                  <a:lnTo>
                    <a:pt x="6" y="100"/>
                  </a:lnTo>
                  <a:lnTo>
                    <a:pt x="3" y="96"/>
                  </a:lnTo>
                  <a:lnTo>
                    <a:pt x="0" y="25"/>
                  </a:lnTo>
                  <a:lnTo>
                    <a:pt x="0" y="25"/>
                  </a:lnTo>
                  <a:lnTo>
                    <a:pt x="0" y="19"/>
                  </a:lnTo>
                  <a:lnTo>
                    <a:pt x="3" y="12"/>
                  </a:lnTo>
                  <a:lnTo>
                    <a:pt x="10" y="9"/>
                  </a:lnTo>
                  <a:lnTo>
                    <a:pt x="13" y="6"/>
                  </a:lnTo>
                  <a:lnTo>
                    <a:pt x="13"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5" name="Freeform 269"/>
            <p:cNvSpPr>
              <a:spLocks/>
            </p:cNvSpPr>
            <p:nvPr/>
          </p:nvSpPr>
          <p:spPr bwMode="auto">
            <a:xfrm>
              <a:off x="1039" y="535"/>
              <a:ext cx="144" cy="106"/>
            </a:xfrm>
            <a:custGeom>
              <a:avLst/>
              <a:gdLst>
                <a:gd name="T0" fmla="*/ 140 w 144"/>
                <a:gd name="T1" fmla="*/ 9 h 106"/>
                <a:gd name="T2" fmla="*/ 144 w 144"/>
                <a:gd name="T3" fmla="*/ 78 h 106"/>
                <a:gd name="T4" fmla="*/ 144 w 144"/>
                <a:gd name="T5" fmla="*/ 78 h 106"/>
                <a:gd name="T6" fmla="*/ 144 w 144"/>
                <a:gd name="T7" fmla="*/ 84 h 106"/>
                <a:gd name="T8" fmla="*/ 140 w 144"/>
                <a:gd name="T9" fmla="*/ 90 h 106"/>
                <a:gd name="T10" fmla="*/ 134 w 144"/>
                <a:gd name="T11" fmla="*/ 93 h 106"/>
                <a:gd name="T12" fmla="*/ 131 w 144"/>
                <a:gd name="T13" fmla="*/ 93 h 106"/>
                <a:gd name="T14" fmla="*/ 13 w 144"/>
                <a:gd name="T15" fmla="*/ 106 h 106"/>
                <a:gd name="T16" fmla="*/ 13 w 144"/>
                <a:gd name="T17" fmla="*/ 106 h 106"/>
                <a:gd name="T18" fmla="*/ 10 w 144"/>
                <a:gd name="T19" fmla="*/ 106 h 106"/>
                <a:gd name="T20" fmla="*/ 7 w 144"/>
                <a:gd name="T21" fmla="*/ 103 h 106"/>
                <a:gd name="T22" fmla="*/ 4 w 144"/>
                <a:gd name="T23" fmla="*/ 97 h 106"/>
                <a:gd name="T24" fmla="*/ 0 w 144"/>
                <a:gd name="T25" fmla="*/ 22 h 106"/>
                <a:gd name="T26" fmla="*/ 0 w 144"/>
                <a:gd name="T27" fmla="*/ 22 h 106"/>
                <a:gd name="T28" fmla="*/ 0 w 144"/>
                <a:gd name="T29" fmla="*/ 16 h 106"/>
                <a:gd name="T30" fmla="*/ 4 w 144"/>
                <a:gd name="T31" fmla="*/ 13 h 106"/>
                <a:gd name="T32" fmla="*/ 7 w 144"/>
                <a:gd name="T33" fmla="*/ 6 h 106"/>
                <a:gd name="T34" fmla="*/ 13 w 144"/>
                <a:gd name="T35" fmla="*/ 6 h 106"/>
                <a:gd name="T36" fmla="*/ 131 w 144"/>
                <a:gd name="T37" fmla="*/ 0 h 106"/>
                <a:gd name="T38" fmla="*/ 131 w 144"/>
                <a:gd name="T39" fmla="*/ 0 h 106"/>
                <a:gd name="T40" fmla="*/ 137 w 144"/>
                <a:gd name="T41" fmla="*/ 0 h 106"/>
                <a:gd name="T42" fmla="*/ 137 w 144"/>
                <a:gd name="T43" fmla="*/ 3 h 106"/>
                <a:gd name="T44" fmla="*/ 140 w 144"/>
                <a:gd name="T45" fmla="*/ 9 h 106"/>
                <a:gd name="T46" fmla="*/ 140 w 144"/>
                <a:gd name="T47" fmla="*/ 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4" h="106">
                  <a:moveTo>
                    <a:pt x="140" y="9"/>
                  </a:moveTo>
                  <a:lnTo>
                    <a:pt x="144" y="78"/>
                  </a:lnTo>
                  <a:lnTo>
                    <a:pt x="144" y="78"/>
                  </a:lnTo>
                  <a:lnTo>
                    <a:pt x="144" y="84"/>
                  </a:lnTo>
                  <a:lnTo>
                    <a:pt x="140" y="90"/>
                  </a:lnTo>
                  <a:lnTo>
                    <a:pt x="134" y="93"/>
                  </a:lnTo>
                  <a:lnTo>
                    <a:pt x="131" y="93"/>
                  </a:lnTo>
                  <a:lnTo>
                    <a:pt x="13" y="106"/>
                  </a:lnTo>
                  <a:lnTo>
                    <a:pt x="13" y="106"/>
                  </a:lnTo>
                  <a:lnTo>
                    <a:pt x="10" y="106"/>
                  </a:lnTo>
                  <a:lnTo>
                    <a:pt x="7" y="103"/>
                  </a:lnTo>
                  <a:lnTo>
                    <a:pt x="4" y="97"/>
                  </a:lnTo>
                  <a:lnTo>
                    <a:pt x="0" y="22"/>
                  </a:lnTo>
                  <a:lnTo>
                    <a:pt x="0" y="22"/>
                  </a:lnTo>
                  <a:lnTo>
                    <a:pt x="0" y="16"/>
                  </a:lnTo>
                  <a:lnTo>
                    <a:pt x="4" y="13"/>
                  </a:lnTo>
                  <a:lnTo>
                    <a:pt x="7" y="6"/>
                  </a:lnTo>
                  <a:lnTo>
                    <a:pt x="13" y="6"/>
                  </a:lnTo>
                  <a:lnTo>
                    <a:pt x="131" y="0"/>
                  </a:lnTo>
                  <a:lnTo>
                    <a:pt x="131" y="0"/>
                  </a:lnTo>
                  <a:lnTo>
                    <a:pt x="137" y="0"/>
                  </a:lnTo>
                  <a:lnTo>
                    <a:pt x="137" y="3"/>
                  </a:lnTo>
                  <a:lnTo>
                    <a:pt x="140" y="9"/>
                  </a:lnTo>
                  <a:lnTo>
                    <a:pt x="140"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6" name="Freeform 270"/>
            <p:cNvSpPr>
              <a:spLocks/>
            </p:cNvSpPr>
            <p:nvPr/>
          </p:nvSpPr>
          <p:spPr bwMode="auto">
            <a:xfrm>
              <a:off x="1039" y="535"/>
              <a:ext cx="116" cy="106"/>
            </a:xfrm>
            <a:custGeom>
              <a:avLst/>
              <a:gdLst>
                <a:gd name="T0" fmla="*/ 106 w 116"/>
                <a:gd name="T1" fmla="*/ 97 h 106"/>
                <a:gd name="T2" fmla="*/ 13 w 116"/>
                <a:gd name="T3" fmla="*/ 106 h 106"/>
                <a:gd name="T4" fmla="*/ 13 w 116"/>
                <a:gd name="T5" fmla="*/ 106 h 106"/>
                <a:gd name="T6" fmla="*/ 10 w 116"/>
                <a:gd name="T7" fmla="*/ 106 h 106"/>
                <a:gd name="T8" fmla="*/ 7 w 116"/>
                <a:gd name="T9" fmla="*/ 103 h 106"/>
                <a:gd name="T10" fmla="*/ 4 w 116"/>
                <a:gd name="T11" fmla="*/ 97 h 106"/>
                <a:gd name="T12" fmla="*/ 0 w 116"/>
                <a:gd name="T13" fmla="*/ 22 h 106"/>
                <a:gd name="T14" fmla="*/ 0 w 116"/>
                <a:gd name="T15" fmla="*/ 22 h 106"/>
                <a:gd name="T16" fmla="*/ 0 w 116"/>
                <a:gd name="T17" fmla="*/ 16 h 106"/>
                <a:gd name="T18" fmla="*/ 4 w 116"/>
                <a:gd name="T19" fmla="*/ 13 h 106"/>
                <a:gd name="T20" fmla="*/ 7 w 116"/>
                <a:gd name="T21" fmla="*/ 6 h 106"/>
                <a:gd name="T22" fmla="*/ 13 w 116"/>
                <a:gd name="T23" fmla="*/ 6 h 106"/>
                <a:gd name="T24" fmla="*/ 112 w 116"/>
                <a:gd name="T25" fmla="*/ 0 h 106"/>
                <a:gd name="T26" fmla="*/ 116 w 116"/>
                <a:gd name="T27" fmla="*/ 0 h 106"/>
                <a:gd name="T28" fmla="*/ 116 w 116"/>
                <a:gd name="T29" fmla="*/ 0 h 106"/>
                <a:gd name="T30" fmla="*/ 38 w 116"/>
                <a:gd name="T31" fmla="*/ 9 h 106"/>
                <a:gd name="T32" fmla="*/ 19 w 116"/>
                <a:gd name="T33" fmla="*/ 13 h 106"/>
                <a:gd name="T34" fmla="*/ 13 w 116"/>
                <a:gd name="T35" fmla="*/ 16 h 106"/>
                <a:gd name="T36" fmla="*/ 13 w 116"/>
                <a:gd name="T37" fmla="*/ 16 h 106"/>
                <a:gd name="T38" fmla="*/ 10 w 116"/>
                <a:gd name="T39" fmla="*/ 44 h 106"/>
                <a:gd name="T40" fmla="*/ 13 w 116"/>
                <a:gd name="T41" fmla="*/ 81 h 106"/>
                <a:gd name="T42" fmla="*/ 13 w 116"/>
                <a:gd name="T43" fmla="*/ 81 h 106"/>
                <a:gd name="T44" fmla="*/ 13 w 116"/>
                <a:gd name="T45" fmla="*/ 93 h 106"/>
                <a:gd name="T46" fmla="*/ 16 w 116"/>
                <a:gd name="T47" fmla="*/ 100 h 106"/>
                <a:gd name="T48" fmla="*/ 16 w 116"/>
                <a:gd name="T49" fmla="*/ 100 h 106"/>
                <a:gd name="T50" fmla="*/ 38 w 116"/>
                <a:gd name="T51" fmla="*/ 100 h 106"/>
                <a:gd name="T52" fmla="*/ 84 w 116"/>
                <a:gd name="T53" fmla="*/ 100 h 106"/>
                <a:gd name="T54" fmla="*/ 106 w 116"/>
                <a:gd name="T55" fmla="*/ 97 h 106"/>
                <a:gd name="T56" fmla="*/ 106 w 116"/>
                <a:gd name="T57" fmla="*/ 9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06">
                  <a:moveTo>
                    <a:pt x="106" y="97"/>
                  </a:moveTo>
                  <a:lnTo>
                    <a:pt x="13" y="106"/>
                  </a:lnTo>
                  <a:lnTo>
                    <a:pt x="13" y="106"/>
                  </a:lnTo>
                  <a:lnTo>
                    <a:pt x="10" y="106"/>
                  </a:lnTo>
                  <a:lnTo>
                    <a:pt x="7" y="103"/>
                  </a:lnTo>
                  <a:lnTo>
                    <a:pt x="4" y="97"/>
                  </a:lnTo>
                  <a:lnTo>
                    <a:pt x="0" y="22"/>
                  </a:lnTo>
                  <a:lnTo>
                    <a:pt x="0" y="22"/>
                  </a:lnTo>
                  <a:lnTo>
                    <a:pt x="0" y="16"/>
                  </a:lnTo>
                  <a:lnTo>
                    <a:pt x="4" y="13"/>
                  </a:lnTo>
                  <a:lnTo>
                    <a:pt x="7" y="6"/>
                  </a:lnTo>
                  <a:lnTo>
                    <a:pt x="13" y="6"/>
                  </a:lnTo>
                  <a:lnTo>
                    <a:pt x="112" y="0"/>
                  </a:lnTo>
                  <a:lnTo>
                    <a:pt x="116" y="0"/>
                  </a:lnTo>
                  <a:lnTo>
                    <a:pt x="116" y="0"/>
                  </a:lnTo>
                  <a:lnTo>
                    <a:pt x="38" y="9"/>
                  </a:lnTo>
                  <a:lnTo>
                    <a:pt x="19" y="13"/>
                  </a:lnTo>
                  <a:lnTo>
                    <a:pt x="13" y="16"/>
                  </a:lnTo>
                  <a:lnTo>
                    <a:pt x="13" y="16"/>
                  </a:lnTo>
                  <a:lnTo>
                    <a:pt x="10" y="44"/>
                  </a:lnTo>
                  <a:lnTo>
                    <a:pt x="13" y="81"/>
                  </a:lnTo>
                  <a:lnTo>
                    <a:pt x="13" y="81"/>
                  </a:lnTo>
                  <a:lnTo>
                    <a:pt x="13" y="93"/>
                  </a:lnTo>
                  <a:lnTo>
                    <a:pt x="16" y="100"/>
                  </a:lnTo>
                  <a:lnTo>
                    <a:pt x="16" y="100"/>
                  </a:lnTo>
                  <a:lnTo>
                    <a:pt x="38" y="100"/>
                  </a:lnTo>
                  <a:lnTo>
                    <a:pt x="84" y="100"/>
                  </a:lnTo>
                  <a:lnTo>
                    <a:pt x="106" y="97"/>
                  </a:lnTo>
                  <a:lnTo>
                    <a:pt x="106" y="97"/>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7" name="Freeform 271"/>
            <p:cNvSpPr>
              <a:spLocks/>
            </p:cNvSpPr>
            <p:nvPr/>
          </p:nvSpPr>
          <p:spPr bwMode="auto">
            <a:xfrm>
              <a:off x="1049" y="650"/>
              <a:ext cx="205" cy="66"/>
            </a:xfrm>
            <a:custGeom>
              <a:avLst/>
              <a:gdLst>
                <a:gd name="T0" fmla="*/ 165 w 205"/>
                <a:gd name="T1" fmla="*/ 0 h 66"/>
                <a:gd name="T2" fmla="*/ 165 w 205"/>
                <a:gd name="T3" fmla="*/ 0 h 66"/>
                <a:gd name="T4" fmla="*/ 143 w 205"/>
                <a:gd name="T5" fmla="*/ 0 h 66"/>
                <a:gd name="T6" fmla="*/ 127 w 205"/>
                <a:gd name="T7" fmla="*/ 3 h 66"/>
                <a:gd name="T8" fmla="*/ 127 w 205"/>
                <a:gd name="T9" fmla="*/ 3 h 66"/>
                <a:gd name="T10" fmla="*/ 109 w 205"/>
                <a:gd name="T11" fmla="*/ 10 h 66"/>
                <a:gd name="T12" fmla="*/ 93 w 205"/>
                <a:gd name="T13" fmla="*/ 13 h 66"/>
                <a:gd name="T14" fmla="*/ 56 w 205"/>
                <a:gd name="T15" fmla="*/ 13 h 66"/>
                <a:gd name="T16" fmla="*/ 56 w 205"/>
                <a:gd name="T17" fmla="*/ 13 h 66"/>
                <a:gd name="T18" fmla="*/ 34 w 205"/>
                <a:gd name="T19" fmla="*/ 13 h 66"/>
                <a:gd name="T20" fmla="*/ 18 w 205"/>
                <a:gd name="T21" fmla="*/ 16 h 66"/>
                <a:gd name="T22" fmla="*/ 18 w 205"/>
                <a:gd name="T23" fmla="*/ 16 h 66"/>
                <a:gd name="T24" fmla="*/ 9 w 205"/>
                <a:gd name="T25" fmla="*/ 19 h 66"/>
                <a:gd name="T26" fmla="*/ 3 w 205"/>
                <a:gd name="T27" fmla="*/ 25 h 66"/>
                <a:gd name="T28" fmla="*/ 3 w 205"/>
                <a:gd name="T29" fmla="*/ 25 h 66"/>
                <a:gd name="T30" fmla="*/ 0 w 205"/>
                <a:gd name="T31" fmla="*/ 25 h 66"/>
                <a:gd name="T32" fmla="*/ 3 w 205"/>
                <a:gd name="T33" fmla="*/ 28 h 66"/>
                <a:gd name="T34" fmla="*/ 15 w 205"/>
                <a:gd name="T35" fmla="*/ 31 h 66"/>
                <a:gd name="T36" fmla="*/ 15 w 205"/>
                <a:gd name="T37" fmla="*/ 31 h 66"/>
                <a:gd name="T38" fmla="*/ 25 w 205"/>
                <a:gd name="T39" fmla="*/ 31 h 66"/>
                <a:gd name="T40" fmla="*/ 31 w 205"/>
                <a:gd name="T41" fmla="*/ 31 h 66"/>
                <a:gd name="T42" fmla="*/ 34 w 205"/>
                <a:gd name="T43" fmla="*/ 34 h 66"/>
                <a:gd name="T44" fmla="*/ 43 w 205"/>
                <a:gd name="T45" fmla="*/ 41 h 66"/>
                <a:gd name="T46" fmla="*/ 43 w 205"/>
                <a:gd name="T47" fmla="*/ 41 h 66"/>
                <a:gd name="T48" fmla="*/ 56 w 205"/>
                <a:gd name="T49" fmla="*/ 59 h 66"/>
                <a:gd name="T50" fmla="*/ 65 w 205"/>
                <a:gd name="T51" fmla="*/ 62 h 66"/>
                <a:gd name="T52" fmla="*/ 84 w 205"/>
                <a:gd name="T53" fmla="*/ 66 h 66"/>
                <a:gd name="T54" fmla="*/ 84 w 205"/>
                <a:gd name="T55" fmla="*/ 66 h 66"/>
                <a:gd name="T56" fmla="*/ 112 w 205"/>
                <a:gd name="T57" fmla="*/ 66 h 66"/>
                <a:gd name="T58" fmla="*/ 146 w 205"/>
                <a:gd name="T59" fmla="*/ 59 h 66"/>
                <a:gd name="T60" fmla="*/ 190 w 205"/>
                <a:gd name="T61" fmla="*/ 53 h 66"/>
                <a:gd name="T62" fmla="*/ 190 w 205"/>
                <a:gd name="T63" fmla="*/ 53 h 66"/>
                <a:gd name="T64" fmla="*/ 196 w 205"/>
                <a:gd name="T65" fmla="*/ 53 h 66"/>
                <a:gd name="T66" fmla="*/ 202 w 205"/>
                <a:gd name="T67" fmla="*/ 50 h 66"/>
                <a:gd name="T68" fmla="*/ 205 w 205"/>
                <a:gd name="T69" fmla="*/ 47 h 66"/>
                <a:gd name="T70" fmla="*/ 205 w 205"/>
                <a:gd name="T71" fmla="*/ 47 h 66"/>
                <a:gd name="T72" fmla="*/ 205 w 205"/>
                <a:gd name="T73" fmla="*/ 41 h 66"/>
                <a:gd name="T74" fmla="*/ 205 w 205"/>
                <a:gd name="T75" fmla="*/ 38 h 66"/>
                <a:gd name="T76" fmla="*/ 196 w 205"/>
                <a:gd name="T77" fmla="*/ 25 h 66"/>
                <a:gd name="T78" fmla="*/ 196 w 205"/>
                <a:gd name="T79" fmla="*/ 25 h 66"/>
                <a:gd name="T80" fmla="*/ 165 w 205"/>
                <a:gd name="T81" fmla="*/ 0 h 66"/>
                <a:gd name="T82" fmla="*/ 165 w 205"/>
                <a:gd name="T8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5" h="66">
                  <a:moveTo>
                    <a:pt x="165" y="0"/>
                  </a:moveTo>
                  <a:lnTo>
                    <a:pt x="165" y="0"/>
                  </a:lnTo>
                  <a:lnTo>
                    <a:pt x="143" y="0"/>
                  </a:lnTo>
                  <a:lnTo>
                    <a:pt x="127" y="3"/>
                  </a:lnTo>
                  <a:lnTo>
                    <a:pt x="127" y="3"/>
                  </a:lnTo>
                  <a:lnTo>
                    <a:pt x="109" y="10"/>
                  </a:lnTo>
                  <a:lnTo>
                    <a:pt x="93" y="13"/>
                  </a:lnTo>
                  <a:lnTo>
                    <a:pt x="56" y="13"/>
                  </a:lnTo>
                  <a:lnTo>
                    <a:pt x="56" y="13"/>
                  </a:lnTo>
                  <a:lnTo>
                    <a:pt x="34" y="13"/>
                  </a:lnTo>
                  <a:lnTo>
                    <a:pt x="18" y="16"/>
                  </a:lnTo>
                  <a:lnTo>
                    <a:pt x="18" y="16"/>
                  </a:lnTo>
                  <a:lnTo>
                    <a:pt x="9" y="19"/>
                  </a:lnTo>
                  <a:lnTo>
                    <a:pt x="3" y="25"/>
                  </a:lnTo>
                  <a:lnTo>
                    <a:pt x="3" y="25"/>
                  </a:lnTo>
                  <a:lnTo>
                    <a:pt x="0" y="25"/>
                  </a:lnTo>
                  <a:lnTo>
                    <a:pt x="3" y="28"/>
                  </a:lnTo>
                  <a:lnTo>
                    <a:pt x="15" y="31"/>
                  </a:lnTo>
                  <a:lnTo>
                    <a:pt x="15" y="31"/>
                  </a:lnTo>
                  <a:lnTo>
                    <a:pt x="25" y="31"/>
                  </a:lnTo>
                  <a:lnTo>
                    <a:pt x="31" y="31"/>
                  </a:lnTo>
                  <a:lnTo>
                    <a:pt x="34" y="34"/>
                  </a:lnTo>
                  <a:lnTo>
                    <a:pt x="43" y="41"/>
                  </a:lnTo>
                  <a:lnTo>
                    <a:pt x="43" y="41"/>
                  </a:lnTo>
                  <a:lnTo>
                    <a:pt x="56" y="59"/>
                  </a:lnTo>
                  <a:lnTo>
                    <a:pt x="65" y="62"/>
                  </a:lnTo>
                  <a:lnTo>
                    <a:pt x="84" y="66"/>
                  </a:lnTo>
                  <a:lnTo>
                    <a:pt x="84" y="66"/>
                  </a:lnTo>
                  <a:lnTo>
                    <a:pt x="112" y="66"/>
                  </a:lnTo>
                  <a:lnTo>
                    <a:pt x="146" y="59"/>
                  </a:lnTo>
                  <a:lnTo>
                    <a:pt x="190" y="53"/>
                  </a:lnTo>
                  <a:lnTo>
                    <a:pt x="190" y="53"/>
                  </a:lnTo>
                  <a:lnTo>
                    <a:pt x="196" y="53"/>
                  </a:lnTo>
                  <a:lnTo>
                    <a:pt x="202" y="50"/>
                  </a:lnTo>
                  <a:lnTo>
                    <a:pt x="205" y="47"/>
                  </a:lnTo>
                  <a:lnTo>
                    <a:pt x="205" y="47"/>
                  </a:lnTo>
                  <a:lnTo>
                    <a:pt x="205" y="41"/>
                  </a:lnTo>
                  <a:lnTo>
                    <a:pt x="205" y="38"/>
                  </a:lnTo>
                  <a:lnTo>
                    <a:pt x="196" y="25"/>
                  </a:lnTo>
                  <a:lnTo>
                    <a:pt x="196" y="25"/>
                  </a:lnTo>
                  <a:lnTo>
                    <a:pt x="165" y="0"/>
                  </a:lnTo>
                  <a:lnTo>
                    <a:pt x="165"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8" name="Freeform 272"/>
            <p:cNvSpPr>
              <a:spLocks/>
            </p:cNvSpPr>
            <p:nvPr/>
          </p:nvSpPr>
          <p:spPr bwMode="auto">
            <a:xfrm>
              <a:off x="1052" y="650"/>
              <a:ext cx="202" cy="59"/>
            </a:xfrm>
            <a:custGeom>
              <a:avLst/>
              <a:gdLst>
                <a:gd name="T0" fmla="*/ 162 w 202"/>
                <a:gd name="T1" fmla="*/ 0 h 59"/>
                <a:gd name="T2" fmla="*/ 162 w 202"/>
                <a:gd name="T3" fmla="*/ 0 h 59"/>
                <a:gd name="T4" fmla="*/ 140 w 202"/>
                <a:gd name="T5" fmla="*/ 0 h 59"/>
                <a:gd name="T6" fmla="*/ 124 w 202"/>
                <a:gd name="T7" fmla="*/ 3 h 59"/>
                <a:gd name="T8" fmla="*/ 124 w 202"/>
                <a:gd name="T9" fmla="*/ 3 h 59"/>
                <a:gd name="T10" fmla="*/ 106 w 202"/>
                <a:gd name="T11" fmla="*/ 10 h 59"/>
                <a:gd name="T12" fmla="*/ 90 w 202"/>
                <a:gd name="T13" fmla="*/ 13 h 59"/>
                <a:gd name="T14" fmla="*/ 53 w 202"/>
                <a:gd name="T15" fmla="*/ 13 h 59"/>
                <a:gd name="T16" fmla="*/ 53 w 202"/>
                <a:gd name="T17" fmla="*/ 13 h 59"/>
                <a:gd name="T18" fmla="*/ 31 w 202"/>
                <a:gd name="T19" fmla="*/ 13 h 59"/>
                <a:gd name="T20" fmla="*/ 15 w 202"/>
                <a:gd name="T21" fmla="*/ 16 h 59"/>
                <a:gd name="T22" fmla="*/ 15 w 202"/>
                <a:gd name="T23" fmla="*/ 16 h 59"/>
                <a:gd name="T24" fmla="*/ 6 w 202"/>
                <a:gd name="T25" fmla="*/ 19 h 59"/>
                <a:gd name="T26" fmla="*/ 0 w 202"/>
                <a:gd name="T27" fmla="*/ 22 h 59"/>
                <a:gd name="T28" fmla="*/ 0 w 202"/>
                <a:gd name="T29" fmla="*/ 22 h 59"/>
                <a:gd name="T30" fmla="*/ 12 w 202"/>
                <a:gd name="T31" fmla="*/ 25 h 59"/>
                <a:gd name="T32" fmla="*/ 12 w 202"/>
                <a:gd name="T33" fmla="*/ 25 h 59"/>
                <a:gd name="T34" fmla="*/ 22 w 202"/>
                <a:gd name="T35" fmla="*/ 25 h 59"/>
                <a:gd name="T36" fmla="*/ 28 w 202"/>
                <a:gd name="T37" fmla="*/ 25 h 59"/>
                <a:gd name="T38" fmla="*/ 34 w 202"/>
                <a:gd name="T39" fmla="*/ 28 h 59"/>
                <a:gd name="T40" fmla="*/ 40 w 202"/>
                <a:gd name="T41" fmla="*/ 38 h 59"/>
                <a:gd name="T42" fmla="*/ 40 w 202"/>
                <a:gd name="T43" fmla="*/ 38 h 59"/>
                <a:gd name="T44" fmla="*/ 53 w 202"/>
                <a:gd name="T45" fmla="*/ 53 h 59"/>
                <a:gd name="T46" fmla="*/ 65 w 202"/>
                <a:gd name="T47" fmla="*/ 59 h 59"/>
                <a:gd name="T48" fmla="*/ 81 w 202"/>
                <a:gd name="T49" fmla="*/ 59 h 59"/>
                <a:gd name="T50" fmla="*/ 81 w 202"/>
                <a:gd name="T51" fmla="*/ 59 h 59"/>
                <a:gd name="T52" fmla="*/ 109 w 202"/>
                <a:gd name="T53" fmla="*/ 59 h 59"/>
                <a:gd name="T54" fmla="*/ 143 w 202"/>
                <a:gd name="T55" fmla="*/ 53 h 59"/>
                <a:gd name="T56" fmla="*/ 187 w 202"/>
                <a:gd name="T57" fmla="*/ 47 h 59"/>
                <a:gd name="T58" fmla="*/ 187 w 202"/>
                <a:gd name="T59" fmla="*/ 47 h 59"/>
                <a:gd name="T60" fmla="*/ 196 w 202"/>
                <a:gd name="T61" fmla="*/ 47 h 59"/>
                <a:gd name="T62" fmla="*/ 199 w 202"/>
                <a:gd name="T63" fmla="*/ 44 h 59"/>
                <a:gd name="T64" fmla="*/ 202 w 202"/>
                <a:gd name="T65" fmla="*/ 41 h 59"/>
                <a:gd name="T66" fmla="*/ 202 w 202"/>
                <a:gd name="T67" fmla="*/ 41 h 59"/>
                <a:gd name="T68" fmla="*/ 199 w 202"/>
                <a:gd name="T69" fmla="*/ 34 h 59"/>
                <a:gd name="T70" fmla="*/ 193 w 202"/>
                <a:gd name="T71" fmla="*/ 25 h 59"/>
                <a:gd name="T72" fmla="*/ 193 w 202"/>
                <a:gd name="T73" fmla="*/ 25 h 59"/>
                <a:gd name="T74" fmla="*/ 162 w 202"/>
                <a:gd name="T75" fmla="*/ 0 h 59"/>
                <a:gd name="T76" fmla="*/ 162 w 202"/>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2" h="59">
                  <a:moveTo>
                    <a:pt x="162" y="0"/>
                  </a:moveTo>
                  <a:lnTo>
                    <a:pt x="162" y="0"/>
                  </a:lnTo>
                  <a:lnTo>
                    <a:pt x="140" y="0"/>
                  </a:lnTo>
                  <a:lnTo>
                    <a:pt x="124" y="3"/>
                  </a:lnTo>
                  <a:lnTo>
                    <a:pt x="124" y="3"/>
                  </a:lnTo>
                  <a:lnTo>
                    <a:pt x="106" y="10"/>
                  </a:lnTo>
                  <a:lnTo>
                    <a:pt x="90" y="13"/>
                  </a:lnTo>
                  <a:lnTo>
                    <a:pt x="53" y="13"/>
                  </a:lnTo>
                  <a:lnTo>
                    <a:pt x="53" y="13"/>
                  </a:lnTo>
                  <a:lnTo>
                    <a:pt x="31" y="13"/>
                  </a:lnTo>
                  <a:lnTo>
                    <a:pt x="15" y="16"/>
                  </a:lnTo>
                  <a:lnTo>
                    <a:pt x="15" y="16"/>
                  </a:lnTo>
                  <a:lnTo>
                    <a:pt x="6" y="19"/>
                  </a:lnTo>
                  <a:lnTo>
                    <a:pt x="0" y="22"/>
                  </a:lnTo>
                  <a:lnTo>
                    <a:pt x="0" y="22"/>
                  </a:lnTo>
                  <a:lnTo>
                    <a:pt x="12" y="25"/>
                  </a:lnTo>
                  <a:lnTo>
                    <a:pt x="12" y="25"/>
                  </a:lnTo>
                  <a:lnTo>
                    <a:pt x="22" y="25"/>
                  </a:lnTo>
                  <a:lnTo>
                    <a:pt x="28" y="25"/>
                  </a:lnTo>
                  <a:lnTo>
                    <a:pt x="34" y="28"/>
                  </a:lnTo>
                  <a:lnTo>
                    <a:pt x="40" y="38"/>
                  </a:lnTo>
                  <a:lnTo>
                    <a:pt x="40" y="38"/>
                  </a:lnTo>
                  <a:lnTo>
                    <a:pt x="53" y="53"/>
                  </a:lnTo>
                  <a:lnTo>
                    <a:pt x="65" y="59"/>
                  </a:lnTo>
                  <a:lnTo>
                    <a:pt x="81" y="59"/>
                  </a:lnTo>
                  <a:lnTo>
                    <a:pt x="81" y="59"/>
                  </a:lnTo>
                  <a:lnTo>
                    <a:pt x="109" y="59"/>
                  </a:lnTo>
                  <a:lnTo>
                    <a:pt x="143" y="53"/>
                  </a:lnTo>
                  <a:lnTo>
                    <a:pt x="187" y="47"/>
                  </a:lnTo>
                  <a:lnTo>
                    <a:pt x="187" y="47"/>
                  </a:lnTo>
                  <a:lnTo>
                    <a:pt x="196" y="47"/>
                  </a:lnTo>
                  <a:lnTo>
                    <a:pt x="199" y="44"/>
                  </a:lnTo>
                  <a:lnTo>
                    <a:pt x="202" y="41"/>
                  </a:lnTo>
                  <a:lnTo>
                    <a:pt x="202" y="41"/>
                  </a:lnTo>
                  <a:lnTo>
                    <a:pt x="199" y="34"/>
                  </a:lnTo>
                  <a:lnTo>
                    <a:pt x="193" y="25"/>
                  </a:lnTo>
                  <a:lnTo>
                    <a:pt x="193" y="25"/>
                  </a:lnTo>
                  <a:lnTo>
                    <a:pt x="162" y="0"/>
                  </a:lnTo>
                  <a:lnTo>
                    <a:pt x="162"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9" name="Freeform 273"/>
            <p:cNvSpPr>
              <a:spLocks/>
            </p:cNvSpPr>
            <p:nvPr/>
          </p:nvSpPr>
          <p:spPr bwMode="auto">
            <a:xfrm>
              <a:off x="1099" y="666"/>
              <a:ext cx="118" cy="31"/>
            </a:xfrm>
            <a:custGeom>
              <a:avLst/>
              <a:gdLst>
                <a:gd name="T0" fmla="*/ 118 w 118"/>
                <a:gd name="T1" fmla="*/ 22 h 31"/>
                <a:gd name="T2" fmla="*/ 118 w 118"/>
                <a:gd name="T3" fmla="*/ 22 h 31"/>
                <a:gd name="T4" fmla="*/ 99 w 118"/>
                <a:gd name="T5" fmla="*/ 28 h 31"/>
                <a:gd name="T6" fmla="*/ 77 w 118"/>
                <a:gd name="T7" fmla="*/ 31 h 31"/>
                <a:gd name="T8" fmla="*/ 52 w 118"/>
                <a:gd name="T9" fmla="*/ 31 h 31"/>
                <a:gd name="T10" fmla="*/ 37 w 118"/>
                <a:gd name="T11" fmla="*/ 28 h 31"/>
                <a:gd name="T12" fmla="*/ 37 w 118"/>
                <a:gd name="T13" fmla="*/ 28 h 31"/>
                <a:gd name="T14" fmla="*/ 21 w 118"/>
                <a:gd name="T15" fmla="*/ 15 h 31"/>
                <a:gd name="T16" fmla="*/ 12 w 118"/>
                <a:gd name="T17" fmla="*/ 9 h 31"/>
                <a:gd name="T18" fmla="*/ 12 w 118"/>
                <a:gd name="T19" fmla="*/ 9 h 31"/>
                <a:gd name="T20" fmla="*/ 3 w 118"/>
                <a:gd name="T21" fmla="*/ 3 h 31"/>
                <a:gd name="T22" fmla="*/ 0 w 118"/>
                <a:gd name="T23" fmla="*/ 0 h 31"/>
                <a:gd name="T24" fmla="*/ 0 w 118"/>
                <a:gd name="T25" fmla="*/ 0 h 31"/>
                <a:gd name="T26" fmla="*/ 15 w 118"/>
                <a:gd name="T27" fmla="*/ 3 h 31"/>
                <a:gd name="T28" fmla="*/ 31 w 118"/>
                <a:gd name="T29" fmla="*/ 3 h 31"/>
                <a:gd name="T30" fmla="*/ 46 w 118"/>
                <a:gd name="T31" fmla="*/ 9 h 31"/>
                <a:gd name="T32" fmla="*/ 46 w 118"/>
                <a:gd name="T33" fmla="*/ 9 h 31"/>
                <a:gd name="T34" fmla="*/ 62 w 118"/>
                <a:gd name="T35" fmla="*/ 12 h 31"/>
                <a:gd name="T36" fmla="*/ 74 w 118"/>
                <a:gd name="T37" fmla="*/ 15 h 31"/>
                <a:gd name="T38" fmla="*/ 93 w 118"/>
                <a:gd name="T39" fmla="*/ 12 h 31"/>
                <a:gd name="T40" fmla="*/ 93 w 118"/>
                <a:gd name="T41" fmla="*/ 12 h 31"/>
                <a:gd name="T42" fmla="*/ 102 w 118"/>
                <a:gd name="T43" fmla="*/ 15 h 31"/>
                <a:gd name="T44" fmla="*/ 112 w 118"/>
                <a:gd name="T45" fmla="*/ 15 h 31"/>
                <a:gd name="T46" fmla="*/ 118 w 118"/>
                <a:gd name="T47" fmla="*/ 22 h 31"/>
                <a:gd name="T48" fmla="*/ 118 w 118"/>
                <a:gd name="T4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31">
                  <a:moveTo>
                    <a:pt x="118" y="22"/>
                  </a:moveTo>
                  <a:lnTo>
                    <a:pt x="118" y="22"/>
                  </a:lnTo>
                  <a:lnTo>
                    <a:pt x="99" y="28"/>
                  </a:lnTo>
                  <a:lnTo>
                    <a:pt x="77" y="31"/>
                  </a:lnTo>
                  <a:lnTo>
                    <a:pt x="52" y="31"/>
                  </a:lnTo>
                  <a:lnTo>
                    <a:pt x="37" y="28"/>
                  </a:lnTo>
                  <a:lnTo>
                    <a:pt x="37" y="28"/>
                  </a:lnTo>
                  <a:lnTo>
                    <a:pt x="21" y="15"/>
                  </a:lnTo>
                  <a:lnTo>
                    <a:pt x="12" y="9"/>
                  </a:lnTo>
                  <a:lnTo>
                    <a:pt x="12" y="9"/>
                  </a:lnTo>
                  <a:lnTo>
                    <a:pt x="3" y="3"/>
                  </a:lnTo>
                  <a:lnTo>
                    <a:pt x="0" y="0"/>
                  </a:lnTo>
                  <a:lnTo>
                    <a:pt x="0" y="0"/>
                  </a:lnTo>
                  <a:lnTo>
                    <a:pt x="15" y="3"/>
                  </a:lnTo>
                  <a:lnTo>
                    <a:pt x="31" y="3"/>
                  </a:lnTo>
                  <a:lnTo>
                    <a:pt x="46" y="9"/>
                  </a:lnTo>
                  <a:lnTo>
                    <a:pt x="46" y="9"/>
                  </a:lnTo>
                  <a:lnTo>
                    <a:pt x="62" y="12"/>
                  </a:lnTo>
                  <a:lnTo>
                    <a:pt x="74" y="15"/>
                  </a:lnTo>
                  <a:lnTo>
                    <a:pt x="93" y="12"/>
                  </a:lnTo>
                  <a:lnTo>
                    <a:pt x="93" y="12"/>
                  </a:lnTo>
                  <a:lnTo>
                    <a:pt x="102" y="15"/>
                  </a:lnTo>
                  <a:lnTo>
                    <a:pt x="112" y="15"/>
                  </a:lnTo>
                  <a:lnTo>
                    <a:pt x="118" y="22"/>
                  </a:lnTo>
                  <a:lnTo>
                    <a:pt x="118" y="2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0" name="Freeform 274"/>
            <p:cNvSpPr>
              <a:spLocks/>
            </p:cNvSpPr>
            <p:nvPr/>
          </p:nvSpPr>
          <p:spPr bwMode="auto">
            <a:xfrm>
              <a:off x="1080" y="669"/>
              <a:ext cx="174" cy="40"/>
            </a:xfrm>
            <a:custGeom>
              <a:avLst/>
              <a:gdLst>
                <a:gd name="T0" fmla="*/ 0 w 174"/>
                <a:gd name="T1" fmla="*/ 6 h 40"/>
                <a:gd name="T2" fmla="*/ 0 w 174"/>
                <a:gd name="T3" fmla="*/ 6 h 40"/>
                <a:gd name="T4" fmla="*/ 3 w 174"/>
                <a:gd name="T5" fmla="*/ 9 h 40"/>
                <a:gd name="T6" fmla="*/ 12 w 174"/>
                <a:gd name="T7" fmla="*/ 19 h 40"/>
                <a:gd name="T8" fmla="*/ 12 w 174"/>
                <a:gd name="T9" fmla="*/ 19 h 40"/>
                <a:gd name="T10" fmla="*/ 25 w 174"/>
                <a:gd name="T11" fmla="*/ 34 h 40"/>
                <a:gd name="T12" fmla="*/ 37 w 174"/>
                <a:gd name="T13" fmla="*/ 40 h 40"/>
                <a:gd name="T14" fmla="*/ 53 w 174"/>
                <a:gd name="T15" fmla="*/ 40 h 40"/>
                <a:gd name="T16" fmla="*/ 53 w 174"/>
                <a:gd name="T17" fmla="*/ 40 h 40"/>
                <a:gd name="T18" fmla="*/ 81 w 174"/>
                <a:gd name="T19" fmla="*/ 40 h 40"/>
                <a:gd name="T20" fmla="*/ 115 w 174"/>
                <a:gd name="T21" fmla="*/ 34 h 40"/>
                <a:gd name="T22" fmla="*/ 159 w 174"/>
                <a:gd name="T23" fmla="*/ 28 h 40"/>
                <a:gd name="T24" fmla="*/ 159 w 174"/>
                <a:gd name="T25" fmla="*/ 28 h 40"/>
                <a:gd name="T26" fmla="*/ 168 w 174"/>
                <a:gd name="T27" fmla="*/ 28 h 40"/>
                <a:gd name="T28" fmla="*/ 171 w 174"/>
                <a:gd name="T29" fmla="*/ 25 h 40"/>
                <a:gd name="T30" fmla="*/ 174 w 174"/>
                <a:gd name="T31" fmla="*/ 22 h 40"/>
                <a:gd name="T32" fmla="*/ 174 w 174"/>
                <a:gd name="T33" fmla="*/ 22 h 40"/>
                <a:gd name="T34" fmla="*/ 171 w 174"/>
                <a:gd name="T35" fmla="*/ 15 h 40"/>
                <a:gd name="T36" fmla="*/ 165 w 174"/>
                <a:gd name="T37" fmla="*/ 6 h 40"/>
                <a:gd name="T38" fmla="*/ 165 w 174"/>
                <a:gd name="T39" fmla="*/ 6 h 40"/>
                <a:gd name="T40" fmla="*/ 155 w 174"/>
                <a:gd name="T41" fmla="*/ 0 h 40"/>
                <a:gd name="T42" fmla="*/ 155 w 174"/>
                <a:gd name="T43" fmla="*/ 0 h 40"/>
                <a:gd name="T44" fmla="*/ 162 w 174"/>
                <a:gd name="T45" fmla="*/ 15 h 40"/>
                <a:gd name="T46" fmla="*/ 162 w 174"/>
                <a:gd name="T47" fmla="*/ 19 h 40"/>
                <a:gd name="T48" fmla="*/ 162 w 174"/>
                <a:gd name="T49" fmla="*/ 22 h 40"/>
                <a:gd name="T50" fmla="*/ 149 w 174"/>
                <a:gd name="T51" fmla="*/ 25 h 40"/>
                <a:gd name="T52" fmla="*/ 131 w 174"/>
                <a:gd name="T53" fmla="*/ 28 h 40"/>
                <a:gd name="T54" fmla="*/ 131 w 174"/>
                <a:gd name="T55" fmla="*/ 28 h 40"/>
                <a:gd name="T56" fmla="*/ 103 w 174"/>
                <a:gd name="T57" fmla="*/ 31 h 40"/>
                <a:gd name="T58" fmla="*/ 71 w 174"/>
                <a:gd name="T59" fmla="*/ 34 h 40"/>
                <a:gd name="T60" fmla="*/ 50 w 174"/>
                <a:gd name="T61" fmla="*/ 34 h 40"/>
                <a:gd name="T62" fmla="*/ 40 w 174"/>
                <a:gd name="T63" fmla="*/ 31 h 40"/>
                <a:gd name="T64" fmla="*/ 34 w 174"/>
                <a:gd name="T65" fmla="*/ 28 h 40"/>
                <a:gd name="T66" fmla="*/ 34 w 174"/>
                <a:gd name="T67" fmla="*/ 28 h 40"/>
                <a:gd name="T68" fmla="*/ 22 w 174"/>
                <a:gd name="T69" fmla="*/ 15 h 40"/>
                <a:gd name="T70" fmla="*/ 12 w 174"/>
                <a:gd name="T71" fmla="*/ 9 h 40"/>
                <a:gd name="T72" fmla="*/ 0 w 174"/>
                <a:gd name="T73" fmla="*/ 6 h 40"/>
                <a:gd name="T74" fmla="*/ 0 w 174"/>
                <a:gd name="T75"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40">
                  <a:moveTo>
                    <a:pt x="0" y="6"/>
                  </a:moveTo>
                  <a:lnTo>
                    <a:pt x="0" y="6"/>
                  </a:lnTo>
                  <a:lnTo>
                    <a:pt x="3" y="9"/>
                  </a:lnTo>
                  <a:lnTo>
                    <a:pt x="12" y="19"/>
                  </a:lnTo>
                  <a:lnTo>
                    <a:pt x="12" y="19"/>
                  </a:lnTo>
                  <a:lnTo>
                    <a:pt x="25" y="34"/>
                  </a:lnTo>
                  <a:lnTo>
                    <a:pt x="37" y="40"/>
                  </a:lnTo>
                  <a:lnTo>
                    <a:pt x="53" y="40"/>
                  </a:lnTo>
                  <a:lnTo>
                    <a:pt x="53" y="40"/>
                  </a:lnTo>
                  <a:lnTo>
                    <a:pt x="81" y="40"/>
                  </a:lnTo>
                  <a:lnTo>
                    <a:pt x="115" y="34"/>
                  </a:lnTo>
                  <a:lnTo>
                    <a:pt x="159" y="28"/>
                  </a:lnTo>
                  <a:lnTo>
                    <a:pt x="159" y="28"/>
                  </a:lnTo>
                  <a:lnTo>
                    <a:pt x="168" y="28"/>
                  </a:lnTo>
                  <a:lnTo>
                    <a:pt x="171" y="25"/>
                  </a:lnTo>
                  <a:lnTo>
                    <a:pt x="174" y="22"/>
                  </a:lnTo>
                  <a:lnTo>
                    <a:pt x="174" y="22"/>
                  </a:lnTo>
                  <a:lnTo>
                    <a:pt x="171" y="15"/>
                  </a:lnTo>
                  <a:lnTo>
                    <a:pt x="165" y="6"/>
                  </a:lnTo>
                  <a:lnTo>
                    <a:pt x="165" y="6"/>
                  </a:lnTo>
                  <a:lnTo>
                    <a:pt x="155" y="0"/>
                  </a:lnTo>
                  <a:lnTo>
                    <a:pt x="155" y="0"/>
                  </a:lnTo>
                  <a:lnTo>
                    <a:pt x="162" y="15"/>
                  </a:lnTo>
                  <a:lnTo>
                    <a:pt x="162" y="19"/>
                  </a:lnTo>
                  <a:lnTo>
                    <a:pt x="162" y="22"/>
                  </a:lnTo>
                  <a:lnTo>
                    <a:pt x="149" y="25"/>
                  </a:lnTo>
                  <a:lnTo>
                    <a:pt x="131" y="28"/>
                  </a:lnTo>
                  <a:lnTo>
                    <a:pt x="131" y="28"/>
                  </a:lnTo>
                  <a:lnTo>
                    <a:pt x="103" y="31"/>
                  </a:lnTo>
                  <a:lnTo>
                    <a:pt x="71" y="34"/>
                  </a:lnTo>
                  <a:lnTo>
                    <a:pt x="50" y="34"/>
                  </a:lnTo>
                  <a:lnTo>
                    <a:pt x="40" y="31"/>
                  </a:lnTo>
                  <a:lnTo>
                    <a:pt x="34" y="28"/>
                  </a:lnTo>
                  <a:lnTo>
                    <a:pt x="34" y="28"/>
                  </a:lnTo>
                  <a:lnTo>
                    <a:pt x="22" y="15"/>
                  </a:lnTo>
                  <a:lnTo>
                    <a:pt x="12" y="9"/>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1" name="Freeform 275"/>
            <p:cNvSpPr>
              <a:spLocks/>
            </p:cNvSpPr>
            <p:nvPr/>
          </p:nvSpPr>
          <p:spPr bwMode="auto">
            <a:xfrm>
              <a:off x="1089" y="722"/>
              <a:ext cx="159" cy="25"/>
            </a:xfrm>
            <a:custGeom>
              <a:avLst/>
              <a:gdLst>
                <a:gd name="T0" fmla="*/ 0 w 159"/>
                <a:gd name="T1" fmla="*/ 15 h 25"/>
                <a:gd name="T2" fmla="*/ 156 w 159"/>
                <a:gd name="T3" fmla="*/ 0 h 25"/>
                <a:gd name="T4" fmla="*/ 159 w 159"/>
                <a:gd name="T5" fmla="*/ 12 h 25"/>
                <a:gd name="T6" fmla="*/ 3 w 159"/>
                <a:gd name="T7" fmla="*/ 25 h 25"/>
                <a:gd name="T8" fmla="*/ 0 w 159"/>
                <a:gd name="T9" fmla="*/ 15 h 25"/>
                <a:gd name="T10" fmla="*/ 0 w 159"/>
                <a:gd name="T11" fmla="*/ 15 h 25"/>
              </a:gdLst>
              <a:ahLst/>
              <a:cxnLst>
                <a:cxn ang="0">
                  <a:pos x="T0" y="T1"/>
                </a:cxn>
                <a:cxn ang="0">
                  <a:pos x="T2" y="T3"/>
                </a:cxn>
                <a:cxn ang="0">
                  <a:pos x="T4" y="T5"/>
                </a:cxn>
                <a:cxn ang="0">
                  <a:pos x="T6" y="T7"/>
                </a:cxn>
                <a:cxn ang="0">
                  <a:pos x="T8" y="T9"/>
                </a:cxn>
                <a:cxn ang="0">
                  <a:pos x="T10" y="T11"/>
                </a:cxn>
              </a:cxnLst>
              <a:rect l="0" t="0" r="r" b="b"/>
              <a:pathLst>
                <a:path w="159" h="25">
                  <a:moveTo>
                    <a:pt x="0" y="15"/>
                  </a:moveTo>
                  <a:lnTo>
                    <a:pt x="156" y="0"/>
                  </a:lnTo>
                  <a:lnTo>
                    <a:pt x="159" y="12"/>
                  </a:lnTo>
                  <a:lnTo>
                    <a:pt x="3" y="25"/>
                  </a:lnTo>
                  <a:lnTo>
                    <a:pt x="0" y="15"/>
                  </a:lnTo>
                  <a:lnTo>
                    <a:pt x="0" y="1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2" name="Freeform 276"/>
            <p:cNvSpPr>
              <a:spLocks/>
            </p:cNvSpPr>
            <p:nvPr/>
          </p:nvSpPr>
          <p:spPr bwMode="auto">
            <a:xfrm>
              <a:off x="1092" y="728"/>
              <a:ext cx="156" cy="19"/>
            </a:xfrm>
            <a:custGeom>
              <a:avLst/>
              <a:gdLst>
                <a:gd name="T0" fmla="*/ 0 w 156"/>
                <a:gd name="T1" fmla="*/ 16 h 19"/>
                <a:gd name="T2" fmla="*/ 153 w 156"/>
                <a:gd name="T3" fmla="*/ 0 h 19"/>
                <a:gd name="T4" fmla="*/ 156 w 156"/>
                <a:gd name="T5" fmla="*/ 6 h 19"/>
                <a:gd name="T6" fmla="*/ 0 w 156"/>
                <a:gd name="T7" fmla="*/ 19 h 19"/>
                <a:gd name="T8" fmla="*/ 0 w 156"/>
                <a:gd name="T9" fmla="*/ 16 h 19"/>
                <a:gd name="T10" fmla="*/ 0 w 156"/>
                <a:gd name="T11" fmla="*/ 16 h 19"/>
              </a:gdLst>
              <a:ahLst/>
              <a:cxnLst>
                <a:cxn ang="0">
                  <a:pos x="T0" y="T1"/>
                </a:cxn>
                <a:cxn ang="0">
                  <a:pos x="T2" y="T3"/>
                </a:cxn>
                <a:cxn ang="0">
                  <a:pos x="T4" y="T5"/>
                </a:cxn>
                <a:cxn ang="0">
                  <a:pos x="T6" y="T7"/>
                </a:cxn>
                <a:cxn ang="0">
                  <a:pos x="T8" y="T9"/>
                </a:cxn>
                <a:cxn ang="0">
                  <a:pos x="T10" y="T11"/>
                </a:cxn>
              </a:cxnLst>
              <a:rect l="0" t="0" r="r" b="b"/>
              <a:pathLst>
                <a:path w="156" h="19">
                  <a:moveTo>
                    <a:pt x="0" y="16"/>
                  </a:moveTo>
                  <a:lnTo>
                    <a:pt x="153" y="0"/>
                  </a:lnTo>
                  <a:lnTo>
                    <a:pt x="156" y="6"/>
                  </a:lnTo>
                  <a:lnTo>
                    <a:pt x="0" y="19"/>
                  </a:lnTo>
                  <a:lnTo>
                    <a:pt x="0" y="16"/>
                  </a:lnTo>
                  <a:lnTo>
                    <a:pt x="0" y="1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3" name="Freeform 277"/>
            <p:cNvSpPr>
              <a:spLocks/>
            </p:cNvSpPr>
            <p:nvPr/>
          </p:nvSpPr>
          <p:spPr bwMode="auto">
            <a:xfrm>
              <a:off x="1095" y="846"/>
              <a:ext cx="94" cy="87"/>
            </a:xfrm>
            <a:custGeom>
              <a:avLst/>
              <a:gdLst>
                <a:gd name="T0" fmla="*/ 0 w 94"/>
                <a:gd name="T1" fmla="*/ 0 h 87"/>
                <a:gd name="T2" fmla="*/ 13 w 94"/>
                <a:gd name="T3" fmla="*/ 0 h 87"/>
                <a:gd name="T4" fmla="*/ 94 w 94"/>
                <a:gd name="T5" fmla="*/ 72 h 87"/>
                <a:gd name="T6" fmla="*/ 94 w 94"/>
                <a:gd name="T7" fmla="*/ 87 h 87"/>
                <a:gd name="T8" fmla="*/ 84 w 94"/>
                <a:gd name="T9" fmla="*/ 87 h 87"/>
                <a:gd name="T10" fmla="*/ 0 w 94"/>
                <a:gd name="T11" fmla="*/ 13 h 87"/>
                <a:gd name="T12" fmla="*/ 0 w 94"/>
                <a:gd name="T13" fmla="*/ 0 h 87"/>
                <a:gd name="T14" fmla="*/ 0 w 94"/>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87">
                  <a:moveTo>
                    <a:pt x="0" y="0"/>
                  </a:moveTo>
                  <a:lnTo>
                    <a:pt x="13" y="0"/>
                  </a:lnTo>
                  <a:lnTo>
                    <a:pt x="94" y="72"/>
                  </a:lnTo>
                  <a:lnTo>
                    <a:pt x="94" y="87"/>
                  </a:lnTo>
                  <a:lnTo>
                    <a:pt x="84" y="87"/>
                  </a:lnTo>
                  <a:lnTo>
                    <a:pt x="0" y="13"/>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4" name="Freeform 278"/>
            <p:cNvSpPr>
              <a:spLocks/>
            </p:cNvSpPr>
            <p:nvPr/>
          </p:nvSpPr>
          <p:spPr bwMode="auto">
            <a:xfrm>
              <a:off x="1095" y="849"/>
              <a:ext cx="94" cy="84"/>
            </a:xfrm>
            <a:custGeom>
              <a:avLst/>
              <a:gdLst>
                <a:gd name="T0" fmla="*/ 94 w 94"/>
                <a:gd name="T1" fmla="*/ 69 h 84"/>
                <a:gd name="T2" fmla="*/ 94 w 94"/>
                <a:gd name="T3" fmla="*/ 84 h 84"/>
                <a:gd name="T4" fmla="*/ 84 w 94"/>
                <a:gd name="T5" fmla="*/ 84 h 84"/>
                <a:gd name="T6" fmla="*/ 0 w 94"/>
                <a:gd name="T7" fmla="*/ 10 h 84"/>
                <a:gd name="T8" fmla="*/ 0 w 94"/>
                <a:gd name="T9" fmla="*/ 0 h 84"/>
                <a:gd name="T10" fmla="*/ 84 w 94"/>
                <a:gd name="T11" fmla="*/ 69 h 84"/>
                <a:gd name="T12" fmla="*/ 94 w 94"/>
                <a:gd name="T13" fmla="*/ 69 h 84"/>
                <a:gd name="T14" fmla="*/ 94 w 94"/>
                <a:gd name="T15" fmla="*/ 69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84">
                  <a:moveTo>
                    <a:pt x="94" y="69"/>
                  </a:moveTo>
                  <a:lnTo>
                    <a:pt x="94" y="84"/>
                  </a:lnTo>
                  <a:lnTo>
                    <a:pt x="84" y="84"/>
                  </a:lnTo>
                  <a:lnTo>
                    <a:pt x="0" y="10"/>
                  </a:lnTo>
                  <a:lnTo>
                    <a:pt x="0" y="0"/>
                  </a:lnTo>
                  <a:lnTo>
                    <a:pt x="84" y="69"/>
                  </a:lnTo>
                  <a:lnTo>
                    <a:pt x="94" y="69"/>
                  </a:lnTo>
                  <a:lnTo>
                    <a:pt x="94" y="6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5" name="Freeform 279"/>
            <p:cNvSpPr>
              <a:spLocks/>
            </p:cNvSpPr>
            <p:nvPr/>
          </p:nvSpPr>
          <p:spPr bwMode="auto">
            <a:xfrm>
              <a:off x="1167" y="613"/>
              <a:ext cx="12" cy="295"/>
            </a:xfrm>
            <a:custGeom>
              <a:avLst/>
              <a:gdLst>
                <a:gd name="T0" fmla="*/ 0 w 12"/>
                <a:gd name="T1" fmla="*/ 0 h 295"/>
                <a:gd name="T2" fmla="*/ 12 w 12"/>
                <a:gd name="T3" fmla="*/ 0 h 295"/>
                <a:gd name="T4" fmla="*/ 12 w 12"/>
                <a:gd name="T5" fmla="*/ 295 h 295"/>
                <a:gd name="T6" fmla="*/ 0 w 12"/>
                <a:gd name="T7" fmla="*/ 295 h 295"/>
                <a:gd name="T8" fmla="*/ 0 w 12"/>
                <a:gd name="T9" fmla="*/ 0 h 295"/>
                <a:gd name="T10" fmla="*/ 0 w 12"/>
                <a:gd name="T11" fmla="*/ 0 h 295"/>
              </a:gdLst>
              <a:ahLst/>
              <a:cxnLst>
                <a:cxn ang="0">
                  <a:pos x="T0" y="T1"/>
                </a:cxn>
                <a:cxn ang="0">
                  <a:pos x="T2" y="T3"/>
                </a:cxn>
                <a:cxn ang="0">
                  <a:pos x="T4" y="T5"/>
                </a:cxn>
                <a:cxn ang="0">
                  <a:pos x="T6" y="T7"/>
                </a:cxn>
                <a:cxn ang="0">
                  <a:pos x="T8" y="T9"/>
                </a:cxn>
                <a:cxn ang="0">
                  <a:pos x="T10" y="T11"/>
                </a:cxn>
              </a:cxnLst>
              <a:rect l="0" t="0" r="r" b="b"/>
              <a:pathLst>
                <a:path w="12" h="295">
                  <a:moveTo>
                    <a:pt x="0" y="0"/>
                  </a:moveTo>
                  <a:lnTo>
                    <a:pt x="12" y="0"/>
                  </a:lnTo>
                  <a:lnTo>
                    <a:pt x="12" y="295"/>
                  </a:lnTo>
                  <a:lnTo>
                    <a:pt x="0" y="295"/>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6" name="Freeform 280"/>
            <p:cNvSpPr>
              <a:spLocks/>
            </p:cNvSpPr>
            <p:nvPr/>
          </p:nvSpPr>
          <p:spPr bwMode="auto">
            <a:xfrm>
              <a:off x="1167" y="613"/>
              <a:ext cx="6" cy="295"/>
            </a:xfrm>
            <a:custGeom>
              <a:avLst/>
              <a:gdLst>
                <a:gd name="T0" fmla="*/ 0 w 6"/>
                <a:gd name="T1" fmla="*/ 0 h 295"/>
                <a:gd name="T2" fmla="*/ 6 w 6"/>
                <a:gd name="T3" fmla="*/ 0 h 295"/>
                <a:gd name="T4" fmla="*/ 6 w 6"/>
                <a:gd name="T5" fmla="*/ 295 h 295"/>
                <a:gd name="T6" fmla="*/ 0 w 6"/>
                <a:gd name="T7" fmla="*/ 295 h 295"/>
                <a:gd name="T8" fmla="*/ 0 w 6"/>
                <a:gd name="T9" fmla="*/ 0 h 295"/>
                <a:gd name="T10" fmla="*/ 0 w 6"/>
                <a:gd name="T11" fmla="*/ 0 h 295"/>
              </a:gdLst>
              <a:ahLst/>
              <a:cxnLst>
                <a:cxn ang="0">
                  <a:pos x="T0" y="T1"/>
                </a:cxn>
                <a:cxn ang="0">
                  <a:pos x="T2" y="T3"/>
                </a:cxn>
                <a:cxn ang="0">
                  <a:pos x="T4" y="T5"/>
                </a:cxn>
                <a:cxn ang="0">
                  <a:pos x="T6" y="T7"/>
                </a:cxn>
                <a:cxn ang="0">
                  <a:pos x="T8" y="T9"/>
                </a:cxn>
                <a:cxn ang="0">
                  <a:pos x="T10" y="T11"/>
                </a:cxn>
              </a:cxnLst>
              <a:rect l="0" t="0" r="r" b="b"/>
              <a:pathLst>
                <a:path w="6" h="295">
                  <a:moveTo>
                    <a:pt x="0" y="0"/>
                  </a:moveTo>
                  <a:lnTo>
                    <a:pt x="6" y="0"/>
                  </a:lnTo>
                  <a:lnTo>
                    <a:pt x="6" y="295"/>
                  </a:lnTo>
                  <a:lnTo>
                    <a:pt x="0" y="295"/>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7" name="Freeform 281"/>
            <p:cNvSpPr>
              <a:spLocks/>
            </p:cNvSpPr>
            <p:nvPr/>
          </p:nvSpPr>
          <p:spPr bwMode="auto">
            <a:xfrm>
              <a:off x="1130" y="585"/>
              <a:ext cx="12" cy="295"/>
            </a:xfrm>
            <a:custGeom>
              <a:avLst/>
              <a:gdLst>
                <a:gd name="T0" fmla="*/ 0 w 12"/>
                <a:gd name="T1" fmla="*/ 0 h 295"/>
                <a:gd name="T2" fmla="*/ 12 w 12"/>
                <a:gd name="T3" fmla="*/ 0 h 295"/>
                <a:gd name="T4" fmla="*/ 12 w 12"/>
                <a:gd name="T5" fmla="*/ 295 h 295"/>
                <a:gd name="T6" fmla="*/ 0 w 12"/>
                <a:gd name="T7" fmla="*/ 295 h 295"/>
                <a:gd name="T8" fmla="*/ 0 w 12"/>
                <a:gd name="T9" fmla="*/ 0 h 295"/>
                <a:gd name="T10" fmla="*/ 0 w 12"/>
                <a:gd name="T11" fmla="*/ 0 h 295"/>
              </a:gdLst>
              <a:ahLst/>
              <a:cxnLst>
                <a:cxn ang="0">
                  <a:pos x="T0" y="T1"/>
                </a:cxn>
                <a:cxn ang="0">
                  <a:pos x="T2" y="T3"/>
                </a:cxn>
                <a:cxn ang="0">
                  <a:pos x="T4" y="T5"/>
                </a:cxn>
                <a:cxn ang="0">
                  <a:pos x="T6" y="T7"/>
                </a:cxn>
                <a:cxn ang="0">
                  <a:pos x="T8" y="T9"/>
                </a:cxn>
                <a:cxn ang="0">
                  <a:pos x="T10" y="T11"/>
                </a:cxn>
              </a:cxnLst>
              <a:rect l="0" t="0" r="r" b="b"/>
              <a:pathLst>
                <a:path w="12" h="295">
                  <a:moveTo>
                    <a:pt x="0" y="0"/>
                  </a:moveTo>
                  <a:lnTo>
                    <a:pt x="12" y="0"/>
                  </a:lnTo>
                  <a:lnTo>
                    <a:pt x="12" y="295"/>
                  </a:lnTo>
                  <a:lnTo>
                    <a:pt x="0" y="295"/>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8" name="Freeform 282"/>
            <p:cNvSpPr>
              <a:spLocks/>
            </p:cNvSpPr>
            <p:nvPr/>
          </p:nvSpPr>
          <p:spPr bwMode="auto">
            <a:xfrm>
              <a:off x="1130" y="585"/>
              <a:ext cx="6" cy="295"/>
            </a:xfrm>
            <a:custGeom>
              <a:avLst/>
              <a:gdLst>
                <a:gd name="T0" fmla="*/ 0 w 6"/>
                <a:gd name="T1" fmla="*/ 0 h 295"/>
                <a:gd name="T2" fmla="*/ 6 w 6"/>
                <a:gd name="T3" fmla="*/ 0 h 295"/>
                <a:gd name="T4" fmla="*/ 6 w 6"/>
                <a:gd name="T5" fmla="*/ 295 h 295"/>
                <a:gd name="T6" fmla="*/ 0 w 6"/>
                <a:gd name="T7" fmla="*/ 295 h 295"/>
                <a:gd name="T8" fmla="*/ 0 w 6"/>
                <a:gd name="T9" fmla="*/ 0 h 295"/>
                <a:gd name="T10" fmla="*/ 0 w 6"/>
                <a:gd name="T11" fmla="*/ 0 h 295"/>
              </a:gdLst>
              <a:ahLst/>
              <a:cxnLst>
                <a:cxn ang="0">
                  <a:pos x="T0" y="T1"/>
                </a:cxn>
                <a:cxn ang="0">
                  <a:pos x="T2" y="T3"/>
                </a:cxn>
                <a:cxn ang="0">
                  <a:pos x="T4" y="T5"/>
                </a:cxn>
                <a:cxn ang="0">
                  <a:pos x="T6" y="T7"/>
                </a:cxn>
                <a:cxn ang="0">
                  <a:pos x="T8" y="T9"/>
                </a:cxn>
                <a:cxn ang="0">
                  <a:pos x="T10" y="T11"/>
                </a:cxn>
              </a:cxnLst>
              <a:rect l="0" t="0" r="r" b="b"/>
              <a:pathLst>
                <a:path w="6" h="295">
                  <a:moveTo>
                    <a:pt x="0" y="0"/>
                  </a:moveTo>
                  <a:lnTo>
                    <a:pt x="6" y="0"/>
                  </a:lnTo>
                  <a:lnTo>
                    <a:pt x="6" y="295"/>
                  </a:lnTo>
                  <a:lnTo>
                    <a:pt x="0" y="295"/>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9" name="Freeform 283"/>
            <p:cNvSpPr>
              <a:spLocks/>
            </p:cNvSpPr>
            <p:nvPr/>
          </p:nvSpPr>
          <p:spPr bwMode="auto">
            <a:xfrm>
              <a:off x="1491" y="815"/>
              <a:ext cx="102" cy="90"/>
            </a:xfrm>
            <a:custGeom>
              <a:avLst/>
              <a:gdLst>
                <a:gd name="T0" fmla="*/ 0 w 102"/>
                <a:gd name="T1" fmla="*/ 0 h 90"/>
                <a:gd name="T2" fmla="*/ 9 w 102"/>
                <a:gd name="T3" fmla="*/ 0 h 90"/>
                <a:gd name="T4" fmla="*/ 102 w 102"/>
                <a:gd name="T5" fmla="*/ 72 h 90"/>
                <a:gd name="T6" fmla="*/ 102 w 102"/>
                <a:gd name="T7" fmla="*/ 90 h 90"/>
                <a:gd name="T8" fmla="*/ 93 w 102"/>
                <a:gd name="T9" fmla="*/ 90 h 90"/>
                <a:gd name="T10" fmla="*/ 3 w 102"/>
                <a:gd name="T11" fmla="*/ 13 h 90"/>
                <a:gd name="T12" fmla="*/ 0 w 102"/>
                <a:gd name="T13" fmla="*/ 0 h 90"/>
                <a:gd name="T14" fmla="*/ 0 w 102"/>
                <a:gd name="T15" fmla="*/ 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0">
                  <a:moveTo>
                    <a:pt x="0" y="0"/>
                  </a:moveTo>
                  <a:lnTo>
                    <a:pt x="9" y="0"/>
                  </a:lnTo>
                  <a:lnTo>
                    <a:pt x="102" y="72"/>
                  </a:lnTo>
                  <a:lnTo>
                    <a:pt x="102" y="90"/>
                  </a:lnTo>
                  <a:lnTo>
                    <a:pt x="93" y="90"/>
                  </a:lnTo>
                  <a:lnTo>
                    <a:pt x="3" y="13"/>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0" name="Freeform 284"/>
            <p:cNvSpPr>
              <a:spLocks/>
            </p:cNvSpPr>
            <p:nvPr/>
          </p:nvSpPr>
          <p:spPr bwMode="auto">
            <a:xfrm>
              <a:off x="1491" y="815"/>
              <a:ext cx="102" cy="90"/>
            </a:xfrm>
            <a:custGeom>
              <a:avLst/>
              <a:gdLst>
                <a:gd name="T0" fmla="*/ 102 w 102"/>
                <a:gd name="T1" fmla="*/ 72 h 90"/>
                <a:gd name="T2" fmla="*/ 102 w 102"/>
                <a:gd name="T3" fmla="*/ 90 h 90"/>
                <a:gd name="T4" fmla="*/ 90 w 102"/>
                <a:gd name="T5" fmla="*/ 90 h 90"/>
                <a:gd name="T6" fmla="*/ 0 w 102"/>
                <a:gd name="T7" fmla="*/ 13 h 90"/>
                <a:gd name="T8" fmla="*/ 0 w 102"/>
                <a:gd name="T9" fmla="*/ 0 h 90"/>
                <a:gd name="T10" fmla="*/ 90 w 102"/>
                <a:gd name="T11" fmla="*/ 72 h 90"/>
                <a:gd name="T12" fmla="*/ 102 w 102"/>
                <a:gd name="T13" fmla="*/ 72 h 90"/>
                <a:gd name="T14" fmla="*/ 102 w 102"/>
                <a:gd name="T15" fmla="*/ 72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0">
                  <a:moveTo>
                    <a:pt x="102" y="72"/>
                  </a:moveTo>
                  <a:lnTo>
                    <a:pt x="102" y="90"/>
                  </a:lnTo>
                  <a:lnTo>
                    <a:pt x="90" y="90"/>
                  </a:lnTo>
                  <a:lnTo>
                    <a:pt x="0" y="13"/>
                  </a:lnTo>
                  <a:lnTo>
                    <a:pt x="0" y="0"/>
                  </a:lnTo>
                  <a:lnTo>
                    <a:pt x="90" y="72"/>
                  </a:lnTo>
                  <a:lnTo>
                    <a:pt x="102" y="72"/>
                  </a:lnTo>
                  <a:lnTo>
                    <a:pt x="102" y="7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1" name="Freeform 285"/>
            <p:cNvSpPr>
              <a:spLocks/>
            </p:cNvSpPr>
            <p:nvPr/>
          </p:nvSpPr>
          <p:spPr bwMode="auto">
            <a:xfrm>
              <a:off x="1572" y="582"/>
              <a:ext cx="15" cy="298"/>
            </a:xfrm>
            <a:custGeom>
              <a:avLst/>
              <a:gdLst>
                <a:gd name="T0" fmla="*/ 0 w 15"/>
                <a:gd name="T1" fmla="*/ 0 h 298"/>
                <a:gd name="T2" fmla="*/ 15 w 15"/>
                <a:gd name="T3" fmla="*/ 0 h 298"/>
                <a:gd name="T4" fmla="*/ 12 w 15"/>
                <a:gd name="T5" fmla="*/ 298 h 298"/>
                <a:gd name="T6" fmla="*/ 0 w 15"/>
                <a:gd name="T7" fmla="*/ 298 h 298"/>
                <a:gd name="T8" fmla="*/ 0 w 15"/>
                <a:gd name="T9" fmla="*/ 0 h 298"/>
                <a:gd name="T10" fmla="*/ 0 w 15"/>
                <a:gd name="T11" fmla="*/ 0 h 298"/>
              </a:gdLst>
              <a:ahLst/>
              <a:cxnLst>
                <a:cxn ang="0">
                  <a:pos x="T0" y="T1"/>
                </a:cxn>
                <a:cxn ang="0">
                  <a:pos x="T2" y="T3"/>
                </a:cxn>
                <a:cxn ang="0">
                  <a:pos x="T4" y="T5"/>
                </a:cxn>
                <a:cxn ang="0">
                  <a:pos x="T6" y="T7"/>
                </a:cxn>
                <a:cxn ang="0">
                  <a:pos x="T8" y="T9"/>
                </a:cxn>
                <a:cxn ang="0">
                  <a:pos x="T10" y="T11"/>
                </a:cxn>
              </a:cxnLst>
              <a:rect l="0" t="0" r="r" b="b"/>
              <a:pathLst>
                <a:path w="15" h="298">
                  <a:moveTo>
                    <a:pt x="0" y="0"/>
                  </a:moveTo>
                  <a:lnTo>
                    <a:pt x="15" y="0"/>
                  </a:lnTo>
                  <a:lnTo>
                    <a:pt x="12" y="298"/>
                  </a:lnTo>
                  <a:lnTo>
                    <a:pt x="0" y="298"/>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2" name="Freeform 286"/>
            <p:cNvSpPr>
              <a:spLocks/>
            </p:cNvSpPr>
            <p:nvPr/>
          </p:nvSpPr>
          <p:spPr bwMode="auto">
            <a:xfrm>
              <a:off x="1572" y="582"/>
              <a:ext cx="6" cy="298"/>
            </a:xfrm>
            <a:custGeom>
              <a:avLst/>
              <a:gdLst>
                <a:gd name="T0" fmla="*/ 0 w 6"/>
                <a:gd name="T1" fmla="*/ 0 h 298"/>
                <a:gd name="T2" fmla="*/ 6 w 6"/>
                <a:gd name="T3" fmla="*/ 0 h 298"/>
                <a:gd name="T4" fmla="*/ 6 w 6"/>
                <a:gd name="T5" fmla="*/ 298 h 298"/>
                <a:gd name="T6" fmla="*/ 0 w 6"/>
                <a:gd name="T7" fmla="*/ 298 h 298"/>
                <a:gd name="T8" fmla="*/ 0 w 6"/>
                <a:gd name="T9" fmla="*/ 0 h 298"/>
                <a:gd name="T10" fmla="*/ 0 w 6"/>
                <a:gd name="T11" fmla="*/ 0 h 298"/>
              </a:gdLst>
              <a:ahLst/>
              <a:cxnLst>
                <a:cxn ang="0">
                  <a:pos x="T0" y="T1"/>
                </a:cxn>
                <a:cxn ang="0">
                  <a:pos x="T2" y="T3"/>
                </a:cxn>
                <a:cxn ang="0">
                  <a:pos x="T4" y="T5"/>
                </a:cxn>
                <a:cxn ang="0">
                  <a:pos x="T6" y="T7"/>
                </a:cxn>
                <a:cxn ang="0">
                  <a:pos x="T8" y="T9"/>
                </a:cxn>
                <a:cxn ang="0">
                  <a:pos x="T10" y="T11"/>
                </a:cxn>
              </a:cxnLst>
              <a:rect l="0" t="0" r="r" b="b"/>
              <a:pathLst>
                <a:path w="6" h="298">
                  <a:moveTo>
                    <a:pt x="0" y="0"/>
                  </a:moveTo>
                  <a:lnTo>
                    <a:pt x="6" y="0"/>
                  </a:lnTo>
                  <a:lnTo>
                    <a:pt x="6" y="298"/>
                  </a:lnTo>
                  <a:lnTo>
                    <a:pt x="0" y="298"/>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3" name="Freeform 287"/>
            <p:cNvSpPr>
              <a:spLocks/>
            </p:cNvSpPr>
            <p:nvPr/>
          </p:nvSpPr>
          <p:spPr bwMode="auto">
            <a:xfrm>
              <a:off x="1534" y="557"/>
              <a:ext cx="16" cy="295"/>
            </a:xfrm>
            <a:custGeom>
              <a:avLst/>
              <a:gdLst>
                <a:gd name="T0" fmla="*/ 3 w 16"/>
                <a:gd name="T1" fmla="*/ 0 h 295"/>
                <a:gd name="T2" fmla="*/ 16 w 16"/>
                <a:gd name="T3" fmla="*/ 0 h 295"/>
                <a:gd name="T4" fmla="*/ 16 w 16"/>
                <a:gd name="T5" fmla="*/ 295 h 295"/>
                <a:gd name="T6" fmla="*/ 0 w 16"/>
                <a:gd name="T7" fmla="*/ 295 h 295"/>
                <a:gd name="T8" fmla="*/ 3 w 16"/>
                <a:gd name="T9" fmla="*/ 0 h 295"/>
                <a:gd name="T10" fmla="*/ 3 w 16"/>
                <a:gd name="T11" fmla="*/ 0 h 295"/>
              </a:gdLst>
              <a:ahLst/>
              <a:cxnLst>
                <a:cxn ang="0">
                  <a:pos x="T0" y="T1"/>
                </a:cxn>
                <a:cxn ang="0">
                  <a:pos x="T2" y="T3"/>
                </a:cxn>
                <a:cxn ang="0">
                  <a:pos x="T4" y="T5"/>
                </a:cxn>
                <a:cxn ang="0">
                  <a:pos x="T6" y="T7"/>
                </a:cxn>
                <a:cxn ang="0">
                  <a:pos x="T8" y="T9"/>
                </a:cxn>
                <a:cxn ang="0">
                  <a:pos x="T10" y="T11"/>
                </a:cxn>
              </a:cxnLst>
              <a:rect l="0" t="0" r="r" b="b"/>
              <a:pathLst>
                <a:path w="16" h="295">
                  <a:moveTo>
                    <a:pt x="3" y="0"/>
                  </a:moveTo>
                  <a:lnTo>
                    <a:pt x="16" y="0"/>
                  </a:lnTo>
                  <a:lnTo>
                    <a:pt x="16" y="295"/>
                  </a:lnTo>
                  <a:lnTo>
                    <a:pt x="0" y="295"/>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4" name="Freeform 288"/>
            <p:cNvSpPr>
              <a:spLocks/>
            </p:cNvSpPr>
            <p:nvPr/>
          </p:nvSpPr>
          <p:spPr bwMode="auto">
            <a:xfrm>
              <a:off x="1534" y="557"/>
              <a:ext cx="10" cy="295"/>
            </a:xfrm>
            <a:custGeom>
              <a:avLst/>
              <a:gdLst>
                <a:gd name="T0" fmla="*/ 3 w 10"/>
                <a:gd name="T1" fmla="*/ 0 h 295"/>
                <a:gd name="T2" fmla="*/ 10 w 10"/>
                <a:gd name="T3" fmla="*/ 0 h 295"/>
                <a:gd name="T4" fmla="*/ 6 w 10"/>
                <a:gd name="T5" fmla="*/ 295 h 295"/>
                <a:gd name="T6" fmla="*/ 0 w 10"/>
                <a:gd name="T7" fmla="*/ 295 h 295"/>
                <a:gd name="T8" fmla="*/ 3 w 10"/>
                <a:gd name="T9" fmla="*/ 0 h 295"/>
                <a:gd name="T10" fmla="*/ 3 w 10"/>
                <a:gd name="T11" fmla="*/ 0 h 295"/>
              </a:gdLst>
              <a:ahLst/>
              <a:cxnLst>
                <a:cxn ang="0">
                  <a:pos x="T0" y="T1"/>
                </a:cxn>
                <a:cxn ang="0">
                  <a:pos x="T2" y="T3"/>
                </a:cxn>
                <a:cxn ang="0">
                  <a:pos x="T4" y="T5"/>
                </a:cxn>
                <a:cxn ang="0">
                  <a:pos x="T6" y="T7"/>
                </a:cxn>
                <a:cxn ang="0">
                  <a:pos x="T8" y="T9"/>
                </a:cxn>
                <a:cxn ang="0">
                  <a:pos x="T10" y="T11"/>
                </a:cxn>
              </a:cxnLst>
              <a:rect l="0" t="0" r="r" b="b"/>
              <a:pathLst>
                <a:path w="10" h="295">
                  <a:moveTo>
                    <a:pt x="3" y="0"/>
                  </a:moveTo>
                  <a:lnTo>
                    <a:pt x="10" y="0"/>
                  </a:lnTo>
                  <a:lnTo>
                    <a:pt x="6" y="295"/>
                  </a:lnTo>
                  <a:lnTo>
                    <a:pt x="0" y="295"/>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5" name="Freeform 289"/>
            <p:cNvSpPr>
              <a:spLocks/>
            </p:cNvSpPr>
            <p:nvPr/>
          </p:nvSpPr>
          <p:spPr bwMode="auto">
            <a:xfrm>
              <a:off x="1027" y="520"/>
              <a:ext cx="619" cy="108"/>
            </a:xfrm>
            <a:custGeom>
              <a:avLst/>
              <a:gdLst>
                <a:gd name="T0" fmla="*/ 513 w 619"/>
                <a:gd name="T1" fmla="*/ 0 h 108"/>
                <a:gd name="T2" fmla="*/ 0 w 619"/>
                <a:gd name="T3" fmla="*/ 46 h 108"/>
                <a:gd name="T4" fmla="*/ 3 w 619"/>
                <a:gd name="T5" fmla="*/ 56 h 108"/>
                <a:gd name="T6" fmla="*/ 93 w 619"/>
                <a:gd name="T7" fmla="*/ 108 h 108"/>
                <a:gd name="T8" fmla="*/ 619 w 619"/>
                <a:gd name="T9" fmla="*/ 59 h 108"/>
                <a:gd name="T10" fmla="*/ 619 w 619"/>
                <a:gd name="T11" fmla="*/ 43 h 108"/>
                <a:gd name="T12" fmla="*/ 513 w 619"/>
                <a:gd name="T13" fmla="*/ 0 h 108"/>
                <a:gd name="T14" fmla="*/ 513 w 61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108">
                  <a:moveTo>
                    <a:pt x="513" y="0"/>
                  </a:moveTo>
                  <a:lnTo>
                    <a:pt x="0" y="46"/>
                  </a:lnTo>
                  <a:lnTo>
                    <a:pt x="3" y="56"/>
                  </a:lnTo>
                  <a:lnTo>
                    <a:pt x="93" y="108"/>
                  </a:lnTo>
                  <a:lnTo>
                    <a:pt x="619" y="59"/>
                  </a:lnTo>
                  <a:lnTo>
                    <a:pt x="619" y="43"/>
                  </a:lnTo>
                  <a:lnTo>
                    <a:pt x="513" y="0"/>
                  </a:lnTo>
                  <a:lnTo>
                    <a:pt x="513"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6" name="Freeform 290"/>
            <p:cNvSpPr>
              <a:spLocks/>
            </p:cNvSpPr>
            <p:nvPr/>
          </p:nvSpPr>
          <p:spPr bwMode="auto">
            <a:xfrm>
              <a:off x="1027" y="566"/>
              <a:ext cx="619" cy="62"/>
            </a:xfrm>
            <a:custGeom>
              <a:avLst/>
              <a:gdLst>
                <a:gd name="T0" fmla="*/ 0 w 619"/>
                <a:gd name="T1" fmla="*/ 0 h 62"/>
                <a:gd name="T2" fmla="*/ 3 w 619"/>
                <a:gd name="T3" fmla="*/ 10 h 62"/>
                <a:gd name="T4" fmla="*/ 93 w 619"/>
                <a:gd name="T5" fmla="*/ 62 h 62"/>
                <a:gd name="T6" fmla="*/ 619 w 619"/>
                <a:gd name="T7" fmla="*/ 13 h 62"/>
                <a:gd name="T8" fmla="*/ 619 w 619"/>
                <a:gd name="T9" fmla="*/ 0 h 62"/>
                <a:gd name="T10" fmla="*/ 96 w 619"/>
                <a:gd name="T11" fmla="*/ 50 h 62"/>
                <a:gd name="T12" fmla="*/ 0 w 619"/>
                <a:gd name="T13" fmla="*/ 0 h 62"/>
                <a:gd name="T14" fmla="*/ 0 w 619"/>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62">
                  <a:moveTo>
                    <a:pt x="0" y="0"/>
                  </a:moveTo>
                  <a:lnTo>
                    <a:pt x="3" y="10"/>
                  </a:lnTo>
                  <a:lnTo>
                    <a:pt x="93" y="62"/>
                  </a:lnTo>
                  <a:lnTo>
                    <a:pt x="619" y="13"/>
                  </a:lnTo>
                  <a:lnTo>
                    <a:pt x="619" y="0"/>
                  </a:lnTo>
                  <a:lnTo>
                    <a:pt x="96" y="50"/>
                  </a:lnTo>
                  <a:lnTo>
                    <a:pt x="0" y="0"/>
                  </a:lnTo>
                  <a:lnTo>
                    <a:pt x="0"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7" name="Freeform 291"/>
            <p:cNvSpPr>
              <a:spLocks/>
            </p:cNvSpPr>
            <p:nvPr/>
          </p:nvSpPr>
          <p:spPr bwMode="auto">
            <a:xfrm>
              <a:off x="196" y="908"/>
              <a:ext cx="75" cy="256"/>
            </a:xfrm>
            <a:custGeom>
              <a:avLst/>
              <a:gdLst>
                <a:gd name="T0" fmla="*/ 62 w 75"/>
                <a:gd name="T1" fmla="*/ 252 h 256"/>
                <a:gd name="T2" fmla="*/ 56 w 75"/>
                <a:gd name="T3" fmla="*/ 66 h 256"/>
                <a:gd name="T4" fmla="*/ 56 w 75"/>
                <a:gd name="T5" fmla="*/ 66 h 256"/>
                <a:gd name="T6" fmla="*/ 56 w 75"/>
                <a:gd name="T7" fmla="*/ 56 h 256"/>
                <a:gd name="T8" fmla="*/ 56 w 75"/>
                <a:gd name="T9" fmla="*/ 56 h 256"/>
                <a:gd name="T10" fmla="*/ 53 w 75"/>
                <a:gd name="T11" fmla="*/ 47 h 256"/>
                <a:gd name="T12" fmla="*/ 53 w 75"/>
                <a:gd name="T13" fmla="*/ 47 h 256"/>
                <a:gd name="T14" fmla="*/ 50 w 75"/>
                <a:gd name="T15" fmla="*/ 32 h 256"/>
                <a:gd name="T16" fmla="*/ 50 w 75"/>
                <a:gd name="T17" fmla="*/ 32 h 256"/>
                <a:gd name="T18" fmla="*/ 44 w 75"/>
                <a:gd name="T19" fmla="*/ 25 h 256"/>
                <a:gd name="T20" fmla="*/ 37 w 75"/>
                <a:gd name="T21" fmla="*/ 19 h 256"/>
                <a:gd name="T22" fmla="*/ 37 w 75"/>
                <a:gd name="T23" fmla="*/ 19 h 256"/>
                <a:gd name="T24" fmla="*/ 31 w 75"/>
                <a:gd name="T25" fmla="*/ 16 h 256"/>
                <a:gd name="T26" fmla="*/ 31 w 75"/>
                <a:gd name="T27" fmla="*/ 16 h 256"/>
                <a:gd name="T28" fmla="*/ 28 w 75"/>
                <a:gd name="T29" fmla="*/ 16 h 256"/>
                <a:gd name="T30" fmla="*/ 28 w 75"/>
                <a:gd name="T31" fmla="*/ 16 h 256"/>
                <a:gd name="T32" fmla="*/ 25 w 75"/>
                <a:gd name="T33" fmla="*/ 22 h 256"/>
                <a:gd name="T34" fmla="*/ 25 w 75"/>
                <a:gd name="T35" fmla="*/ 22 h 256"/>
                <a:gd name="T36" fmla="*/ 22 w 75"/>
                <a:gd name="T37" fmla="*/ 28 h 256"/>
                <a:gd name="T38" fmla="*/ 19 w 75"/>
                <a:gd name="T39" fmla="*/ 41 h 256"/>
                <a:gd name="T40" fmla="*/ 19 w 75"/>
                <a:gd name="T41" fmla="*/ 44 h 256"/>
                <a:gd name="T42" fmla="*/ 13 w 75"/>
                <a:gd name="T43" fmla="*/ 193 h 256"/>
                <a:gd name="T44" fmla="*/ 13 w 75"/>
                <a:gd name="T45" fmla="*/ 193 h 256"/>
                <a:gd name="T46" fmla="*/ 6 w 75"/>
                <a:gd name="T47" fmla="*/ 196 h 256"/>
                <a:gd name="T48" fmla="*/ 0 w 75"/>
                <a:gd name="T49" fmla="*/ 193 h 256"/>
                <a:gd name="T50" fmla="*/ 6 w 75"/>
                <a:gd name="T51" fmla="*/ 41 h 256"/>
                <a:gd name="T52" fmla="*/ 6 w 75"/>
                <a:gd name="T53" fmla="*/ 41 h 256"/>
                <a:gd name="T54" fmla="*/ 6 w 75"/>
                <a:gd name="T55" fmla="*/ 41 h 256"/>
                <a:gd name="T56" fmla="*/ 6 w 75"/>
                <a:gd name="T57" fmla="*/ 25 h 256"/>
                <a:gd name="T58" fmla="*/ 13 w 75"/>
                <a:gd name="T59" fmla="*/ 13 h 256"/>
                <a:gd name="T60" fmla="*/ 13 w 75"/>
                <a:gd name="T61" fmla="*/ 13 h 256"/>
                <a:gd name="T62" fmla="*/ 22 w 75"/>
                <a:gd name="T63" fmla="*/ 4 h 256"/>
                <a:gd name="T64" fmla="*/ 22 w 75"/>
                <a:gd name="T65" fmla="*/ 4 h 256"/>
                <a:gd name="T66" fmla="*/ 31 w 75"/>
                <a:gd name="T67" fmla="*/ 0 h 256"/>
                <a:gd name="T68" fmla="*/ 31 w 75"/>
                <a:gd name="T69" fmla="*/ 0 h 256"/>
                <a:gd name="T70" fmla="*/ 41 w 75"/>
                <a:gd name="T71" fmla="*/ 4 h 256"/>
                <a:gd name="T72" fmla="*/ 47 w 75"/>
                <a:gd name="T73" fmla="*/ 7 h 256"/>
                <a:gd name="T74" fmla="*/ 47 w 75"/>
                <a:gd name="T75" fmla="*/ 7 h 256"/>
                <a:gd name="T76" fmla="*/ 53 w 75"/>
                <a:gd name="T77" fmla="*/ 13 h 256"/>
                <a:gd name="T78" fmla="*/ 53 w 75"/>
                <a:gd name="T79" fmla="*/ 13 h 256"/>
                <a:gd name="T80" fmla="*/ 62 w 75"/>
                <a:gd name="T81" fmla="*/ 25 h 256"/>
                <a:gd name="T82" fmla="*/ 69 w 75"/>
                <a:gd name="T83" fmla="*/ 44 h 256"/>
                <a:gd name="T84" fmla="*/ 69 w 75"/>
                <a:gd name="T85" fmla="*/ 44 h 256"/>
                <a:gd name="T86" fmla="*/ 69 w 75"/>
                <a:gd name="T87" fmla="*/ 53 h 256"/>
                <a:gd name="T88" fmla="*/ 69 w 75"/>
                <a:gd name="T89" fmla="*/ 53 h 256"/>
                <a:gd name="T90" fmla="*/ 72 w 75"/>
                <a:gd name="T91" fmla="*/ 66 h 256"/>
                <a:gd name="T92" fmla="*/ 72 w 75"/>
                <a:gd name="T93" fmla="*/ 66 h 256"/>
                <a:gd name="T94" fmla="*/ 72 w 75"/>
                <a:gd name="T95" fmla="*/ 66 h 256"/>
                <a:gd name="T96" fmla="*/ 75 w 75"/>
                <a:gd name="T97" fmla="*/ 252 h 256"/>
                <a:gd name="T98" fmla="*/ 75 w 75"/>
                <a:gd name="T99" fmla="*/ 252 h 256"/>
                <a:gd name="T100" fmla="*/ 72 w 75"/>
                <a:gd name="T101" fmla="*/ 256 h 256"/>
                <a:gd name="T102" fmla="*/ 69 w 75"/>
                <a:gd name="T103" fmla="*/ 256 h 256"/>
                <a:gd name="T104" fmla="*/ 62 w 75"/>
                <a:gd name="T105" fmla="*/ 252 h 256"/>
                <a:gd name="T106" fmla="*/ 62 w 75"/>
                <a:gd name="T107" fmla="*/ 2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256">
                  <a:moveTo>
                    <a:pt x="62" y="252"/>
                  </a:moveTo>
                  <a:lnTo>
                    <a:pt x="56" y="66"/>
                  </a:lnTo>
                  <a:lnTo>
                    <a:pt x="56" y="66"/>
                  </a:lnTo>
                  <a:lnTo>
                    <a:pt x="56" y="56"/>
                  </a:lnTo>
                  <a:lnTo>
                    <a:pt x="56" y="56"/>
                  </a:lnTo>
                  <a:lnTo>
                    <a:pt x="53" y="47"/>
                  </a:lnTo>
                  <a:lnTo>
                    <a:pt x="53" y="47"/>
                  </a:lnTo>
                  <a:lnTo>
                    <a:pt x="50" y="32"/>
                  </a:lnTo>
                  <a:lnTo>
                    <a:pt x="50" y="32"/>
                  </a:lnTo>
                  <a:lnTo>
                    <a:pt x="44" y="25"/>
                  </a:lnTo>
                  <a:lnTo>
                    <a:pt x="37" y="19"/>
                  </a:lnTo>
                  <a:lnTo>
                    <a:pt x="37" y="19"/>
                  </a:lnTo>
                  <a:lnTo>
                    <a:pt x="31" y="16"/>
                  </a:lnTo>
                  <a:lnTo>
                    <a:pt x="31" y="16"/>
                  </a:lnTo>
                  <a:lnTo>
                    <a:pt x="28" y="16"/>
                  </a:lnTo>
                  <a:lnTo>
                    <a:pt x="28" y="16"/>
                  </a:lnTo>
                  <a:lnTo>
                    <a:pt x="25" y="22"/>
                  </a:lnTo>
                  <a:lnTo>
                    <a:pt x="25" y="22"/>
                  </a:lnTo>
                  <a:lnTo>
                    <a:pt x="22" y="28"/>
                  </a:lnTo>
                  <a:lnTo>
                    <a:pt x="19" y="41"/>
                  </a:lnTo>
                  <a:lnTo>
                    <a:pt x="19" y="44"/>
                  </a:lnTo>
                  <a:lnTo>
                    <a:pt x="13" y="193"/>
                  </a:lnTo>
                  <a:lnTo>
                    <a:pt x="13" y="193"/>
                  </a:lnTo>
                  <a:lnTo>
                    <a:pt x="6" y="196"/>
                  </a:lnTo>
                  <a:lnTo>
                    <a:pt x="0" y="193"/>
                  </a:lnTo>
                  <a:lnTo>
                    <a:pt x="6" y="41"/>
                  </a:lnTo>
                  <a:lnTo>
                    <a:pt x="6" y="41"/>
                  </a:lnTo>
                  <a:lnTo>
                    <a:pt x="6" y="41"/>
                  </a:lnTo>
                  <a:lnTo>
                    <a:pt x="6" y="25"/>
                  </a:lnTo>
                  <a:lnTo>
                    <a:pt x="13" y="13"/>
                  </a:lnTo>
                  <a:lnTo>
                    <a:pt x="13" y="13"/>
                  </a:lnTo>
                  <a:lnTo>
                    <a:pt x="22" y="4"/>
                  </a:lnTo>
                  <a:lnTo>
                    <a:pt x="22" y="4"/>
                  </a:lnTo>
                  <a:lnTo>
                    <a:pt x="31" y="0"/>
                  </a:lnTo>
                  <a:lnTo>
                    <a:pt x="31" y="0"/>
                  </a:lnTo>
                  <a:lnTo>
                    <a:pt x="41" y="4"/>
                  </a:lnTo>
                  <a:lnTo>
                    <a:pt x="47" y="7"/>
                  </a:lnTo>
                  <a:lnTo>
                    <a:pt x="47" y="7"/>
                  </a:lnTo>
                  <a:lnTo>
                    <a:pt x="53" y="13"/>
                  </a:lnTo>
                  <a:lnTo>
                    <a:pt x="53" y="13"/>
                  </a:lnTo>
                  <a:lnTo>
                    <a:pt x="62" y="25"/>
                  </a:lnTo>
                  <a:lnTo>
                    <a:pt x="69" y="44"/>
                  </a:lnTo>
                  <a:lnTo>
                    <a:pt x="69" y="44"/>
                  </a:lnTo>
                  <a:lnTo>
                    <a:pt x="69" y="53"/>
                  </a:lnTo>
                  <a:lnTo>
                    <a:pt x="69" y="53"/>
                  </a:lnTo>
                  <a:lnTo>
                    <a:pt x="72" y="66"/>
                  </a:lnTo>
                  <a:lnTo>
                    <a:pt x="72" y="66"/>
                  </a:lnTo>
                  <a:lnTo>
                    <a:pt x="72" y="66"/>
                  </a:lnTo>
                  <a:lnTo>
                    <a:pt x="75" y="252"/>
                  </a:lnTo>
                  <a:lnTo>
                    <a:pt x="75" y="252"/>
                  </a:lnTo>
                  <a:lnTo>
                    <a:pt x="72" y="256"/>
                  </a:lnTo>
                  <a:lnTo>
                    <a:pt x="69" y="256"/>
                  </a:lnTo>
                  <a:lnTo>
                    <a:pt x="62" y="252"/>
                  </a:lnTo>
                  <a:lnTo>
                    <a:pt x="62" y="2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8" name="Freeform 292"/>
            <p:cNvSpPr>
              <a:spLocks/>
            </p:cNvSpPr>
            <p:nvPr/>
          </p:nvSpPr>
          <p:spPr bwMode="auto">
            <a:xfrm>
              <a:off x="682" y="722"/>
              <a:ext cx="24" cy="460"/>
            </a:xfrm>
            <a:custGeom>
              <a:avLst/>
              <a:gdLst>
                <a:gd name="T0" fmla="*/ 3 w 24"/>
                <a:gd name="T1" fmla="*/ 0 h 460"/>
                <a:gd name="T2" fmla="*/ 24 w 24"/>
                <a:gd name="T3" fmla="*/ 0 h 460"/>
                <a:gd name="T4" fmla="*/ 21 w 24"/>
                <a:gd name="T5" fmla="*/ 460 h 460"/>
                <a:gd name="T6" fmla="*/ 0 w 24"/>
                <a:gd name="T7" fmla="*/ 460 h 460"/>
                <a:gd name="T8" fmla="*/ 3 w 24"/>
                <a:gd name="T9" fmla="*/ 0 h 460"/>
                <a:gd name="T10" fmla="*/ 3 w 24"/>
                <a:gd name="T11" fmla="*/ 0 h 460"/>
              </a:gdLst>
              <a:ahLst/>
              <a:cxnLst>
                <a:cxn ang="0">
                  <a:pos x="T0" y="T1"/>
                </a:cxn>
                <a:cxn ang="0">
                  <a:pos x="T2" y="T3"/>
                </a:cxn>
                <a:cxn ang="0">
                  <a:pos x="T4" y="T5"/>
                </a:cxn>
                <a:cxn ang="0">
                  <a:pos x="T6" y="T7"/>
                </a:cxn>
                <a:cxn ang="0">
                  <a:pos x="T8" y="T9"/>
                </a:cxn>
                <a:cxn ang="0">
                  <a:pos x="T10" y="T11"/>
                </a:cxn>
              </a:cxnLst>
              <a:rect l="0" t="0" r="r" b="b"/>
              <a:pathLst>
                <a:path w="24" h="460">
                  <a:moveTo>
                    <a:pt x="3" y="0"/>
                  </a:moveTo>
                  <a:lnTo>
                    <a:pt x="24" y="0"/>
                  </a:lnTo>
                  <a:lnTo>
                    <a:pt x="21" y="460"/>
                  </a:lnTo>
                  <a:lnTo>
                    <a:pt x="0" y="460"/>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9" name="Freeform 293"/>
            <p:cNvSpPr>
              <a:spLocks/>
            </p:cNvSpPr>
            <p:nvPr/>
          </p:nvSpPr>
          <p:spPr bwMode="auto">
            <a:xfrm>
              <a:off x="682" y="722"/>
              <a:ext cx="12" cy="460"/>
            </a:xfrm>
            <a:custGeom>
              <a:avLst/>
              <a:gdLst>
                <a:gd name="T0" fmla="*/ 3 w 12"/>
                <a:gd name="T1" fmla="*/ 0 h 460"/>
                <a:gd name="T2" fmla="*/ 12 w 12"/>
                <a:gd name="T3" fmla="*/ 0 h 460"/>
                <a:gd name="T4" fmla="*/ 9 w 12"/>
                <a:gd name="T5" fmla="*/ 457 h 460"/>
                <a:gd name="T6" fmla="*/ 0 w 12"/>
                <a:gd name="T7" fmla="*/ 460 h 460"/>
                <a:gd name="T8" fmla="*/ 3 w 12"/>
                <a:gd name="T9" fmla="*/ 0 h 460"/>
                <a:gd name="T10" fmla="*/ 3 w 12"/>
                <a:gd name="T11" fmla="*/ 0 h 460"/>
              </a:gdLst>
              <a:ahLst/>
              <a:cxnLst>
                <a:cxn ang="0">
                  <a:pos x="T0" y="T1"/>
                </a:cxn>
                <a:cxn ang="0">
                  <a:pos x="T2" y="T3"/>
                </a:cxn>
                <a:cxn ang="0">
                  <a:pos x="T4" y="T5"/>
                </a:cxn>
                <a:cxn ang="0">
                  <a:pos x="T6" y="T7"/>
                </a:cxn>
                <a:cxn ang="0">
                  <a:pos x="T8" y="T9"/>
                </a:cxn>
                <a:cxn ang="0">
                  <a:pos x="T10" y="T11"/>
                </a:cxn>
              </a:cxnLst>
              <a:rect l="0" t="0" r="r" b="b"/>
              <a:pathLst>
                <a:path w="12" h="460">
                  <a:moveTo>
                    <a:pt x="3" y="0"/>
                  </a:moveTo>
                  <a:lnTo>
                    <a:pt x="12" y="0"/>
                  </a:lnTo>
                  <a:lnTo>
                    <a:pt x="9" y="457"/>
                  </a:lnTo>
                  <a:lnTo>
                    <a:pt x="0" y="46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0" name="Freeform 294"/>
            <p:cNvSpPr>
              <a:spLocks/>
            </p:cNvSpPr>
            <p:nvPr/>
          </p:nvSpPr>
          <p:spPr bwMode="auto">
            <a:xfrm>
              <a:off x="626" y="678"/>
              <a:ext cx="21" cy="461"/>
            </a:xfrm>
            <a:custGeom>
              <a:avLst/>
              <a:gdLst>
                <a:gd name="T0" fmla="*/ 0 w 21"/>
                <a:gd name="T1" fmla="*/ 0 h 461"/>
                <a:gd name="T2" fmla="*/ 21 w 21"/>
                <a:gd name="T3" fmla="*/ 0 h 461"/>
                <a:gd name="T4" fmla="*/ 21 w 21"/>
                <a:gd name="T5" fmla="*/ 461 h 461"/>
                <a:gd name="T6" fmla="*/ 0 w 21"/>
                <a:gd name="T7" fmla="*/ 461 h 461"/>
                <a:gd name="T8" fmla="*/ 0 w 21"/>
                <a:gd name="T9" fmla="*/ 0 h 461"/>
                <a:gd name="T10" fmla="*/ 0 w 21"/>
                <a:gd name="T11" fmla="*/ 0 h 461"/>
              </a:gdLst>
              <a:ahLst/>
              <a:cxnLst>
                <a:cxn ang="0">
                  <a:pos x="T0" y="T1"/>
                </a:cxn>
                <a:cxn ang="0">
                  <a:pos x="T2" y="T3"/>
                </a:cxn>
                <a:cxn ang="0">
                  <a:pos x="T4" y="T5"/>
                </a:cxn>
                <a:cxn ang="0">
                  <a:pos x="T6" y="T7"/>
                </a:cxn>
                <a:cxn ang="0">
                  <a:pos x="T8" y="T9"/>
                </a:cxn>
                <a:cxn ang="0">
                  <a:pos x="T10" y="T11"/>
                </a:cxn>
              </a:cxnLst>
              <a:rect l="0" t="0" r="r" b="b"/>
              <a:pathLst>
                <a:path w="21" h="461">
                  <a:moveTo>
                    <a:pt x="0" y="0"/>
                  </a:moveTo>
                  <a:lnTo>
                    <a:pt x="21" y="0"/>
                  </a:lnTo>
                  <a:lnTo>
                    <a:pt x="21" y="461"/>
                  </a:lnTo>
                  <a:lnTo>
                    <a:pt x="0" y="46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1" name="Freeform 295"/>
            <p:cNvSpPr>
              <a:spLocks/>
            </p:cNvSpPr>
            <p:nvPr/>
          </p:nvSpPr>
          <p:spPr bwMode="auto">
            <a:xfrm>
              <a:off x="626" y="678"/>
              <a:ext cx="9" cy="461"/>
            </a:xfrm>
            <a:custGeom>
              <a:avLst/>
              <a:gdLst>
                <a:gd name="T0" fmla="*/ 0 w 9"/>
                <a:gd name="T1" fmla="*/ 0 h 461"/>
                <a:gd name="T2" fmla="*/ 9 w 9"/>
                <a:gd name="T3" fmla="*/ 0 h 461"/>
                <a:gd name="T4" fmla="*/ 9 w 9"/>
                <a:gd name="T5" fmla="*/ 461 h 461"/>
                <a:gd name="T6" fmla="*/ 0 w 9"/>
                <a:gd name="T7" fmla="*/ 461 h 461"/>
                <a:gd name="T8" fmla="*/ 0 w 9"/>
                <a:gd name="T9" fmla="*/ 0 h 461"/>
                <a:gd name="T10" fmla="*/ 0 w 9"/>
                <a:gd name="T11" fmla="*/ 0 h 461"/>
              </a:gdLst>
              <a:ahLst/>
              <a:cxnLst>
                <a:cxn ang="0">
                  <a:pos x="T0" y="T1"/>
                </a:cxn>
                <a:cxn ang="0">
                  <a:pos x="T2" y="T3"/>
                </a:cxn>
                <a:cxn ang="0">
                  <a:pos x="T4" y="T5"/>
                </a:cxn>
                <a:cxn ang="0">
                  <a:pos x="T6" y="T7"/>
                </a:cxn>
                <a:cxn ang="0">
                  <a:pos x="T8" y="T9"/>
                </a:cxn>
                <a:cxn ang="0">
                  <a:pos x="T10" y="T11"/>
                </a:cxn>
              </a:cxnLst>
              <a:rect l="0" t="0" r="r" b="b"/>
              <a:pathLst>
                <a:path w="9" h="461">
                  <a:moveTo>
                    <a:pt x="0" y="0"/>
                  </a:moveTo>
                  <a:lnTo>
                    <a:pt x="9" y="0"/>
                  </a:lnTo>
                  <a:lnTo>
                    <a:pt x="9" y="461"/>
                  </a:lnTo>
                  <a:lnTo>
                    <a:pt x="0" y="46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2" name="Freeform 296"/>
            <p:cNvSpPr>
              <a:spLocks/>
            </p:cNvSpPr>
            <p:nvPr/>
          </p:nvSpPr>
          <p:spPr bwMode="auto">
            <a:xfrm>
              <a:off x="485" y="513"/>
              <a:ext cx="19" cy="361"/>
            </a:xfrm>
            <a:custGeom>
              <a:avLst/>
              <a:gdLst>
                <a:gd name="T0" fmla="*/ 0 w 19"/>
                <a:gd name="T1" fmla="*/ 0 h 361"/>
                <a:gd name="T2" fmla="*/ 19 w 19"/>
                <a:gd name="T3" fmla="*/ 0 h 361"/>
                <a:gd name="T4" fmla="*/ 16 w 19"/>
                <a:gd name="T5" fmla="*/ 361 h 361"/>
                <a:gd name="T6" fmla="*/ 0 w 19"/>
                <a:gd name="T7" fmla="*/ 361 h 361"/>
                <a:gd name="T8" fmla="*/ 0 w 19"/>
                <a:gd name="T9" fmla="*/ 0 h 361"/>
                <a:gd name="T10" fmla="*/ 0 w 19"/>
                <a:gd name="T11" fmla="*/ 0 h 361"/>
              </a:gdLst>
              <a:ahLst/>
              <a:cxnLst>
                <a:cxn ang="0">
                  <a:pos x="T0" y="T1"/>
                </a:cxn>
                <a:cxn ang="0">
                  <a:pos x="T2" y="T3"/>
                </a:cxn>
                <a:cxn ang="0">
                  <a:pos x="T4" y="T5"/>
                </a:cxn>
                <a:cxn ang="0">
                  <a:pos x="T6" y="T7"/>
                </a:cxn>
                <a:cxn ang="0">
                  <a:pos x="T8" y="T9"/>
                </a:cxn>
                <a:cxn ang="0">
                  <a:pos x="T10" y="T11"/>
                </a:cxn>
              </a:cxnLst>
              <a:rect l="0" t="0" r="r" b="b"/>
              <a:pathLst>
                <a:path w="19" h="361">
                  <a:moveTo>
                    <a:pt x="0" y="0"/>
                  </a:moveTo>
                  <a:lnTo>
                    <a:pt x="19" y="0"/>
                  </a:lnTo>
                  <a:lnTo>
                    <a:pt x="16" y="361"/>
                  </a:lnTo>
                  <a:lnTo>
                    <a:pt x="0" y="36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3" name="Freeform 297"/>
            <p:cNvSpPr>
              <a:spLocks/>
            </p:cNvSpPr>
            <p:nvPr/>
          </p:nvSpPr>
          <p:spPr bwMode="auto">
            <a:xfrm>
              <a:off x="485" y="513"/>
              <a:ext cx="10" cy="361"/>
            </a:xfrm>
            <a:custGeom>
              <a:avLst/>
              <a:gdLst>
                <a:gd name="T0" fmla="*/ 0 w 10"/>
                <a:gd name="T1" fmla="*/ 0 h 361"/>
                <a:gd name="T2" fmla="*/ 10 w 10"/>
                <a:gd name="T3" fmla="*/ 0 h 361"/>
                <a:gd name="T4" fmla="*/ 7 w 10"/>
                <a:gd name="T5" fmla="*/ 361 h 361"/>
                <a:gd name="T6" fmla="*/ 0 w 10"/>
                <a:gd name="T7" fmla="*/ 361 h 361"/>
                <a:gd name="T8" fmla="*/ 0 w 10"/>
                <a:gd name="T9" fmla="*/ 0 h 361"/>
                <a:gd name="T10" fmla="*/ 0 w 10"/>
                <a:gd name="T11" fmla="*/ 0 h 361"/>
              </a:gdLst>
              <a:ahLst/>
              <a:cxnLst>
                <a:cxn ang="0">
                  <a:pos x="T0" y="T1"/>
                </a:cxn>
                <a:cxn ang="0">
                  <a:pos x="T2" y="T3"/>
                </a:cxn>
                <a:cxn ang="0">
                  <a:pos x="T4" y="T5"/>
                </a:cxn>
                <a:cxn ang="0">
                  <a:pos x="T6" y="T7"/>
                </a:cxn>
                <a:cxn ang="0">
                  <a:pos x="T8" y="T9"/>
                </a:cxn>
                <a:cxn ang="0">
                  <a:pos x="T10" y="T11"/>
                </a:cxn>
              </a:cxnLst>
              <a:rect l="0" t="0" r="r" b="b"/>
              <a:pathLst>
                <a:path w="10" h="361">
                  <a:moveTo>
                    <a:pt x="0" y="0"/>
                  </a:moveTo>
                  <a:lnTo>
                    <a:pt x="10" y="0"/>
                  </a:lnTo>
                  <a:lnTo>
                    <a:pt x="7" y="361"/>
                  </a:lnTo>
                  <a:lnTo>
                    <a:pt x="0" y="36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4" name="Freeform 298"/>
            <p:cNvSpPr>
              <a:spLocks/>
            </p:cNvSpPr>
            <p:nvPr/>
          </p:nvSpPr>
          <p:spPr bwMode="auto">
            <a:xfrm>
              <a:off x="439" y="482"/>
              <a:ext cx="18" cy="358"/>
            </a:xfrm>
            <a:custGeom>
              <a:avLst/>
              <a:gdLst>
                <a:gd name="T0" fmla="*/ 3 w 18"/>
                <a:gd name="T1" fmla="*/ 0 h 358"/>
                <a:gd name="T2" fmla="*/ 18 w 18"/>
                <a:gd name="T3" fmla="*/ 0 h 358"/>
                <a:gd name="T4" fmla="*/ 18 w 18"/>
                <a:gd name="T5" fmla="*/ 358 h 358"/>
                <a:gd name="T6" fmla="*/ 0 w 18"/>
                <a:gd name="T7" fmla="*/ 358 h 358"/>
                <a:gd name="T8" fmla="*/ 3 w 18"/>
                <a:gd name="T9" fmla="*/ 0 h 358"/>
                <a:gd name="T10" fmla="*/ 3 w 18"/>
                <a:gd name="T11" fmla="*/ 0 h 358"/>
              </a:gdLst>
              <a:ahLst/>
              <a:cxnLst>
                <a:cxn ang="0">
                  <a:pos x="T0" y="T1"/>
                </a:cxn>
                <a:cxn ang="0">
                  <a:pos x="T2" y="T3"/>
                </a:cxn>
                <a:cxn ang="0">
                  <a:pos x="T4" y="T5"/>
                </a:cxn>
                <a:cxn ang="0">
                  <a:pos x="T6" y="T7"/>
                </a:cxn>
                <a:cxn ang="0">
                  <a:pos x="T8" y="T9"/>
                </a:cxn>
                <a:cxn ang="0">
                  <a:pos x="T10" y="T11"/>
                </a:cxn>
              </a:cxnLst>
              <a:rect l="0" t="0" r="r" b="b"/>
              <a:pathLst>
                <a:path w="18" h="358">
                  <a:moveTo>
                    <a:pt x="3" y="0"/>
                  </a:moveTo>
                  <a:lnTo>
                    <a:pt x="18" y="0"/>
                  </a:lnTo>
                  <a:lnTo>
                    <a:pt x="18" y="358"/>
                  </a:lnTo>
                  <a:lnTo>
                    <a:pt x="0" y="358"/>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5" name="Freeform 299"/>
            <p:cNvSpPr>
              <a:spLocks/>
            </p:cNvSpPr>
            <p:nvPr/>
          </p:nvSpPr>
          <p:spPr bwMode="auto">
            <a:xfrm>
              <a:off x="439" y="482"/>
              <a:ext cx="9" cy="358"/>
            </a:xfrm>
            <a:custGeom>
              <a:avLst/>
              <a:gdLst>
                <a:gd name="T0" fmla="*/ 3 w 9"/>
                <a:gd name="T1" fmla="*/ 0 h 358"/>
                <a:gd name="T2" fmla="*/ 9 w 9"/>
                <a:gd name="T3" fmla="*/ 0 h 358"/>
                <a:gd name="T4" fmla="*/ 9 w 9"/>
                <a:gd name="T5" fmla="*/ 358 h 358"/>
                <a:gd name="T6" fmla="*/ 0 w 9"/>
                <a:gd name="T7" fmla="*/ 358 h 358"/>
                <a:gd name="T8" fmla="*/ 3 w 9"/>
                <a:gd name="T9" fmla="*/ 0 h 358"/>
                <a:gd name="T10" fmla="*/ 3 w 9"/>
                <a:gd name="T11" fmla="*/ 0 h 358"/>
              </a:gdLst>
              <a:ahLst/>
              <a:cxnLst>
                <a:cxn ang="0">
                  <a:pos x="T0" y="T1"/>
                </a:cxn>
                <a:cxn ang="0">
                  <a:pos x="T2" y="T3"/>
                </a:cxn>
                <a:cxn ang="0">
                  <a:pos x="T4" y="T5"/>
                </a:cxn>
                <a:cxn ang="0">
                  <a:pos x="T6" y="T7"/>
                </a:cxn>
                <a:cxn ang="0">
                  <a:pos x="T8" y="T9"/>
                </a:cxn>
                <a:cxn ang="0">
                  <a:pos x="T10" y="T11"/>
                </a:cxn>
              </a:cxnLst>
              <a:rect l="0" t="0" r="r" b="b"/>
              <a:pathLst>
                <a:path w="9" h="358">
                  <a:moveTo>
                    <a:pt x="3" y="0"/>
                  </a:moveTo>
                  <a:lnTo>
                    <a:pt x="9" y="0"/>
                  </a:lnTo>
                  <a:lnTo>
                    <a:pt x="9" y="358"/>
                  </a:lnTo>
                  <a:lnTo>
                    <a:pt x="0" y="358"/>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6" name="Freeform 300"/>
            <p:cNvSpPr>
              <a:spLocks/>
            </p:cNvSpPr>
            <p:nvPr/>
          </p:nvSpPr>
          <p:spPr bwMode="auto">
            <a:xfrm>
              <a:off x="373" y="395"/>
              <a:ext cx="13" cy="143"/>
            </a:xfrm>
            <a:custGeom>
              <a:avLst/>
              <a:gdLst>
                <a:gd name="T0" fmla="*/ 0 w 13"/>
                <a:gd name="T1" fmla="*/ 0 h 143"/>
                <a:gd name="T2" fmla="*/ 13 w 13"/>
                <a:gd name="T3" fmla="*/ 0 h 143"/>
                <a:gd name="T4" fmla="*/ 10 w 13"/>
                <a:gd name="T5" fmla="*/ 143 h 143"/>
                <a:gd name="T6" fmla="*/ 0 w 13"/>
                <a:gd name="T7" fmla="*/ 143 h 143"/>
                <a:gd name="T8" fmla="*/ 0 w 13"/>
                <a:gd name="T9" fmla="*/ 0 h 143"/>
                <a:gd name="T10" fmla="*/ 0 w 13"/>
                <a:gd name="T11" fmla="*/ 0 h 143"/>
              </a:gdLst>
              <a:ahLst/>
              <a:cxnLst>
                <a:cxn ang="0">
                  <a:pos x="T0" y="T1"/>
                </a:cxn>
                <a:cxn ang="0">
                  <a:pos x="T2" y="T3"/>
                </a:cxn>
                <a:cxn ang="0">
                  <a:pos x="T4" y="T5"/>
                </a:cxn>
                <a:cxn ang="0">
                  <a:pos x="T6" y="T7"/>
                </a:cxn>
                <a:cxn ang="0">
                  <a:pos x="T8" y="T9"/>
                </a:cxn>
                <a:cxn ang="0">
                  <a:pos x="T10" y="T11"/>
                </a:cxn>
              </a:cxnLst>
              <a:rect l="0" t="0" r="r" b="b"/>
              <a:pathLst>
                <a:path w="13" h="143">
                  <a:moveTo>
                    <a:pt x="0" y="0"/>
                  </a:moveTo>
                  <a:lnTo>
                    <a:pt x="13" y="0"/>
                  </a:lnTo>
                  <a:lnTo>
                    <a:pt x="10" y="143"/>
                  </a:lnTo>
                  <a:lnTo>
                    <a:pt x="0" y="143"/>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7" name="Freeform 301"/>
            <p:cNvSpPr>
              <a:spLocks/>
            </p:cNvSpPr>
            <p:nvPr/>
          </p:nvSpPr>
          <p:spPr bwMode="auto">
            <a:xfrm>
              <a:off x="373" y="395"/>
              <a:ext cx="7" cy="143"/>
            </a:xfrm>
            <a:custGeom>
              <a:avLst/>
              <a:gdLst>
                <a:gd name="T0" fmla="*/ 0 w 7"/>
                <a:gd name="T1" fmla="*/ 0 h 143"/>
                <a:gd name="T2" fmla="*/ 7 w 7"/>
                <a:gd name="T3" fmla="*/ 0 h 143"/>
                <a:gd name="T4" fmla="*/ 7 w 7"/>
                <a:gd name="T5" fmla="*/ 143 h 143"/>
                <a:gd name="T6" fmla="*/ 0 w 7"/>
                <a:gd name="T7" fmla="*/ 143 h 143"/>
                <a:gd name="T8" fmla="*/ 0 w 7"/>
                <a:gd name="T9" fmla="*/ 0 h 143"/>
                <a:gd name="T10" fmla="*/ 0 w 7"/>
                <a:gd name="T11" fmla="*/ 0 h 143"/>
              </a:gdLst>
              <a:ahLst/>
              <a:cxnLst>
                <a:cxn ang="0">
                  <a:pos x="T0" y="T1"/>
                </a:cxn>
                <a:cxn ang="0">
                  <a:pos x="T2" y="T3"/>
                </a:cxn>
                <a:cxn ang="0">
                  <a:pos x="T4" y="T5"/>
                </a:cxn>
                <a:cxn ang="0">
                  <a:pos x="T6" y="T7"/>
                </a:cxn>
                <a:cxn ang="0">
                  <a:pos x="T8" y="T9"/>
                </a:cxn>
                <a:cxn ang="0">
                  <a:pos x="T10" y="T11"/>
                </a:cxn>
              </a:cxnLst>
              <a:rect l="0" t="0" r="r" b="b"/>
              <a:pathLst>
                <a:path w="7" h="143">
                  <a:moveTo>
                    <a:pt x="0" y="0"/>
                  </a:moveTo>
                  <a:lnTo>
                    <a:pt x="7" y="0"/>
                  </a:lnTo>
                  <a:lnTo>
                    <a:pt x="7" y="143"/>
                  </a:lnTo>
                  <a:lnTo>
                    <a:pt x="0" y="143"/>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8" name="Freeform 302"/>
            <p:cNvSpPr>
              <a:spLocks/>
            </p:cNvSpPr>
            <p:nvPr/>
          </p:nvSpPr>
          <p:spPr bwMode="auto">
            <a:xfrm>
              <a:off x="349" y="386"/>
              <a:ext cx="9" cy="152"/>
            </a:xfrm>
            <a:custGeom>
              <a:avLst/>
              <a:gdLst>
                <a:gd name="T0" fmla="*/ 9 w 9"/>
                <a:gd name="T1" fmla="*/ 0 h 152"/>
                <a:gd name="T2" fmla="*/ 9 w 9"/>
                <a:gd name="T3" fmla="*/ 152 h 152"/>
                <a:gd name="T4" fmla="*/ 0 w 9"/>
                <a:gd name="T5" fmla="*/ 152 h 152"/>
                <a:gd name="T6" fmla="*/ 0 w 9"/>
                <a:gd name="T7" fmla="*/ 0 h 152"/>
                <a:gd name="T8" fmla="*/ 9 w 9"/>
                <a:gd name="T9" fmla="*/ 0 h 152"/>
                <a:gd name="T10" fmla="*/ 9 w 9"/>
                <a:gd name="T11" fmla="*/ 0 h 152"/>
              </a:gdLst>
              <a:ahLst/>
              <a:cxnLst>
                <a:cxn ang="0">
                  <a:pos x="T0" y="T1"/>
                </a:cxn>
                <a:cxn ang="0">
                  <a:pos x="T2" y="T3"/>
                </a:cxn>
                <a:cxn ang="0">
                  <a:pos x="T4" y="T5"/>
                </a:cxn>
                <a:cxn ang="0">
                  <a:pos x="T6" y="T7"/>
                </a:cxn>
                <a:cxn ang="0">
                  <a:pos x="T8" y="T9"/>
                </a:cxn>
                <a:cxn ang="0">
                  <a:pos x="T10" y="T11"/>
                </a:cxn>
              </a:cxnLst>
              <a:rect l="0" t="0" r="r" b="b"/>
              <a:pathLst>
                <a:path w="9" h="152">
                  <a:moveTo>
                    <a:pt x="9" y="0"/>
                  </a:moveTo>
                  <a:lnTo>
                    <a:pt x="9" y="152"/>
                  </a:lnTo>
                  <a:lnTo>
                    <a:pt x="0" y="152"/>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9" name="Freeform 303"/>
            <p:cNvSpPr>
              <a:spLocks/>
            </p:cNvSpPr>
            <p:nvPr/>
          </p:nvSpPr>
          <p:spPr bwMode="auto">
            <a:xfrm>
              <a:off x="349" y="386"/>
              <a:ext cx="3" cy="152"/>
            </a:xfrm>
            <a:custGeom>
              <a:avLst/>
              <a:gdLst>
                <a:gd name="T0" fmla="*/ 3 w 3"/>
                <a:gd name="T1" fmla="*/ 0 h 152"/>
                <a:gd name="T2" fmla="*/ 3 w 3"/>
                <a:gd name="T3" fmla="*/ 152 h 152"/>
                <a:gd name="T4" fmla="*/ 0 w 3"/>
                <a:gd name="T5" fmla="*/ 152 h 152"/>
                <a:gd name="T6" fmla="*/ 0 w 3"/>
                <a:gd name="T7" fmla="*/ 0 h 152"/>
                <a:gd name="T8" fmla="*/ 3 w 3"/>
                <a:gd name="T9" fmla="*/ 0 h 152"/>
                <a:gd name="T10" fmla="*/ 3 w 3"/>
                <a:gd name="T11" fmla="*/ 0 h 152"/>
              </a:gdLst>
              <a:ahLst/>
              <a:cxnLst>
                <a:cxn ang="0">
                  <a:pos x="T0" y="T1"/>
                </a:cxn>
                <a:cxn ang="0">
                  <a:pos x="T2" y="T3"/>
                </a:cxn>
                <a:cxn ang="0">
                  <a:pos x="T4" y="T5"/>
                </a:cxn>
                <a:cxn ang="0">
                  <a:pos x="T6" y="T7"/>
                </a:cxn>
                <a:cxn ang="0">
                  <a:pos x="T8" y="T9"/>
                </a:cxn>
                <a:cxn ang="0">
                  <a:pos x="T10" y="T11"/>
                </a:cxn>
              </a:cxnLst>
              <a:rect l="0" t="0" r="r" b="b"/>
              <a:pathLst>
                <a:path w="3" h="152">
                  <a:moveTo>
                    <a:pt x="3" y="0"/>
                  </a:moveTo>
                  <a:lnTo>
                    <a:pt x="3" y="152"/>
                  </a:lnTo>
                  <a:lnTo>
                    <a:pt x="0" y="152"/>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0" name="Freeform 304"/>
            <p:cNvSpPr>
              <a:spLocks/>
            </p:cNvSpPr>
            <p:nvPr/>
          </p:nvSpPr>
          <p:spPr bwMode="auto">
            <a:xfrm>
              <a:off x="196" y="915"/>
              <a:ext cx="69" cy="249"/>
            </a:xfrm>
            <a:custGeom>
              <a:avLst/>
              <a:gdLst>
                <a:gd name="T0" fmla="*/ 62 w 69"/>
                <a:gd name="T1" fmla="*/ 245 h 249"/>
                <a:gd name="T2" fmla="*/ 56 w 69"/>
                <a:gd name="T3" fmla="*/ 59 h 249"/>
                <a:gd name="T4" fmla="*/ 56 w 69"/>
                <a:gd name="T5" fmla="*/ 59 h 249"/>
                <a:gd name="T6" fmla="*/ 53 w 69"/>
                <a:gd name="T7" fmla="*/ 40 h 249"/>
                <a:gd name="T8" fmla="*/ 53 w 69"/>
                <a:gd name="T9" fmla="*/ 40 h 249"/>
                <a:gd name="T10" fmla="*/ 50 w 69"/>
                <a:gd name="T11" fmla="*/ 25 h 249"/>
                <a:gd name="T12" fmla="*/ 50 w 69"/>
                <a:gd name="T13" fmla="*/ 25 h 249"/>
                <a:gd name="T14" fmla="*/ 44 w 69"/>
                <a:gd name="T15" fmla="*/ 18 h 249"/>
                <a:gd name="T16" fmla="*/ 37 w 69"/>
                <a:gd name="T17" fmla="*/ 12 h 249"/>
                <a:gd name="T18" fmla="*/ 37 w 69"/>
                <a:gd name="T19" fmla="*/ 12 h 249"/>
                <a:gd name="T20" fmla="*/ 31 w 69"/>
                <a:gd name="T21" fmla="*/ 9 h 249"/>
                <a:gd name="T22" fmla="*/ 28 w 69"/>
                <a:gd name="T23" fmla="*/ 9 h 249"/>
                <a:gd name="T24" fmla="*/ 22 w 69"/>
                <a:gd name="T25" fmla="*/ 12 h 249"/>
                <a:gd name="T26" fmla="*/ 19 w 69"/>
                <a:gd name="T27" fmla="*/ 15 h 249"/>
                <a:gd name="T28" fmla="*/ 19 w 69"/>
                <a:gd name="T29" fmla="*/ 15 h 249"/>
                <a:gd name="T30" fmla="*/ 13 w 69"/>
                <a:gd name="T31" fmla="*/ 28 h 249"/>
                <a:gd name="T32" fmla="*/ 13 w 69"/>
                <a:gd name="T33" fmla="*/ 40 h 249"/>
                <a:gd name="T34" fmla="*/ 13 w 69"/>
                <a:gd name="T35" fmla="*/ 40 h 249"/>
                <a:gd name="T36" fmla="*/ 6 w 69"/>
                <a:gd name="T37" fmla="*/ 189 h 249"/>
                <a:gd name="T38" fmla="*/ 6 w 69"/>
                <a:gd name="T39" fmla="*/ 189 h 249"/>
                <a:gd name="T40" fmla="*/ 0 w 69"/>
                <a:gd name="T41" fmla="*/ 186 h 249"/>
                <a:gd name="T42" fmla="*/ 6 w 69"/>
                <a:gd name="T43" fmla="*/ 34 h 249"/>
                <a:gd name="T44" fmla="*/ 6 w 69"/>
                <a:gd name="T45" fmla="*/ 34 h 249"/>
                <a:gd name="T46" fmla="*/ 6 w 69"/>
                <a:gd name="T47" fmla="*/ 34 h 249"/>
                <a:gd name="T48" fmla="*/ 6 w 69"/>
                <a:gd name="T49" fmla="*/ 15 h 249"/>
                <a:gd name="T50" fmla="*/ 6 w 69"/>
                <a:gd name="T51" fmla="*/ 15 h 249"/>
                <a:gd name="T52" fmla="*/ 13 w 69"/>
                <a:gd name="T53" fmla="*/ 9 h 249"/>
                <a:gd name="T54" fmla="*/ 19 w 69"/>
                <a:gd name="T55" fmla="*/ 3 h 249"/>
                <a:gd name="T56" fmla="*/ 19 w 69"/>
                <a:gd name="T57" fmla="*/ 3 h 249"/>
                <a:gd name="T58" fmla="*/ 28 w 69"/>
                <a:gd name="T59" fmla="*/ 0 h 249"/>
                <a:gd name="T60" fmla="*/ 41 w 69"/>
                <a:gd name="T61" fmla="*/ 3 h 249"/>
                <a:gd name="T62" fmla="*/ 41 w 69"/>
                <a:gd name="T63" fmla="*/ 3 h 249"/>
                <a:gd name="T64" fmla="*/ 47 w 69"/>
                <a:gd name="T65" fmla="*/ 9 h 249"/>
                <a:gd name="T66" fmla="*/ 47 w 69"/>
                <a:gd name="T67" fmla="*/ 9 h 249"/>
                <a:gd name="T68" fmla="*/ 53 w 69"/>
                <a:gd name="T69" fmla="*/ 21 h 249"/>
                <a:gd name="T70" fmla="*/ 59 w 69"/>
                <a:gd name="T71" fmla="*/ 40 h 249"/>
                <a:gd name="T72" fmla="*/ 59 w 69"/>
                <a:gd name="T73" fmla="*/ 40 h 249"/>
                <a:gd name="T74" fmla="*/ 65 w 69"/>
                <a:gd name="T75" fmla="*/ 62 h 249"/>
                <a:gd name="T76" fmla="*/ 65 w 69"/>
                <a:gd name="T77" fmla="*/ 62 h 249"/>
                <a:gd name="T78" fmla="*/ 65 w 69"/>
                <a:gd name="T79" fmla="*/ 62 h 249"/>
                <a:gd name="T80" fmla="*/ 69 w 69"/>
                <a:gd name="T81" fmla="*/ 249 h 249"/>
                <a:gd name="T82" fmla="*/ 69 w 69"/>
                <a:gd name="T83" fmla="*/ 249 h 249"/>
                <a:gd name="T84" fmla="*/ 62 w 69"/>
                <a:gd name="T85" fmla="*/ 245 h 249"/>
                <a:gd name="T86" fmla="*/ 62 w 69"/>
                <a:gd name="T87" fmla="*/ 24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 h="249">
                  <a:moveTo>
                    <a:pt x="62" y="245"/>
                  </a:moveTo>
                  <a:lnTo>
                    <a:pt x="56" y="59"/>
                  </a:lnTo>
                  <a:lnTo>
                    <a:pt x="56" y="59"/>
                  </a:lnTo>
                  <a:lnTo>
                    <a:pt x="53" y="40"/>
                  </a:lnTo>
                  <a:lnTo>
                    <a:pt x="53" y="40"/>
                  </a:lnTo>
                  <a:lnTo>
                    <a:pt x="50" y="25"/>
                  </a:lnTo>
                  <a:lnTo>
                    <a:pt x="50" y="25"/>
                  </a:lnTo>
                  <a:lnTo>
                    <a:pt x="44" y="18"/>
                  </a:lnTo>
                  <a:lnTo>
                    <a:pt x="37" y="12"/>
                  </a:lnTo>
                  <a:lnTo>
                    <a:pt x="37" y="12"/>
                  </a:lnTo>
                  <a:lnTo>
                    <a:pt x="31" y="9"/>
                  </a:lnTo>
                  <a:lnTo>
                    <a:pt x="28" y="9"/>
                  </a:lnTo>
                  <a:lnTo>
                    <a:pt x="22" y="12"/>
                  </a:lnTo>
                  <a:lnTo>
                    <a:pt x="19" y="15"/>
                  </a:lnTo>
                  <a:lnTo>
                    <a:pt x="19" y="15"/>
                  </a:lnTo>
                  <a:lnTo>
                    <a:pt x="13" y="28"/>
                  </a:lnTo>
                  <a:lnTo>
                    <a:pt x="13" y="40"/>
                  </a:lnTo>
                  <a:lnTo>
                    <a:pt x="13" y="40"/>
                  </a:lnTo>
                  <a:lnTo>
                    <a:pt x="6" y="189"/>
                  </a:lnTo>
                  <a:lnTo>
                    <a:pt x="6" y="189"/>
                  </a:lnTo>
                  <a:lnTo>
                    <a:pt x="0" y="186"/>
                  </a:lnTo>
                  <a:lnTo>
                    <a:pt x="6" y="34"/>
                  </a:lnTo>
                  <a:lnTo>
                    <a:pt x="6" y="34"/>
                  </a:lnTo>
                  <a:lnTo>
                    <a:pt x="6" y="34"/>
                  </a:lnTo>
                  <a:lnTo>
                    <a:pt x="6" y="15"/>
                  </a:lnTo>
                  <a:lnTo>
                    <a:pt x="6" y="15"/>
                  </a:lnTo>
                  <a:lnTo>
                    <a:pt x="13" y="9"/>
                  </a:lnTo>
                  <a:lnTo>
                    <a:pt x="19" y="3"/>
                  </a:lnTo>
                  <a:lnTo>
                    <a:pt x="19" y="3"/>
                  </a:lnTo>
                  <a:lnTo>
                    <a:pt x="28" y="0"/>
                  </a:lnTo>
                  <a:lnTo>
                    <a:pt x="41" y="3"/>
                  </a:lnTo>
                  <a:lnTo>
                    <a:pt x="41" y="3"/>
                  </a:lnTo>
                  <a:lnTo>
                    <a:pt x="47" y="9"/>
                  </a:lnTo>
                  <a:lnTo>
                    <a:pt x="47" y="9"/>
                  </a:lnTo>
                  <a:lnTo>
                    <a:pt x="53" y="21"/>
                  </a:lnTo>
                  <a:lnTo>
                    <a:pt x="59" y="40"/>
                  </a:lnTo>
                  <a:lnTo>
                    <a:pt x="59" y="40"/>
                  </a:lnTo>
                  <a:lnTo>
                    <a:pt x="65" y="62"/>
                  </a:lnTo>
                  <a:lnTo>
                    <a:pt x="65" y="62"/>
                  </a:lnTo>
                  <a:lnTo>
                    <a:pt x="65" y="62"/>
                  </a:lnTo>
                  <a:lnTo>
                    <a:pt x="69" y="249"/>
                  </a:lnTo>
                  <a:lnTo>
                    <a:pt x="69" y="249"/>
                  </a:lnTo>
                  <a:lnTo>
                    <a:pt x="62" y="245"/>
                  </a:lnTo>
                  <a:lnTo>
                    <a:pt x="62" y="245"/>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1" name="Freeform 305"/>
            <p:cNvSpPr>
              <a:spLocks/>
            </p:cNvSpPr>
            <p:nvPr/>
          </p:nvSpPr>
          <p:spPr bwMode="auto">
            <a:xfrm>
              <a:off x="386" y="859"/>
              <a:ext cx="78" cy="255"/>
            </a:xfrm>
            <a:custGeom>
              <a:avLst/>
              <a:gdLst>
                <a:gd name="T0" fmla="*/ 62 w 78"/>
                <a:gd name="T1" fmla="*/ 252 h 255"/>
                <a:gd name="T2" fmla="*/ 59 w 78"/>
                <a:gd name="T3" fmla="*/ 65 h 255"/>
                <a:gd name="T4" fmla="*/ 59 w 78"/>
                <a:gd name="T5" fmla="*/ 65 h 255"/>
                <a:gd name="T6" fmla="*/ 56 w 78"/>
                <a:gd name="T7" fmla="*/ 56 h 255"/>
                <a:gd name="T8" fmla="*/ 56 w 78"/>
                <a:gd name="T9" fmla="*/ 56 h 255"/>
                <a:gd name="T10" fmla="*/ 56 w 78"/>
                <a:gd name="T11" fmla="*/ 43 h 255"/>
                <a:gd name="T12" fmla="*/ 56 w 78"/>
                <a:gd name="T13" fmla="*/ 43 h 255"/>
                <a:gd name="T14" fmla="*/ 50 w 78"/>
                <a:gd name="T15" fmla="*/ 31 h 255"/>
                <a:gd name="T16" fmla="*/ 50 w 78"/>
                <a:gd name="T17" fmla="*/ 31 h 255"/>
                <a:gd name="T18" fmla="*/ 43 w 78"/>
                <a:gd name="T19" fmla="*/ 21 h 255"/>
                <a:gd name="T20" fmla="*/ 40 w 78"/>
                <a:gd name="T21" fmla="*/ 15 h 255"/>
                <a:gd name="T22" fmla="*/ 40 w 78"/>
                <a:gd name="T23" fmla="*/ 15 h 255"/>
                <a:gd name="T24" fmla="*/ 34 w 78"/>
                <a:gd name="T25" fmla="*/ 15 h 255"/>
                <a:gd name="T26" fmla="*/ 34 w 78"/>
                <a:gd name="T27" fmla="*/ 15 h 255"/>
                <a:gd name="T28" fmla="*/ 31 w 78"/>
                <a:gd name="T29" fmla="*/ 15 h 255"/>
                <a:gd name="T30" fmla="*/ 31 w 78"/>
                <a:gd name="T31" fmla="*/ 15 h 255"/>
                <a:gd name="T32" fmla="*/ 25 w 78"/>
                <a:gd name="T33" fmla="*/ 18 h 255"/>
                <a:gd name="T34" fmla="*/ 25 w 78"/>
                <a:gd name="T35" fmla="*/ 18 h 255"/>
                <a:gd name="T36" fmla="*/ 22 w 78"/>
                <a:gd name="T37" fmla="*/ 28 h 255"/>
                <a:gd name="T38" fmla="*/ 22 w 78"/>
                <a:gd name="T39" fmla="*/ 40 h 255"/>
                <a:gd name="T40" fmla="*/ 22 w 78"/>
                <a:gd name="T41" fmla="*/ 40 h 255"/>
                <a:gd name="T42" fmla="*/ 15 w 78"/>
                <a:gd name="T43" fmla="*/ 193 h 255"/>
                <a:gd name="T44" fmla="*/ 15 w 78"/>
                <a:gd name="T45" fmla="*/ 193 h 255"/>
                <a:gd name="T46" fmla="*/ 6 w 78"/>
                <a:gd name="T47" fmla="*/ 196 h 255"/>
                <a:gd name="T48" fmla="*/ 0 w 78"/>
                <a:gd name="T49" fmla="*/ 193 h 255"/>
                <a:gd name="T50" fmla="*/ 6 w 78"/>
                <a:gd name="T51" fmla="*/ 40 h 255"/>
                <a:gd name="T52" fmla="*/ 6 w 78"/>
                <a:gd name="T53" fmla="*/ 40 h 255"/>
                <a:gd name="T54" fmla="*/ 6 w 78"/>
                <a:gd name="T55" fmla="*/ 40 h 255"/>
                <a:gd name="T56" fmla="*/ 9 w 78"/>
                <a:gd name="T57" fmla="*/ 25 h 255"/>
                <a:gd name="T58" fmla="*/ 15 w 78"/>
                <a:gd name="T59" fmla="*/ 12 h 255"/>
                <a:gd name="T60" fmla="*/ 15 w 78"/>
                <a:gd name="T61" fmla="*/ 12 h 255"/>
                <a:gd name="T62" fmla="*/ 22 w 78"/>
                <a:gd name="T63" fmla="*/ 3 h 255"/>
                <a:gd name="T64" fmla="*/ 22 w 78"/>
                <a:gd name="T65" fmla="*/ 3 h 255"/>
                <a:gd name="T66" fmla="*/ 34 w 78"/>
                <a:gd name="T67" fmla="*/ 0 h 255"/>
                <a:gd name="T68" fmla="*/ 34 w 78"/>
                <a:gd name="T69" fmla="*/ 0 h 255"/>
                <a:gd name="T70" fmla="*/ 40 w 78"/>
                <a:gd name="T71" fmla="*/ 0 h 255"/>
                <a:gd name="T72" fmla="*/ 47 w 78"/>
                <a:gd name="T73" fmla="*/ 6 h 255"/>
                <a:gd name="T74" fmla="*/ 47 w 78"/>
                <a:gd name="T75" fmla="*/ 6 h 255"/>
                <a:gd name="T76" fmla="*/ 53 w 78"/>
                <a:gd name="T77" fmla="*/ 9 h 255"/>
                <a:gd name="T78" fmla="*/ 53 w 78"/>
                <a:gd name="T79" fmla="*/ 9 h 255"/>
                <a:gd name="T80" fmla="*/ 62 w 78"/>
                <a:gd name="T81" fmla="*/ 21 h 255"/>
                <a:gd name="T82" fmla="*/ 68 w 78"/>
                <a:gd name="T83" fmla="*/ 40 h 255"/>
                <a:gd name="T84" fmla="*/ 68 w 78"/>
                <a:gd name="T85" fmla="*/ 40 h 255"/>
                <a:gd name="T86" fmla="*/ 71 w 78"/>
                <a:gd name="T87" fmla="*/ 53 h 255"/>
                <a:gd name="T88" fmla="*/ 71 w 78"/>
                <a:gd name="T89" fmla="*/ 53 h 255"/>
                <a:gd name="T90" fmla="*/ 71 w 78"/>
                <a:gd name="T91" fmla="*/ 65 h 255"/>
                <a:gd name="T92" fmla="*/ 71 w 78"/>
                <a:gd name="T93" fmla="*/ 65 h 255"/>
                <a:gd name="T94" fmla="*/ 71 w 78"/>
                <a:gd name="T95" fmla="*/ 65 h 255"/>
                <a:gd name="T96" fmla="*/ 78 w 78"/>
                <a:gd name="T97" fmla="*/ 252 h 255"/>
                <a:gd name="T98" fmla="*/ 78 w 78"/>
                <a:gd name="T99" fmla="*/ 252 h 255"/>
                <a:gd name="T100" fmla="*/ 75 w 78"/>
                <a:gd name="T101" fmla="*/ 252 h 255"/>
                <a:gd name="T102" fmla="*/ 68 w 78"/>
                <a:gd name="T103" fmla="*/ 255 h 255"/>
                <a:gd name="T104" fmla="*/ 62 w 78"/>
                <a:gd name="T105" fmla="*/ 252 h 255"/>
                <a:gd name="T106" fmla="*/ 62 w 78"/>
                <a:gd name="T107" fmla="*/ 25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255">
                  <a:moveTo>
                    <a:pt x="62" y="252"/>
                  </a:moveTo>
                  <a:lnTo>
                    <a:pt x="59" y="65"/>
                  </a:lnTo>
                  <a:lnTo>
                    <a:pt x="59" y="65"/>
                  </a:lnTo>
                  <a:lnTo>
                    <a:pt x="56" y="56"/>
                  </a:lnTo>
                  <a:lnTo>
                    <a:pt x="56" y="56"/>
                  </a:lnTo>
                  <a:lnTo>
                    <a:pt x="56" y="43"/>
                  </a:lnTo>
                  <a:lnTo>
                    <a:pt x="56" y="43"/>
                  </a:lnTo>
                  <a:lnTo>
                    <a:pt x="50" y="31"/>
                  </a:lnTo>
                  <a:lnTo>
                    <a:pt x="50" y="31"/>
                  </a:lnTo>
                  <a:lnTo>
                    <a:pt x="43" y="21"/>
                  </a:lnTo>
                  <a:lnTo>
                    <a:pt x="40" y="15"/>
                  </a:lnTo>
                  <a:lnTo>
                    <a:pt x="40" y="15"/>
                  </a:lnTo>
                  <a:lnTo>
                    <a:pt x="34" y="15"/>
                  </a:lnTo>
                  <a:lnTo>
                    <a:pt x="34" y="15"/>
                  </a:lnTo>
                  <a:lnTo>
                    <a:pt x="31" y="15"/>
                  </a:lnTo>
                  <a:lnTo>
                    <a:pt x="31" y="15"/>
                  </a:lnTo>
                  <a:lnTo>
                    <a:pt x="25" y="18"/>
                  </a:lnTo>
                  <a:lnTo>
                    <a:pt x="25" y="18"/>
                  </a:lnTo>
                  <a:lnTo>
                    <a:pt x="22" y="28"/>
                  </a:lnTo>
                  <a:lnTo>
                    <a:pt x="22" y="40"/>
                  </a:lnTo>
                  <a:lnTo>
                    <a:pt x="22" y="40"/>
                  </a:lnTo>
                  <a:lnTo>
                    <a:pt x="15" y="193"/>
                  </a:lnTo>
                  <a:lnTo>
                    <a:pt x="15" y="193"/>
                  </a:lnTo>
                  <a:lnTo>
                    <a:pt x="6" y="196"/>
                  </a:lnTo>
                  <a:lnTo>
                    <a:pt x="0" y="193"/>
                  </a:lnTo>
                  <a:lnTo>
                    <a:pt x="6" y="40"/>
                  </a:lnTo>
                  <a:lnTo>
                    <a:pt x="6" y="40"/>
                  </a:lnTo>
                  <a:lnTo>
                    <a:pt x="6" y="40"/>
                  </a:lnTo>
                  <a:lnTo>
                    <a:pt x="9" y="25"/>
                  </a:lnTo>
                  <a:lnTo>
                    <a:pt x="15" y="12"/>
                  </a:lnTo>
                  <a:lnTo>
                    <a:pt x="15" y="12"/>
                  </a:lnTo>
                  <a:lnTo>
                    <a:pt x="22" y="3"/>
                  </a:lnTo>
                  <a:lnTo>
                    <a:pt x="22" y="3"/>
                  </a:lnTo>
                  <a:lnTo>
                    <a:pt x="34" y="0"/>
                  </a:lnTo>
                  <a:lnTo>
                    <a:pt x="34" y="0"/>
                  </a:lnTo>
                  <a:lnTo>
                    <a:pt x="40" y="0"/>
                  </a:lnTo>
                  <a:lnTo>
                    <a:pt x="47" y="6"/>
                  </a:lnTo>
                  <a:lnTo>
                    <a:pt x="47" y="6"/>
                  </a:lnTo>
                  <a:lnTo>
                    <a:pt x="53" y="9"/>
                  </a:lnTo>
                  <a:lnTo>
                    <a:pt x="53" y="9"/>
                  </a:lnTo>
                  <a:lnTo>
                    <a:pt x="62" y="21"/>
                  </a:lnTo>
                  <a:lnTo>
                    <a:pt x="68" y="40"/>
                  </a:lnTo>
                  <a:lnTo>
                    <a:pt x="68" y="40"/>
                  </a:lnTo>
                  <a:lnTo>
                    <a:pt x="71" y="53"/>
                  </a:lnTo>
                  <a:lnTo>
                    <a:pt x="71" y="53"/>
                  </a:lnTo>
                  <a:lnTo>
                    <a:pt x="71" y="65"/>
                  </a:lnTo>
                  <a:lnTo>
                    <a:pt x="71" y="65"/>
                  </a:lnTo>
                  <a:lnTo>
                    <a:pt x="71" y="65"/>
                  </a:lnTo>
                  <a:lnTo>
                    <a:pt x="78" y="252"/>
                  </a:lnTo>
                  <a:lnTo>
                    <a:pt x="78" y="252"/>
                  </a:lnTo>
                  <a:lnTo>
                    <a:pt x="75" y="252"/>
                  </a:lnTo>
                  <a:lnTo>
                    <a:pt x="68" y="255"/>
                  </a:lnTo>
                  <a:lnTo>
                    <a:pt x="62" y="252"/>
                  </a:lnTo>
                  <a:lnTo>
                    <a:pt x="62" y="2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2" name="Freeform 306"/>
            <p:cNvSpPr>
              <a:spLocks/>
            </p:cNvSpPr>
            <p:nvPr/>
          </p:nvSpPr>
          <p:spPr bwMode="auto">
            <a:xfrm>
              <a:off x="386" y="865"/>
              <a:ext cx="68" cy="249"/>
            </a:xfrm>
            <a:custGeom>
              <a:avLst/>
              <a:gdLst>
                <a:gd name="T0" fmla="*/ 62 w 68"/>
                <a:gd name="T1" fmla="*/ 246 h 249"/>
                <a:gd name="T2" fmla="*/ 59 w 68"/>
                <a:gd name="T3" fmla="*/ 59 h 249"/>
                <a:gd name="T4" fmla="*/ 59 w 68"/>
                <a:gd name="T5" fmla="*/ 59 h 249"/>
                <a:gd name="T6" fmla="*/ 56 w 68"/>
                <a:gd name="T7" fmla="*/ 37 h 249"/>
                <a:gd name="T8" fmla="*/ 56 w 68"/>
                <a:gd name="T9" fmla="*/ 37 h 249"/>
                <a:gd name="T10" fmla="*/ 50 w 68"/>
                <a:gd name="T11" fmla="*/ 25 h 249"/>
                <a:gd name="T12" fmla="*/ 50 w 68"/>
                <a:gd name="T13" fmla="*/ 25 h 249"/>
                <a:gd name="T14" fmla="*/ 43 w 68"/>
                <a:gd name="T15" fmla="*/ 15 h 249"/>
                <a:gd name="T16" fmla="*/ 40 w 68"/>
                <a:gd name="T17" fmla="*/ 9 h 249"/>
                <a:gd name="T18" fmla="*/ 40 w 68"/>
                <a:gd name="T19" fmla="*/ 9 h 249"/>
                <a:gd name="T20" fmla="*/ 34 w 68"/>
                <a:gd name="T21" fmla="*/ 9 h 249"/>
                <a:gd name="T22" fmla="*/ 28 w 68"/>
                <a:gd name="T23" fmla="*/ 9 h 249"/>
                <a:gd name="T24" fmla="*/ 25 w 68"/>
                <a:gd name="T25" fmla="*/ 9 h 249"/>
                <a:gd name="T26" fmla="*/ 22 w 68"/>
                <a:gd name="T27" fmla="*/ 15 h 249"/>
                <a:gd name="T28" fmla="*/ 22 w 68"/>
                <a:gd name="T29" fmla="*/ 15 h 249"/>
                <a:gd name="T30" fmla="*/ 15 w 68"/>
                <a:gd name="T31" fmla="*/ 28 h 249"/>
                <a:gd name="T32" fmla="*/ 12 w 68"/>
                <a:gd name="T33" fmla="*/ 37 h 249"/>
                <a:gd name="T34" fmla="*/ 12 w 68"/>
                <a:gd name="T35" fmla="*/ 37 h 249"/>
                <a:gd name="T36" fmla="*/ 6 w 68"/>
                <a:gd name="T37" fmla="*/ 190 h 249"/>
                <a:gd name="T38" fmla="*/ 6 w 68"/>
                <a:gd name="T39" fmla="*/ 190 h 249"/>
                <a:gd name="T40" fmla="*/ 0 w 68"/>
                <a:gd name="T41" fmla="*/ 187 h 249"/>
                <a:gd name="T42" fmla="*/ 6 w 68"/>
                <a:gd name="T43" fmla="*/ 34 h 249"/>
                <a:gd name="T44" fmla="*/ 6 w 68"/>
                <a:gd name="T45" fmla="*/ 34 h 249"/>
                <a:gd name="T46" fmla="*/ 6 w 68"/>
                <a:gd name="T47" fmla="*/ 34 h 249"/>
                <a:gd name="T48" fmla="*/ 9 w 68"/>
                <a:gd name="T49" fmla="*/ 15 h 249"/>
                <a:gd name="T50" fmla="*/ 9 w 68"/>
                <a:gd name="T51" fmla="*/ 15 h 249"/>
                <a:gd name="T52" fmla="*/ 15 w 68"/>
                <a:gd name="T53" fmla="*/ 6 h 249"/>
                <a:gd name="T54" fmla="*/ 22 w 68"/>
                <a:gd name="T55" fmla="*/ 0 h 249"/>
                <a:gd name="T56" fmla="*/ 22 w 68"/>
                <a:gd name="T57" fmla="*/ 0 h 249"/>
                <a:gd name="T58" fmla="*/ 31 w 68"/>
                <a:gd name="T59" fmla="*/ 0 h 249"/>
                <a:gd name="T60" fmla="*/ 40 w 68"/>
                <a:gd name="T61" fmla="*/ 3 h 249"/>
                <a:gd name="T62" fmla="*/ 40 w 68"/>
                <a:gd name="T63" fmla="*/ 3 h 249"/>
                <a:gd name="T64" fmla="*/ 47 w 68"/>
                <a:gd name="T65" fmla="*/ 9 h 249"/>
                <a:gd name="T66" fmla="*/ 47 w 68"/>
                <a:gd name="T67" fmla="*/ 9 h 249"/>
                <a:gd name="T68" fmla="*/ 56 w 68"/>
                <a:gd name="T69" fmla="*/ 22 h 249"/>
                <a:gd name="T70" fmla="*/ 62 w 68"/>
                <a:gd name="T71" fmla="*/ 37 h 249"/>
                <a:gd name="T72" fmla="*/ 62 w 68"/>
                <a:gd name="T73" fmla="*/ 37 h 249"/>
                <a:gd name="T74" fmla="*/ 65 w 68"/>
                <a:gd name="T75" fmla="*/ 62 h 249"/>
                <a:gd name="T76" fmla="*/ 65 w 68"/>
                <a:gd name="T77" fmla="*/ 62 h 249"/>
                <a:gd name="T78" fmla="*/ 65 w 68"/>
                <a:gd name="T79" fmla="*/ 62 h 249"/>
                <a:gd name="T80" fmla="*/ 68 w 68"/>
                <a:gd name="T81" fmla="*/ 249 h 249"/>
                <a:gd name="T82" fmla="*/ 68 w 68"/>
                <a:gd name="T83" fmla="*/ 249 h 249"/>
                <a:gd name="T84" fmla="*/ 65 w 68"/>
                <a:gd name="T85" fmla="*/ 246 h 249"/>
                <a:gd name="T86" fmla="*/ 62 w 68"/>
                <a:gd name="T87" fmla="*/ 246 h 249"/>
                <a:gd name="T88" fmla="*/ 62 w 68"/>
                <a:gd name="T89" fmla="*/ 2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 h="249">
                  <a:moveTo>
                    <a:pt x="62" y="246"/>
                  </a:moveTo>
                  <a:lnTo>
                    <a:pt x="59" y="59"/>
                  </a:lnTo>
                  <a:lnTo>
                    <a:pt x="59" y="59"/>
                  </a:lnTo>
                  <a:lnTo>
                    <a:pt x="56" y="37"/>
                  </a:lnTo>
                  <a:lnTo>
                    <a:pt x="56" y="37"/>
                  </a:lnTo>
                  <a:lnTo>
                    <a:pt x="50" y="25"/>
                  </a:lnTo>
                  <a:lnTo>
                    <a:pt x="50" y="25"/>
                  </a:lnTo>
                  <a:lnTo>
                    <a:pt x="43" y="15"/>
                  </a:lnTo>
                  <a:lnTo>
                    <a:pt x="40" y="9"/>
                  </a:lnTo>
                  <a:lnTo>
                    <a:pt x="40" y="9"/>
                  </a:lnTo>
                  <a:lnTo>
                    <a:pt x="34" y="9"/>
                  </a:lnTo>
                  <a:lnTo>
                    <a:pt x="28" y="9"/>
                  </a:lnTo>
                  <a:lnTo>
                    <a:pt x="25" y="9"/>
                  </a:lnTo>
                  <a:lnTo>
                    <a:pt x="22" y="15"/>
                  </a:lnTo>
                  <a:lnTo>
                    <a:pt x="22" y="15"/>
                  </a:lnTo>
                  <a:lnTo>
                    <a:pt x="15" y="28"/>
                  </a:lnTo>
                  <a:lnTo>
                    <a:pt x="12" y="37"/>
                  </a:lnTo>
                  <a:lnTo>
                    <a:pt x="12" y="37"/>
                  </a:lnTo>
                  <a:lnTo>
                    <a:pt x="6" y="190"/>
                  </a:lnTo>
                  <a:lnTo>
                    <a:pt x="6" y="190"/>
                  </a:lnTo>
                  <a:lnTo>
                    <a:pt x="0" y="187"/>
                  </a:lnTo>
                  <a:lnTo>
                    <a:pt x="6" y="34"/>
                  </a:lnTo>
                  <a:lnTo>
                    <a:pt x="6" y="34"/>
                  </a:lnTo>
                  <a:lnTo>
                    <a:pt x="6" y="34"/>
                  </a:lnTo>
                  <a:lnTo>
                    <a:pt x="9" y="15"/>
                  </a:lnTo>
                  <a:lnTo>
                    <a:pt x="9" y="15"/>
                  </a:lnTo>
                  <a:lnTo>
                    <a:pt x="15" y="6"/>
                  </a:lnTo>
                  <a:lnTo>
                    <a:pt x="22" y="0"/>
                  </a:lnTo>
                  <a:lnTo>
                    <a:pt x="22" y="0"/>
                  </a:lnTo>
                  <a:lnTo>
                    <a:pt x="31" y="0"/>
                  </a:lnTo>
                  <a:lnTo>
                    <a:pt x="40" y="3"/>
                  </a:lnTo>
                  <a:lnTo>
                    <a:pt x="40" y="3"/>
                  </a:lnTo>
                  <a:lnTo>
                    <a:pt x="47" y="9"/>
                  </a:lnTo>
                  <a:lnTo>
                    <a:pt x="47" y="9"/>
                  </a:lnTo>
                  <a:lnTo>
                    <a:pt x="56" y="22"/>
                  </a:lnTo>
                  <a:lnTo>
                    <a:pt x="62" y="37"/>
                  </a:lnTo>
                  <a:lnTo>
                    <a:pt x="62" y="37"/>
                  </a:lnTo>
                  <a:lnTo>
                    <a:pt x="65" y="62"/>
                  </a:lnTo>
                  <a:lnTo>
                    <a:pt x="65" y="62"/>
                  </a:lnTo>
                  <a:lnTo>
                    <a:pt x="65" y="62"/>
                  </a:lnTo>
                  <a:lnTo>
                    <a:pt x="68" y="249"/>
                  </a:lnTo>
                  <a:lnTo>
                    <a:pt x="68" y="249"/>
                  </a:lnTo>
                  <a:lnTo>
                    <a:pt x="65" y="246"/>
                  </a:lnTo>
                  <a:lnTo>
                    <a:pt x="62" y="246"/>
                  </a:lnTo>
                  <a:lnTo>
                    <a:pt x="62" y="24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3" name="Freeform 307"/>
            <p:cNvSpPr>
              <a:spLocks/>
            </p:cNvSpPr>
            <p:nvPr/>
          </p:nvSpPr>
          <p:spPr bwMode="auto">
            <a:xfrm>
              <a:off x="274" y="588"/>
              <a:ext cx="62" cy="205"/>
            </a:xfrm>
            <a:custGeom>
              <a:avLst/>
              <a:gdLst>
                <a:gd name="T0" fmla="*/ 50 w 62"/>
                <a:gd name="T1" fmla="*/ 205 h 205"/>
                <a:gd name="T2" fmla="*/ 47 w 62"/>
                <a:gd name="T3" fmla="*/ 53 h 205"/>
                <a:gd name="T4" fmla="*/ 47 w 62"/>
                <a:gd name="T5" fmla="*/ 53 h 205"/>
                <a:gd name="T6" fmla="*/ 47 w 62"/>
                <a:gd name="T7" fmla="*/ 44 h 205"/>
                <a:gd name="T8" fmla="*/ 47 w 62"/>
                <a:gd name="T9" fmla="*/ 44 h 205"/>
                <a:gd name="T10" fmla="*/ 43 w 62"/>
                <a:gd name="T11" fmla="*/ 34 h 205"/>
                <a:gd name="T12" fmla="*/ 43 w 62"/>
                <a:gd name="T13" fmla="*/ 34 h 205"/>
                <a:gd name="T14" fmla="*/ 40 w 62"/>
                <a:gd name="T15" fmla="*/ 25 h 205"/>
                <a:gd name="T16" fmla="*/ 40 w 62"/>
                <a:gd name="T17" fmla="*/ 25 h 205"/>
                <a:gd name="T18" fmla="*/ 31 w 62"/>
                <a:gd name="T19" fmla="*/ 12 h 205"/>
                <a:gd name="T20" fmla="*/ 31 w 62"/>
                <a:gd name="T21" fmla="*/ 12 h 205"/>
                <a:gd name="T22" fmla="*/ 25 w 62"/>
                <a:gd name="T23" fmla="*/ 9 h 205"/>
                <a:gd name="T24" fmla="*/ 25 w 62"/>
                <a:gd name="T25" fmla="*/ 9 h 205"/>
                <a:gd name="T26" fmla="*/ 22 w 62"/>
                <a:gd name="T27" fmla="*/ 12 h 205"/>
                <a:gd name="T28" fmla="*/ 22 w 62"/>
                <a:gd name="T29" fmla="*/ 12 h 205"/>
                <a:gd name="T30" fmla="*/ 22 w 62"/>
                <a:gd name="T31" fmla="*/ 16 h 205"/>
                <a:gd name="T32" fmla="*/ 22 w 62"/>
                <a:gd name="T33" fmla="*/ 16 h 205"/>
                <a:gd name="T34" fmla="*/ 19 w 62"/>
                <a:gd name="T35" fmla="*/ 22 h 205"/>
                <a:gd name="T36" fmla="*/ 15 w 62"/>
                <a:gd name="T37" fmla="*/ 31 h 205"/>
                <a:gd name="T38" fmla="*/ 15 w 62"/>
                <a:gd name="T39" fmla="*/ 31 h 205"/>
                <a:gd name="T40" fmla="*/ 9 w 62"/>
                <a:gd name="T41" fmla="*/ 156 h 205"/>
                <a:gd name="T42" fmla="*/ 9 w 62"/>
                <a:gd name="T43" fmla="*/ 156 h 205"/>
                <a:gd name="T44" fmla="*/ 6 w 62"/>
                <a:gd name="T45" fmla="*/ 159 h 205"/>
                <a:gd name="T46" fmla="*/ 0 w 62"/>
                <a:gd name="T47" fmla="*/ 156 h 205"/>
                <a:gd name="T48" fmla="*/ 3 w 62"/>
                <a:gd name="T49" fmla="*/ 31 h 205"/>
                <a:gd name="T50" fmla="*/ 3 w 62"/>
                <a:gd name="T51" fmla="*/ 31 h 205"/>
                <a:gd name="T52" fmla="*/ 3 w 62"/>
                <a:gd name="T53" fmla="*/ 31 h 205"/>
                <a:gd name="T54" fmla="*/ 6 w 62"/>
                <a:gd name="T55" fmla="*/ 19 h 205"/>
                <a:gd name="T56" fmla="*/ 9 w 62"/>
                <a:gd name="T57" fmla="*/ 6 h 205"/>
                <a:gd name="T58" fmla="*/ 9 w 62"/>
                <a:gd name="T59" fmla="*/ 6 h 205"/>
                <a:gd name="T60" fmla="*/ 19 w 62"/>
                <a:gd name="T61" fmla="*/ 0 h 205"/>
                <a:gd name="T62" fmla="*/ 19 w 62"/>
                <a:gd name="T63" fmla="*/ 0 h 205"/>
                <a:gd name="T64" fmla="*/ 25 w 62"/>
                <a:gd name="T65" fmla="*/ 0 h 205"/>
                <a:gd name="T66" fmla="*/ 25 w 62"/>
                <a:gd name="T67" fmla="*/ 0 h 205"/>
                <a:gd name="T68" fmla="*/ 31 w 62"/>
                <a:gd name="T69" fmla="*/ 0 h 205"/>
                <a:gd name="T70" fmla="*/ 37 w 62"/>
                <a:gd name="T71" fmla="*/ 3 h 205"/>
                <a:gd name="T72" fmla="*/ 37 w 62"/>
                <a:gd name="T73" fmla="*/ 3 h 205"/>
                <a:gd name="T74" fmla="*/ 43 w 62"/>
                <a:gd name="T75" fmla="*/ 6 h 205"/>
                <a:gd name="T76" fmla="*/ 43 w 62"/>
                <a:gd name="T77" fmla="*/ 6 h 205"/>
                <a:gd name="T78" fmla="*/ 50 w 62"/>
                <a:gd name="T79" fmla="*/ 19 h 205"/>
                <a:gd name="T80" fmla="*/ 56 w 62"/>
                <a:gd name="T81" fmla="*/ 31 h 205"/>
                <a:gd name="T82" fmla="*/ 56 w 62"/>
                <a:gd name="T83" fmla="*/ 31 h 205"/>
                <a:gd name="T84" fmla="*/ 56 w 62"/>
                <a:gd name="T85" fmla="*/ 40 h 205"/>
                <a:gd name="T86" fmla="*/ 56 w 62"/>
                <a:gd name="T87" fmla="*/ 40 h 205"/>
                <a:gd name="T88" fmla="*/ 59 w 62"/>
                <a:gd name="T89" fmla="*/ 50 h 205"/>
                <a:gd name="T90" fmla="*/ 59 w 62"/>
                <a:gd name="T91" fmla="*/ 50 h 205"/>
                <a:gd name="T92" fmla="*/ 59 w 62"/>
                <a:gd name="T93" fmla="*/ 53 h 205"/>
                <a:gd name="T94" fmla="*/ 62 w 62"/>
                <a:gd name="T95" fmla="*/ 202 h 205"/>
                <a:gd name="T96" fmla="*/ 62 w 62"/>
                <a:gd name="T97" fmla="*/ 202 h 205"/>
                <a:gd name="T98" fmla="*/ 56 w 62"/>
                <a:gd name="T99" fmla="*/ 205 h 205"/>
                <a:gd name="T100" fmla="*/ 50 w 62"/>
                <a:gd name="T101" fmla="*/ 205 h 205"/>
                <a:gd name="T102" fmla="*/ 50 w 62"/>
                <a:gd name="T103"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 h="205">
                  <a:moveTo>
                    <a:pt x="50" y="205"/>
                  </a:moveTo>
                  <a:lnTo>
                    <a:pt x="47" y="53"/>
                  </a:lnTo>
                  <a:lnTo>
                    <a:pt x="47" y="53"/>
                  </a:lnTo>
                  <a:lnTo>
                    <a:pt x="47" y="44"/>
                  </a:lnTo>
                  <a:lnTo>
                    <a:pt x="47" y="44"/>
                  </a:lnTo>
                  <a:lnTo>
                    <a:pt x="43" y="34"/>
                  </a:lnTo>
                  <a:lnTo>
                    <a:pt x="43" y="34"/>
                  </a:lnTo>
                  <a:lnTo>
                    <a:pt x="40" y="25"/>
                  </a:lnTo>
                  <a:lnTo>
                    <a:pt x="40" y="25"/>
                  </a:lnTo>
                  <a:lnTo>
                    <a:pt x="31" y="12"/>
                  </a:lnTo>
                  <a:lnTo>
                    <a:pt x="31" y="12"/>
                  </a:lnTo>
                  <a:lnTo>
                    <a:pt x="25" y="9"/>
                  </a:lnTo>
                  <a:lnTo>
                    <a:pt x="25" y="9"/>
                  </a:lnTo>
                  <a:lnTo>
                    <a:pt x="22" y="12"/>
                  </a:lnTo>
                  <a:lnTo>
                    <a:pt x="22" y="12"/>
                  </a:lnTo>
                  <a:lnTo>
                    <a:pt x="22" y="16"/>
                  </a:lnTo>
                  <a:lnTo>
                    <a:pt x="22" y="16"/>
                  </a:lnTo>
                  <a:lnTo>
                    <a:pt x="19" y="22"/>
                  </a:lnTo>
                  <a:lnTo>
                    <a:pt x="15" y="31"/>
                  </a:lnTo>
                  <a:lnTo>
                    <a:pt x="15" y="31"/>
                  </a:lnTo>
                  <a:lnTo>
                    <a:pt x="9" y="156"/>
                  </a:lnTo>
                  <a:lnTo>
                    <a:pt x="9" y="156"/>
                  </a:lnTo>
                  <a:lnTo>
                    <a:pt x="6" y="159"/>
                  </a:lnTo>
                  <a:lnTo>
                    <a:pt x="0" y="156"/>
                  </a:lnTo>
                  <a:lnTo>
                    <a:pt x="3" y="31"/>
                  </a:lnTo>
                  <a:lnTo>
                    <a:pt x="3" y="31"/>
                  </a:lnTo>
                  <a:lnTo>
                    <a:pt x="3" y="31"/>
                  </a:lnTo>
                  <a:lnTo>
                    <a:pt x="6" y="19"/>
                  </a:lnTo>
                  <a:lnTo>
                    <a:pt x="9" y="6"/>
                  </a:lnTo>
                  <a:lnTo>
                    <a:pt x="9" y="6"/>
                  </a:lnTo>
                  <a:lnTo>
                    <a:pt x="19" y="0"/>
                  </a:lnTo>
                  <a:lnTo>
                    <a:pt x="19" y="0"/>
                  </a:lnTo>
                  <a:lnTo>
                    <a:pt x="25" y="0"/>
                  </a:lnTo>
                  <a:lnTo>
                    <a:pt x="25" y="0"/>
                  </a:lnTo>
                  <a:lnTo>
                    <a:pt x="31" y="0"/>
                  </a:lnTo>
                  <a:lnTo>
                    <a:pt x="37" y="3"/>
                  </a:lnTo>
                  <a:lnTo>
                    <a:pt x="37" y="3"/>
                  </a:lnTo>
                  <a:lnTo>
                    <a:pt x="43" y="6"/>
                  </a:lnTo>
                  <a:lnTo>
                    <a:pt x="43" y="6"/>
                  </a:lnTo>
                  <a:lnTo>
                    <a:pt x="50" y="19"/>
                  </a:lnTo>
                  <a:lnTo>
                    <a:pt x="56" y="31"/>
                  </a:lnTo>
                  <a:lnTo>
                    <a:pt x="56" y="31"/>
                  </a:lnTo>
                  <a:lnTo>
                    <a:pt x="56" y="40"/>
                  </a:lnTo>
                  <a:lnTo>
                    <a:pt x="56" y="40"/>
                  </a:lnTo>
                  <a:lnTo>
                    <a:pt x="59" y="50"/>
                  </a:lnTo>
                  <a:lnTo>
                    <a:pt x="59" y="50"/>
                  </a:lnTo>
                  <a:lnTo>
                    <a:pt x="59" y="53"/>
                  </a:lnTo>
                  <a:lnTo>
                    <a:pt x="62" y="202"/>
                  </a:lnTo>
                  <a:lnTo>
                    <a:pt x="62" y="202"/>
                  </a:lnTo>
                  <a:lnTo>
                    <a:pt x="56" y="205"/>
                  </a:lnTo>
                  <a:lnTo>
                    <a:pt x="50" y="205"/>
                  </a:lnTo>
                  <a:lnTo>
                    <a:pt x="50" y="20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4" name="Freeform 308"/>
            <p:cNvSpPr>
              <a:spLocks/>
            </p:cNvSpPr>
            <p:nvPr/>
          </p:nvSpPr>
          <p:spPr bwMode="auto">
            <a:xfrm>
              <a:off x="274" y="591"/>
              <a:ext cx="56" cy="202"/>
            </a:xfrm>
            <a:custGeom>
              <a:avLst/>
              <a:gdLst>
                <a:gd name="T0" fmla="*/ 50 w 56"/>
                <a:gd name="T1" fmla="*/ 202 h 202"/>
                <a:gd name="T2" fmla="*/ 47 w 56"/>
                <a:gd name="T3" fmla="*/ 50 h 202"/>
                <a:gd name="T4" fmla="*/ 47 w 56"/>
                <a:gd name="T5" fmla="*/ 50 h 202"/>
                <a:gd name="T6" fmla="*/ 43 w 56"/>
                <a:gd name="T7" fmla="*/ 31 h 202"/>
                <a:gd name="T8" fmla="*/ 43 w 56"/>
                <a:gd name="T9" fmla="*/ 31 h 202"/>
                <a:gd name="T10" fmla="*/ 40 w 56"/>
                <a:gd name="T11" fmla="*/ 22 h 202"/>
                <a:gd name="T12" fmla="*/ 40 w 56"/>
                <a:gd name="T13" fmla="*/ 22 h 202"/>
                <a:gd name="T14" fmla="*/ 31 w 56"/>
                <a:gd name="T15" fmla="*/ 9 h 202"/>
                <a:gd name="T16" fmla="*/ 31 w 56"/>
                <a:gd name="T17" fmla="*/ 9 h 202"/>
                <a:gd name="T18" fmla="*/ 25 w 56"/>
                <a:gd name="T19" fmla="*/ 6 h 202"/>
                <a:gd name="T20" fmla="*/ 22 w 56"/>
                <a:gd name="T21" fmla="*/ 6 h 202"/>
                <a:gd name="T22" fmla="*/ 15 w 56"/>
                <a:gd name="T23" fmla="*/ 13 h 202"/>
                <a:gd name="T24" fmla="*/ 15 w 56"/>
                <a:gd name="T25" fmla="*/ 13 h 202"/>
                <a:gd name="T26" fmla="*/ 12 w 56"/>
                <a:gd name="T27" fmla="*/ 22 h 202"/>
                <a:gd name="T28" fmla="*/ 9 w 56"/>
                <a:gd name="T29" fmla="*/ 31 h 202"/>
                <a:gd name="T30" fmla="*/ 9 w 56"/>
                <a:gd name="T31" fmla="*/ 31 h 202"/>
                <a:gd name="T32" fmla="*/ 6 w 56"/>
                <a:gd name="T33" fmla="*/ 156 h 202"/>
                <a:gd name="T34" fmla="*/ 6 w 56"/>
                <a:gd name="T35" fmla="*/ 156 h 202"/>
                <a:gd name="T36" fmla="*/ 0 w 56"/>
                <a:gd name="T37" fmla="*/ 153 h 202"/>
                <a:gd name="T38" fmla="*/ 3 w 56"/>
                <a:gd name="T39" fmla="*/ 28 h 202"/>
                <a:gd name="T40" fmla="*/ 3 w 56"/>
                <a:gd name="T41" fmla="*/ 28 h 202"/>
                <a:gd name="T42" fmla="*/ 3 w 56"/>
                <a:gd name="T43" fmla="*/ 28 h 202"/>
                <a:gd name="T44" fmla="*/ 6 w 56"/>
                <a:gd name="T45" fmla="*/ 13 h 202"/>
                <a:gd name="T46" fmla="*/ 6 w 56"/>
                <a:gd name="T47" fmla="*/ 13 h 202"/>
                <a:gd name="T48" fmla="*/ 9 w 56"/>
                <a:gd name="T49" fmla="*/ 6 h 202"/>
                <a:gd name="T50" fmla="*/ 15 w 56"/>
                <a:gd name="T51" fmla="*/ 3 h 202"/>
                <a:gd name="T52" fmla="*/ 15 w 56"/>
                <a:gd name="T53" fmla="*/ 3 h 202"/>
                <a:gd name="T54" fmla="*/ 25 w 56"/>
                <a:gd name="T55" fmla="*/ 0 h 202"/>
                <a:gd name="T56" fmla="*/ 31 w 56"/>
                <a:gd name="T57" fmla="*/ 3 h 202"/>
                <a:gd name="T58" fmla="*/ 31 w 56"/>
                <a:gd name="T59" fmla="*/ 3 h 202"/>
                <a:gd name="T60" fmla="*/ 37 w 56"/>
                <a:gd name="T61" fmla="*/ 6 h 202"/>
                <a:gd name="T62" fmla="*/ 37 w 56"/>
                <a:gd name="T63" fmla="*/ 6 h 202"/>
                <a:gd name="T64" fmla="*/ 43 w 56"/>
                <a:gd name="T65" fmla="*/ 19 h 202"/>
                <a:gd name="T66" fmla="*/ 50 w 56"/>
                <a:gd name="T67" fmla="*/ 31 h 202"/>
                <a:gd name="T68" fmla="*/ 50 w 56"/>
                <a:gd name="T69" fmla="*/ 31 h 202"/>
                <a:gd name="T70" fmla="*/ 53 w 56"/>
                <a:gd name="T71" fmla="*/ 50 h 202"/>
                <a:gd name="T72" fmla="*/ 53 w 56"/>
                <a:gd name="T73" fmla="*/ 50 h 202"/>
                <a:gd name="T74" fmla="*/ 53 w 56"/>
                <a:gd name="T75" fmla="*/ 53 h 202"/>
                <a:gd name="T76" fmla="*/ 56 w 56"/>
                <a:gd name="T77" fmla="*/ 202 h 202"/>
                <a:gd name="T78" fmla="*/ 56 w 56"/>
                <a:gd name="T79" fmla="*/ 202 h 202"/>
                <a:gd name="T80" fmla="*/ 50 w 56"/>
                <a:gd name="T81" fmla="*/ 202 h 202"/>
                <a:gd name="T82" fmla="*/ 50 w 56"/>
                <a:gd name="T8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202">
                  <a:moveTo>
                    <a:pt x="50" y="202"/>
                  </a:moveTo>
                  <a:lnTo>
                    <a:pt x="47" y="50"/>
                  </a:lnTo>
                  <a:lnTo>
                    <a:pt x="47" y="50"/>
                  </a:lnTo>
                  <a:lnTo>
                    <a:pt x="43" y="31"/>
                  </a:lnTo>
                  <a:lnTo>
                    <a:pt x="43" y="31"/>
                  </a:lnTo>
                  <a:lnTo>
                    <a:pt x="40" y="22"/>
                  </a:lnTo>
                  <a:lnTo>
                    <a:pt x="40" y="22"/>
                  </a:lnTo>
                  <a:lnTo>
                    <a:pt x="31" y="9"/>
                  </a:lnTo>
                  <a:lnTo>
                    <a:pt x="31" y="9"/>
                  </a:lnTo>
                  <a:lnTo>
                    <a:pt x="25" y="6"/>
                  </a:lnTo>
                  <a:lnTo>
                    <a:pt x="22" y="6"/>
                  </a:lnTo>
                  <a:lnTo>
                    <a:pt x="15" y="13"/>
                  </a:lnTo>
                  <a:lnTo>
                    <a:pt x="15" y="13"/>
                  </a:lnTo>
                  <a:lnTo>
                    <a:pt x="12" y="22"/>
                  </a:lnTo>
                  <a:lnTo>
                    <a:pt x="9" y="31"/>
                  </a:lnTo>
                  <a:lnTo>
                    <a:pt x="9" y="31"/>
                  </a:lnTo>
                  <a:lnTo>
                    <a:pt x="6" y="156"/>
                  </a:lnTo>
                  <a:lnTo>
                    <a:pt x="6" y="156"/>
                  </a:lnTo>
                  <a:lnTo>
                    <a:pt x="0" y="153"/>
                  </a:lnTo>
                  <a:lnTo>
                    <a:pt x="3" y="28"/>
                  </a:lnTo>
                  <a:lnTo>
                    <a:pt x="3" y="28"/>
                  </a:lnTo>
                  <a:lnTo>
                    <a:pt x="3" y="28"/>
                  </a:lnTo>
                  <a:lnTo>
                    <a:pt x="6" y="13"/>
                  </a:lnTo>
                  <a:lnTo>
                    <a:pt x="6" y="13"/>
                  </a:lnTo>
                  <a:lnTo>
                    <a:pt x="9" y="6"/>
                  </a:lnTo>
                  <a:lnTo>
                    <a:pt x="15" y="3"/>
                  </a:lnTo>
                  <a:lnTo>
                    <a:pt x="15" y="3"/>
                  </a:lnTo>
                  <a:lnTo>
                    <a:pt x="25" y="0"/>
                  </a:lnTo>
                  <a:lnTo>
                    <a:pt x="31" y="3"/>
                  </a:lnTo>
                  <a:lnTo>
                    <a:pt x="31" y="3"/>
                  </a:lnTo>
                  <a:lnTo>
                    <a:pt x="37" y="6"/>
                  </a:lnTo>
                  <a:lnTo>
                    <a:pt x="37" y="6"/>
                  </a:lnTo>
                  <a:lnTo>
                    <a:pt x="43" y="19"/>
                  </a:lnTo>
                  <a:lnTo>
                    <a:pt x="50" y="31"/>
                  </a:lnTo>
                  <a:lnTo>
                    <a:pt x="50" y="31"/>
                  </a:lnTo>
                  <a:lnTo>
                    <a:pt x="53" y="50"/>
                  </a:lnTo>
                  <a:lnTo>
                    <a:pt x="53" y="50"/>
                  </a:lnTo>
                  <a:lnTo>
                    <a:pt x="53" y="53"/>
                  </a:lnTo>
                  <a:lnTo>
                    <a:pt x="56" y="202"/>
                  </a:lnTo>
                  <a:lnTo>
                    <a:pt x="56" y="202"/>
                  </a:lnTo>
                  <a:lnTo>
                    <a:pt x="50" y="202"/>
                  </a:lnTo>
                  <a:lnTo>
                    <a:pt x="50" y="20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5" name="Freeform 309"/>
            <p:cNvSpPr>
              <a:spLocks/>
            </p:cNvSpPr>
            <p:nvPr/>
          </p:nvSpPr>
          <p:spPr bwMode="auto">
            <a:xfrm>
              <a:off x="209" y="454"/>
              <a:ext cx="46" cy="156"/>
            </a:xfrm>
            <a:custGeom>
              <a:avLst/>
              <a:gdLst>
                <a:gd name="T0" fmla="*/ 37 w 46"/>
                <a:gd name="T1" fmla="*/ 156 h 156"/>
                <a:gd name="T2" fmla="*/ 34 w 46"/>
                <a:gd name="T3" fmla="*/ 41 h 156"/>
                <a:gd name="T4" fmla="*/ 34 w 46"/>
                <a:gd name="T5" fmla="*/ 41 h 156"/>
                <a:gd name="T6" fmla="*/ 34 w 46"/>
                <a:gd name="T7" fmla="*/ 34 h 156"/>
                <a:gd name="T8" fmla="*/ 34 w 46"/>
                <a:gd name="T9" fmla="*/ 34 h 156"/>
                <a:gd name="T10" fmla="*/ 31 w 46"/>
                <a:gd name="T11" fmla="*/ 28 h 156"/>
                <a:gd name="T12" fmla="*/ 31 w 46"/>
                <a:gd name="T13" fmla="*/ 28 h 156"/>
                <a:gd name="T14" fmla="*/ 28 w 46"/>
                <a:gd name="T15" fmla="*/ 19 h 156"/>
                <a:gd name="T16" fmla="*/ 28 w 46"/>
                <a:gd name="T17" fmla="*/ 19 h 156"/>
                <a:gd name="T18" fmla="*/ 21 w 46"/>
                <a:gd name="T19" fmla="*/ 13 h 156"/>
                <a:gd name="T20" fmla="*/ 21 w 46"/>
                <a:gd name="T21" fmla="*/ 13 h 156"/>
                <a:gd name="T22" fmla="*/ 18 w 46"/>
                <a:gd name="T23" fmla="*/ 10 h 156"/>
                <a:gd name="T24" fmla="*/ 18 w 46"/>
                <a:gd name="T25" fmla="*/ 10 h 156"/>
                <a:gd name="T26" fmla="*/ 18 w 46"/>
                <a:gd name="T27" fmla="*/ 10 h 156"/>
                <a:gd name="T28" fmla="*/ 18 w 46"/>
                <a:gd name="T29" fmla="*/ 10 h 156"/>
                <a:gd name="T30" fmla="*/ 15 w 46"/>
                <a:gd name="T31" fmla="*/ 13 h 156"/>
                <a:gd name="T32" fmla="*/ 15 w 46"/>
                <a:gd name="T33" fmla="*/ 13 h 156"/>
                <a:gd name="T34" fmla="*/ 12 w 46"/>
                <a:gd name="T35" fmla="*/ 19 h 156"/>
                <a:gd name="T36" fmla="*/ 12 w 46"/>
                <a:gd name="T37" fmla="*/ 25 h 156"/>
                <a:gd name="T38" fmla="*/ 12 w 46"/>
                <a:gd name="T39" fmla="*/ 25 h 156"/>
                <a:gd name="T40" fmla="*/ 9 w 46"/>
                <a:gd name="T41" fmla="*/ 118 h 156"/>
                <a:gd name="T42" fmla="*/ 9 w 46"/>
                <a:gd name="T43" fmla="*/ 118 h 156"/>
                <a:gd name="T44" fmla="*/ 3 w 46"/>
                <a:gd name="T45" fmla="*/ 122 h 156"/>
                <a:gd name="T46" fmla="*/ 0 w 46"/>
                <a:gd name="T47" fmla="*/ 118 h 156"/>
                <a:gd name="T48" fmla="*/ 3 w 46"/>
                <a:gd name="T49" fmla="*/ 25 h 156"/>
                <a:gd name="T50" fmla="*/ 3 w 46"/>
                <a:gd name="T51" fmla="*/ 25 h 156"/>
                <a:gd name="T52" fmla="*/ 3 w 46"/>
                <a:gd name="T53" fmla="*/ 25 h 156"/>
                <a:gd name="T54" fmla="*/ 3 w 46"/>
                <a:gd name="T55" fmla="*/ 16 h 156"/>
                <a:gd name="T56" fmla="*/ 6 w 46"/>
                <a:gd name="T57" fmla="*/ 6 h 156"/>
                <a:gd name="T58" fmla="*/ 6 w 46"/>
                <a:gd name="T59" fmla="*/ 6 h 156"/>
                <a:gd name="T60" fmla="*/ 12 w 46"/>
                <a:gd name="T61" fmla="*/ 3 h 156"/>
                <a:gd name="T62" fmla="*/ 12 w 46"/>
                <a:gd name="T63" fmla="*/ 3 h 156"/>
                <a:gd name="T64" fmla="*/ 18 w 46"/>
                <a:gd name="T65" fmla="*/ 0 h 156"/>
                <a:gd name="T66" fmla="*/ 18 w 46"/>
                <a:gd name="T67" fmla="*/ 0 h 156"/>
                <a:gd name="T68" fmla="*/ 28 w 46"/>
                <a:gd name="T69" fmla="*/ 3 h 156"/>
                <a:gd name="T70" fmla="*/ 28 w 46"/>
                <a:gd name="T71" fmla="*/ 3 h 156"/>
                <a:gd name="T72" fmla="*/ 31 w 46"/>
                <a:gd name="T73" fmla="*/ 6 h 156"/>
                <a:gd name="T74" fmla="*/ 31 w 46"/>
                <a:gd name="T75" fmla="*/ 6 h 156"/>
                <a:gd name="T76" fmla="*/ 37 w 46"/>
                <a:gd name="T77" fmla="*/ 16 h 156"/>
                <a:gd name="T78" fmla="*/ 40 w 46"/>
                <a:gd name="T79" fmla="*/ 25 h 156"/>
                <a:gd name="T80" fmla="*/ 40 w 46"/>
                <a:gd name="T81" fmla="*/ 25 h 156"/>
                <a:gd name="T82" fmla="*/ 43 w 46"/>
                <a:gd name="T83" fmla="*/ 34 h 156"/>
                <a:gd name="T84" fmla="*/ 43 w 46"/>
                <a:gd name="T85" fmla="*/ 34 h 156"/>
                <a:gd name="T86" fmla="*/ 43 w 46"/>
                <a:gd name="T87" fmla="*/ 41 h 156"/>
                <a:gd name="T88" fmla="*/ 43 w 46"/>
                <a:gd name="T89" fmla="*/ 41 h 156"/>
                <a:gd name="T90" fmla="*/ 43 w 46"/>
                <a:gd name="T91" fmla="*/ 41 h 156"/>
                <a:gd name="T92" fmla="*/ 46 w 46"/>
                <a:gd name="T93" fmla="*/ 156 h 156"/>
                <a:gd name="T94" fmla="*/ 46 w 46"/>
                <a:gd name="T95" fmla="*/ 156 h 156"/>
                <a:gd name="T96" fmla="*/ 40 w 46"/>
                <a:gd name="T97" fmla="*/ 156 h 156"/>
                <a:gd name="T98" fmla="*/ 37 w 46"/>
                <a:gd name="T99" fmla="*/ 156 h 156"/>
                <a:gd name="T100" fmla="*/ 37 w 46"/>
                <a:gd name="T10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156">
                  <a:moveTo>
                    <a:pt x="37" y="156"/>
                  </a:moveTo>
                  <a:lnTo>
                    <a:pt x="34" y="41"/>
                  </a:lnTo>
                  <a:lnTo>
                    <a:pt x="34" y="41"/>
                  </a:lnTo>
                  <a:lnTo>
                    <a:pt x="34" y="34"/>
                  </a:lnTo>
                  <a:lnTo>
                    <a:pt x="34" y="34"/>
                  </a:lnTo>
                  <a:lnTo>
                    <a:pt x="31" y="28"/>
                  </a:lnTo>
                  <a:lnTo>
                    <a:pt x="31" y="28"/>
                  </a:lnTo>
                  <a:lnTo>
                    <a:pt x="28" y="19"/>
                  </a:lnTo>
                  <a:lnTo>
                    <a:pt x="28" y="19"/>
                  </a:lnTo>
                  <a:lnTo>
                    <a:pt x="21" y="13"/>
                  </a:lnTo>
                  <a:lnTo>
                    <a:pt x="21" y="13"/>
                  </a:lnTo>
                  <a:lnTo>
                    <a:pt x="18" y="10"/>
                  </a:lnTo>
                  <a:lnTo>
                    <a:pt x="18" y="10"/>
                  </a:lnTo>
                  <a:lnTo>
                    <a:pt x="18" y="10"/>
                  </a:lnTo>
                  <a:lnTo>
                    <a:pt x="18" y="10"/>
                  </a:lnTo>
                  <a:lnTo>
                    <a:pt x="15" y="13"/>
                  </a:lnTo>
                  <a:lnTo>
                    <a:pt x="15" y="13"/>
                  </a:lnTo>
                  <a:lnTo>
                    <a:pt x="12" y="19"/>
                  </a:lnTo>
                  <a:lnTo>
                    <a:pt x="12" y="25"/>
                  </a:lnTo>
                  <a:lnTo>
                    <a:pt x="12" y="25"/>
                  </a:lnTo>
                  <a:lnTo>
                    <a:pt x="9" y="118"/>
                  </a:lnTo>
                  <a:lnTo>
                    <a:pt x="9" y="118"/>
                  </a:lnTo>
                  <a:lnTo>
                    <a:pt x="3" y="122"/>
                  </a:lnTo>
                  <a:lnTo>
                    <a:pt x="0" y="118"/>
                  </a:lnTo>
                  <a:lnTo>
                    <a:pt x="3" y="25"/>
                  </a:lnTo>
                  <a:lnTo>
                    <a:pt x="3" y="25"/>
                  </a:lnTo>
                  <a:lnTo>
                    <a:pt x="3" y="25"/>
                  </a:lnTo>
                  <a:lnTo>
                    <a:pt x="3" y="16"/>
                  </a:lnTo>
                  <a:lnTo>
                    <a:pt x="6" y="6"/>
                  </a:lnTo>
                  <a:lnTo>
                    <a:pt x="6" y="6"/>
                  </a:lnTo>
                  <a:lnTo>
                    <a:pt x="12" y="3"/>
                  </a:lnTo>
                  <a:lnTo>
                    <a:pt x="12" y="3"/>
                  </a:lnTo>
                  <a:lnTo>
                    <a:pt x="18" y="0"/>
                  </a:lnTo>
                  <a:lnTo>
                    <a:pt x="18" y="0"/>
                  </a:lnTo>
                  <a:lnTo>
                    <a:pt x="28" y="3"/>
                  </a:lnTo>
                  <a:lnTo>
                    <a:pt x="28" y="3"/>
                  </a:lnTo>
                  <a:lnTo>
                    <a:pt x="31" y="6"/>
                  </a:lnTo>
                  <a:lnTo>
                    <a:pt x="31" y="6"/>
                  </a:lnTo>
                  <a:lnTo>
                    <a:pt x="37" y="16"/>
                  </a:lnTo>
                  <a:lnTo>
                    <a:pt x="40" y="25"/>
                  </a:lnTo>
                  <a:lnTo>
                    <a:pt x="40" y="25"/>
                  </a:lnTo>
                  <a:lnTo>
                    <a:pt x="43" y="34"/>
                  </a:lnTo>
                  <a:lnTo>
                    <a:pt x="43" y="34"/>
                  </a:lnTo>
                  <a:lnTo>
                    <a:pt x="43" y="41"/>
                  </a:lnTo>
                  <a:lnTo>
                    <a:pt x="43" y="41"/>
                  </a:lnTo>
                  <a:lnTo>
                    <a:pt x="43" y="41"/>
                  </a:lnTo>
                  <a:lnTo>
                    <a:pt x="46" y="156"/>
                  </a:lnTo>
                  <a:lnTo>
                    <a:pt x="46" y="156"/>
                  </a:lnTo>
                  <a:lnTo>
                    <a:pt x="40" y="156"/>
                  </a:lnTo>
                  <a:lnTo>
                    <a:pt x="37" y="156"/>
                  </a:lnTo>
                  <a:lnTo>
                    <a:pt x="37" y="15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6" name="Freeform 310"/>
            <p:cNvSpPr>
              <a:spLocks/>
            </p:cNvSpPr>
            <p:nvPr/>
          </p:nvSpPr>
          <p:spPr bwMode="auto">
            <a:xfrm>
              <a:off x="209" y="457"/>
              <a:ext cx="40" cy="153"/>
            </a:xfrm>
            <a:custGeom>
              <a:avLst/>
              <a:gdLst>
                <a:gd name="T0" fmla="*/ 37 w 40"/>
                <a:gd name="T1" fmla="*/ 153 h 153"/>
                <a:gd name="T2" fmla="*/ 34 w 40"/>
                <a:gd name="T3" fmla="*/ 38 h 153"/>
                <a:gd name="T4" fmla="*/ 34 w 40"/>
                <a:gd name="T5" fmla="*/ 38 h 153"/>
                <a:gd name="T6" fmla="*/ 31 w 40"/>
                <a:gd name="T7" fmla="*/ 25 h 153"/>
                <a:gd name="T8" fmla="*/ 31 w 40"/>
                <a:gd name="T9" fmla="*/ 25 h 153"/>
                <a:gd name="T10" fmla="*/ 28 w 40"/>
                <a:gd name="T11" fmla="*/ 16 h 153"/>
                <a:gd name="T12" fmla="*/ 28 w 40"/>
                <a:gd name="T13" fmla="*/ 16 h 153"/>
                <a:gd name="T14" fmla="*/ 21 w 40"/>
                <a:gd name="T15" fmla="*/ 10 h 153"/>
                <a:gd name="T16" fmla="*/ 21 w 40"/>
                <a:gd name="T17" fmla="*/ 10 h 153"/>
                <a:gd name="T18" fmla="*/ 15 w 40"/>
                <a:gd name="T19" fmla="*/ 7 h 153"/>
                <a:gd name="T20" fmla="*/ 12 w 40"/>
                <a:gd name="T21" fmla="*/ 10 h 153"/>
                <a:gd name="T22" fmla="*/ 12 w 40"/>
                <a:gd name="T23" fmla="*/ 10 h 153"/>
                <a:gd name="T24" fmla="*/ 9 w 40"/>
                <a:gd name="T25" fmla="*/ 19 h 153"/>
                <a:gd name="T26" fmla="*/ 6 w 40"/>
                <a:gd name="T27" fmla="*/ 25 h 153"/>
                <a:gd name="T28" fmla="*/ 6 w 40"/>
                <a:gd name="T29" fmla="*/ 25 h 153"/>
                <a:gd name="T30" fmla="*/ 3 w 40"/>
                <a:gd name="T31" fmla="*/ 119 h 153"/>
                <a:gd name="T32" fmla="*/ 3 w 40"/>
                <a:gd name="T33" fmla="*/ 119 h 153"/>
                <a:gd name="T34" fmla="*/ 0 w 40"/>
                <a:gd name="T35" fmla="*/ 115 h 153"/>
                <a:gd name="T36" fmla="*/ 3 w 40"/>
                <a:gd name="T37" fmla="*/ 22 h 153"/>
                <a:gd name="T38" fmla="*/ 3 w 40"/>
                <a:gd name="T39" fmla="*/ 22 h 153"/>
                <a:gd name="T40" fmla="*/ 3 w 40"/>
                <a:gd name="T41" fmla="*/ 22 h 153"/>
                <a:gd name="T42" fmla="*/ 3 w 40"/>
                <a:gd name="T43" fmla="*/ 13 h 153"/>
                <a:gd name="T44" fmla="*/ 3 w 40"/>
                <a:gd name="T45" fmla="*/ 13 h 153"/>
                <a:gd name="T46" fmla="*/ 6 w 40"/>
                <a:gd name="T47" fmla="*/ 7 h 153"/>
                <a:gd name="T48" fmla="*/ 12 w 40"/>
                <a:gd name="T49" fmla="*/ 3 h 153"/>
                <a:gd name="T50" fmla="*/ 12 w 40"/>
                <a:gd name="T51" fmla="*/ 3 h 153"/>
                <a:gd name="T52" fmla="*/ 18 w 40"/>
                <a:gd name="T53" fmla="*/ 0 h 153"/>
                <a:gd name="T54" fmla="*/ 24 w 40"/>
                <a:gd name="T55" fmla="*/ 3 h 153"/>
                <a:gd name="T56" fmla="*/ 24 w 40"/>
                <a:gd name="T57" fmla="*/ 3 h 153"/>
                <a:gd name="T58" fmla="*/ 28 w 40"/>
                <a:gd name="T59" fmla="*/ 7 h 153"/>
                <a:gd name="T60" fmla="*/ 28 w 40"/>
                <a:gd name="T61" fmla="*/ 7 h 153"/>
                <a:gd name="T62" fmla="*/ 34 w 40"/>
                <a:gd name="T63" fmla="*/ 16 h 153"/>
                <a:gd name="T64" fmla="*/ 37 w 40"/>
                <a:gd name="T65" fmla="*/ 25 h 153"/>
                <a:gd name="T66" fmla="*/ 37 w 40"/>
                <a:gd name="T67" fmla="*/ 25 h 153"/>
                <a:gd name="T68" fmla="*/ 40 w 40"/>
                <a:gd name="T69" fmla="*/ 41 h 153"/>
                <a:gd name="T70" fmla="*/ 40 w 40"/>
                <a:gd name="T71" fmla="*/ 41 h 153"/>
                <a:gd name="T72" fmla="*/ 40 w 40"/>
                <a:gd name="T73" fmla="*/ 41 h 153"/>
                <a:gd name="T74" fmla="*/ 40 w 40"/>
                <a:gd name="T75" fmla="*/ 153 h 153"/>
                <a:gd name="T76" fmla="*/ 40 w 40"/>
                <a:gd name="T77" fmla="*/ 153 h 153"/>
                <a:gd name="T78" fmla="*/ 37 w 40"/>
                <a:gd name="T79" fmla="*/ 153 h 153"/>
                <a:gd name="T80" fmla="*/ 37 w 40"/>
                <a:gd name="T81"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153">
                  <a:moveTo>
                    <a:pt x="37" y="153"/>
                  </a:moveTo>
                  <a:lnTo>
                    <a:pt x="34" y="38"/>
                  </a:lnTo>
                  <a:lnTo>
                    <a:pt x="34" y="38"/>
                  </a:lnTo>
                  <a:lnTo>
                    <a:pt x="31" y="25"/>
                  </a:lnTo>
                  <a:lnTo>
                    <a:pt x="31" y="25"/>
                  </a:lnTo>
                  <a:lnTo>
                    <a:pt x="28" y="16"/>
                  </a:lnTo>
                  <a:lnTo>
                    <a:pt x="28" y="16"/>
                  </a:lnTo>
                  <a:lnTo>
                    <a:pt x="21" y="10"/>
                  </a:lnTo>
                  <a:lnTo>
                    <a:pt x="21" y="10"/>
                  </a:lnTo>
                  <a:lnTo>
                    <a:pt x="15" y="7"/>
                  </a:lnTo>
                  <a:lnTo>
                    <a:pt x="12" y="10"/>
                  </a:lnTo>
                  <a:lnTo>
                    <a:pt x="12" y="10"/>
                  </a:lnTo>
                  <a:lnTo>
                    <a:pt x="9" y="19"/>
                  </a:lnTo>
                  <a:lnTo>
                    <a:pt x="6" y="25"/>
                  </a:lnTo>
                  <a:lnTo>
                    <a:pt x="6" y="25"/>
                  </a:lnTo>
                  <a:lnTo>
                    <a:pt x="3" y="119"/>
                  </a:lnTo>
                  <a:lnTo>
                    <a:pt x="3" y="119"/>
                  </a:lnTo>
                  <a:lnTo>
                    <a:pt x="0" y="115"/>
                  </a:lnTo>
                  <a:lnTo>
                    <a:pt x="3" y="22"/>
                  </a:lnTo>
                  <a:lnTo>
                    <a:pt x="3" y="22"/>
                  </a:lnTo>
                  <a:lnTo>
                    <a:pt x="3" y="22"/>
                  </a:lnTo>
                  <a:lnTo>
                    <a:pt x="3" y="13"/>
                  </a:lnTo>
                  <a:lnTo>
                    <a:pt x="3" y="13"/>
                  </a:lnTo>
                  <a:lnTo>
                    <a:pt x="6" y="7"/>
                  </a:lnTo>
                  <a:lnTo>
                    <a:pt x="12" y="3"/>
                  </a:lnTo>
                  <a:lnTo>
                    <a:pt x="12" y="3"/>
                  </a:lnTo>
                  <a:lnTo>
                    <a:pt x="18" y="0"/>
                  </a:lnTo>
                  <a:lnTo>
                    <a:pt x="24" y="3"/>
                  </a:lnTo>
                  <a:lnTo>
                    <a:pt x="24" y="3"/>
                  </a:lnTo>
                  <a:lnTo>
                    <a:pt x="28" y="7"/>
                  </a:lnTo>
                  <a:lnTo>
                    <a:pt x="28" y="7"/>
                  </a:lnTo>
                  <a:lnTo>
                    <a:pt x="34" y="16"/>
                  </a:lnTo>
                  <a:lnTo>
                    <a:pt x="37" y="25"/>
                  </a:lnTo>
                  <a:lnTo>
                    <a:pt x="37" y="25"/>
                  </a:lnTo>
                  <a:lnTo>
                    <a:pt x="40" y="41"/>
                  </a:lnTo>
                  <a:lnTo>
                    <a:pt x="40" y="41"/>
                  </a:lnTo>
                  <a:lnTo>
                    <a:pt x="40" y="41"/>
                  </a:lnTo>
                  <a:lnTo>
                    <a:pt x="40" y="153"/>
                  </a:lnTo>
                  <a:lnTo>
                    <a:pt x="40" y="153"/>
                  </a:lnTo>
                  <a:lnTo>
                    <a:pt x="37" y="153"/>
                  </a:lnTo>
                  <a:lnTo>
                    <a:pt x="37" y="15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7" name="Freeform 311"/>
            <p:cNvSpPr>
              <a:spLocks/>
            </p:cNvSpPr>
            <p:nvPr/>
          </p:nvSpPr>
          <p:spPr bwMode="auto">
            <a:xfrm>
              <a:off x="579" y="843"/>
              <a:ext cx="93" cy="252"/>
            </a:xfrm>
            <a:custGeom>
              <a:avLst/>
              <a:gdLst>
                <a:gd name="T0" fmla="*/ 78 w 93"/>
                <a:gd name="T1" fmla="*/ 249 h 252"/>
                <a:gd name="T2" fmla="*/ 53 w 93"/>
                <a:gd name="T3" fmla="*/ 65 h 252"/>
                <a:gd name="T4" fmla="*/ 53 w 93"/>
                <a:gd name="T5" fmla="*/ 65 h 252"/>
                <a:gd name="T6" fmla="*/ 50 w 93"/>
                <a:gd name="T7" fmla="*/ 53 h 252"/>
                <a:gd name="T8" fmla="*/ 50 w 93"/>
                <a:gd name="T9" fmla="*/ 53 h 252"/>
                <a:gd name="T10" fmla="*/ 47 w 93"/>
                <a:gd name="T11" fmla="*/ 44 h 252"/>
                <a:gd name="T12" fmla="*/ 47 w 93"/>
                <a:gd name="T13" fmla="*/ 44 h 252"/>
                <a:gd name="T14" fmla="*/ 40 w 93"/>
                <a:gd name="T15" fmla="*/ 28 h 252"/>
                <a:gd name="T16" fmla="*/ 40 w 93"/>
                <a:gd name="T17" fmla="*/ 28 h 252"/>
                <a:gd name="T18" fmla="*/ 34 w 93"/>
                <a:gd name="T19" fmla="*/ 22 h 252"/>
                <a:gd name="T20" fmla="*/ 31 w 93"/>
                <a:gd name="T21" fmla="*/ 16 h 252"/>
                <a:gd name="T22" fmla="*/ 31 w 93"/>
                <a:gd name="T23" fmla="*/ 16 h 252"/>
                <a:gd name="T24" fmla="*/ 25 w 93"/>
                <a:gd name="T25" fmla="*/ 13 h 252"/>
                <a:gd name="T26" fmla="*/ 25 w 93"/>
                <a:gd name="T27" fmla="*/ 13 h 252"/>
                <a:gd name="T28" fmla="*/ 19 w 93"/>
                <a:gd name="T29" fmla="*/ 16 h 252"/>
                <a:gd name="T30" fmla="*/ 19 w 93"/>
                <a:gd name="T31" fmla="*/ 16 h 252"/>
                <a:gd name="T32" fmla="*/ 15 w 93"/>
                <a:gd name="T33" fmla="*/ 19 h 252"/>
                <a:gd name="T34" fmla="*/ 15 w 93"/>
                <a:gd name="T35" fmla="*/ 19 h 252"/>
                <a:gd name="T36" fmla="*/ 12 w 93"/>
                <a:gd name="T37" fmla="*/ 28 h 252"/>
                <a:gd name="T38" fmla="*/ 12 w 93"/>
                <a:gd name="T39" fmla="*/ 41 h 252"/>
                <a:gd name="T40" fmla="*/ 12 w 93"/>
                <a:gd name="T41" fmla="*/ 41 h 252"/>
                <a:gd name="T42" fmla="*/ 25 w 93"/>
                <a:gd name="T43" fmla="*/ 190 h 252"/>
                <a:gd name="T44" fmla="*/ 25 w 93"/>
                <a:gd name="T45" fmla="*/ 190 h 252"/>
                <a:gd name="T46" fmla="*/ 15 w 93"/>
                <a:gd name="T47" fmla="*/ 193 h 252"/>
                <a:gd name="T48" fmla="*/ 9 w 93"/>
                <a:gd name="T49" fmla="*/ 190 h 252"/>
                <a:gd name="T50" fmla="*/ 0 w 93"/>
                <a:gd name="T51" fmla="*/ 41 h 252"/>
                <a:gd name="T52" fmla="*/ 0 w 93"/>
                <a:gd name="T53" fmla="*/ 41 h 252"/>
                <a:gd name="T54" fmla="*/ 0 w 93"/>
                <a:gd name="T55" fmla="*/ 41 h 252"/>
                <a:gd name="T56" fmla="*/ 0 w 93"/>
                <a:gd name="T57" fmla="*/ 22 h 252"/>
                <a:gd name="T58" fmla="*/ 3 w 93"/>
                <a:gd name="T59" fmla="*/ 9 h 252"/>
                <a:gd name="T60" fmla="*/ 3 w 93"/>
                <a:gd name="T61" fmla="*/ 9 h 252"/>
                <a:gd name="T62" fmla="*/ 12 w 93"/>
                <a:gd name="T63" fmla="*/ 3 h 252"/>
                <a:gd name="T64" fmla="*/ 12 w 93"/>
                <a:gd name="T65" fmla="*/ 3 h 252"/>
                <a:gd name="T66" fmla="*/ 22 w 93"/>
                <a:gd name="T67" fmla="*/ 0 h 252"/>
                <a:gd name="T68" fmla="*/ 22 w 93"/>
                <a:gd name="T69" fmla="*/ 0 h 252"/>
                <a:gd name="T70" fmla="*/ 28 w 93"/>
                <a:gd name="T71" fmla="*/ 0 h 252"/>
                <a:gd name="T72" fmla="*/ 37 w 93"/>
                <a:gd name="T73" fmla="*/ 3 h 252"/>
                <a:gd name="T74" fmla="*/ 37 w 93"/>
                <a:gd name="T75" fmla="*/ 3 h 252"/>
                <a:gd name="T76" fmla="*/ 43 w 93"/>
                <a:gd name="T77" fmla="*/ 9 h 252"/>
                <a:gd name="T78" fmla="*/ 43 w 93"/>
                <a:gd name="T79" fmla="*/ 9 h 252"/>
                <a:gd name="T80" fmla="*/ 53 w 93"/>
                <a:gd name="T81" fmla="*/ 22 h 252"/>
                <a:gd name="T82" fmla="*/ 62 w 93"/>
                <a:gd name="T83" fmla="*/ 41 h 252"/>
                <a:gd name="T84" fmla="*/ 62 w 93"/>
                <a:gd name="T85" fmla="*/ 41 h 252"/>
                <a:gd name="T86" fmla="*/ 65 w 93"/>
                <a:gd name="T87" fmla="*/ 50 h 252"/>
                <a:gd name="T88" fmla="*/ 65 w 93"/>
                <a:gd name="T89" fmla="*/ 50 h 252"/>
                <a:gd name="T90" fmla="*/ 68 w 93"/>
                <a:gd name="T91" fmla="*/ 62 h 252"/>
                <a:gd name="T92" fmla="*/ 68 w 93"/>
                <a:gd name="T93" fmla="*/ 62 h 252"/>
                <a:gd name="T94" fmla="*/ 68 w 93"/>
                <a:gd name="T95" fmla="*/ 62 h 252"/>
                <a:gd name="T96" fmla="*/ 93 w 93"/>
                <a:gd name="T97" fmla="*/ 249 h 252"/>
                <a:gd name="T98" fmla="*/ 93 w 93"/>
                <a:gd name="T99" fmla="*/ 249 h 252"/>
                <a:gd name="T100" fmla="*/ 90 w 93"/>
                <a:gd name="T101" fmla="*/ 252 h 252"/>
                <a:gd name="T102" fmla="*/ 84 w 93"/>
                <a:gd name="T103" fmla="*/ 252 h 252"/>
                <a:gd name="T104" fmla="*/ 78 w 93"/>
                <a:gd name="T105" fmla="*/ 249 h 252"/>
                <a:gd name="T106" fmla="*/ 78 w 93"/>
                <a:gd name="T107" fmla="*/ 24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 h="252">
                  <a:moveTo>
                    <a:pt x="78" y="249"/>
                  </a:moveTo>
                  <a:lnTo>
                    <a:pt x="53" y="65"/>
                  </a:lnTo>
                  <a:lnTo>
                    <a:pt x="53" y="65"/>
                  </a:lnTo>
                  <a:lnTo>
                    <a:pt x="50" y="53"/>
                  </a:lnTo>
                  <a:lnTo>
                    <a:pt x="50" y="53"/>
                  </a:lnTo>
                  <a:lnTo>
                    <a:pt x="47" y="44"/>
                  </a:lnTo>
                  <a:lnTo>
                    <a:pt x="47" y="44"/>
                  </a:lnTo>
                  <a:lnTo>
                    <a:pt x="40" y="28"/>
                  </a:lnTo>
                  <a:lnTo>
                    <a:pt x="40" y="28"/>
                  </a:lnTo>
                  <a:lnTo>
                    <a:pt x="34" y="22"/>
                  </a:lnTo>
                  <a:lnTo>
                    <a:pt x="31" y="16"/>
                  </a:lnTo>
                  <a:lnTo>
                    <a:pt x="31" y="16"/>
                  </a:lnTo>
                  <a:lnTo>
                    <a:pt x="25" y="13"/>
                  </a:lnTo>
                  <a:lnTo>
                    <a:pt x="25" y="13"/>
                  </a:lnTo>
                  <a:lnTo>
                    <a:pt x="19" y="16"/>
                  </a:lnTo>
                  <a:lnTo>
                    <a:pt x="19" y="16"/>
                  </a:lnTo>
                  <a:lnTo>
                    <a:pt x="15" y="19"/>
                  </a:lnTo>
                  <a:lnTo>
                    <a:pt x="15" y="19"/>
                  </a:lnTo>
                  <a:lnTo>
                    <a:pt x="12" y="28"/>
                  </a:lnTo>
                  <a:lnTo>
                    <a:pt x="12" y="41"/>
                  </a:lnTo>
                  <a:lnTo>
                    <a:pt x="12" y="41"/>
                  </a:lnTo>
                  <a:lnTo>
                    <a:pt x="25" y="190"/>
                  </a:lnTo>
                  <a:lnTo>
                    <a:pt x="25" y="190"/>
                  </a:lnTo>
                  <a:lnTo>
                    <a:pt x="15" y="193"/>
                  </a:lnTo>
                  <a:lnTo>
                    <a:pt x="9" y="190"/>
                  </a:lnTo>
                  <a:lnTo>
                    <a:pt x="0" y="41"/>
                  </a:lnTo>
                  <a:lnTo>
                    <a:pt x="0" y="41"/>
                  </a:lnTo>
                  <a:lnTo>
                    <a:pt x="0" y="41"/>
                  </a:lnTo>
                  <a:lnTo>
                    <a:pt x="0" y="22"/>
                  </a:lnTo>
                  <a:lnTo>
                    <a:pt x="3" y="9"/>
                  </a:lnTo>
                  <a:lnTo>
                    <a:pt x="3" y="9"/>
                  </a:lnTo>
                  <a:lnTo>
                    <a:pt x="12" y="3"/>
                  </a:lnTo>
                  <a:lnTo>
                    <a:pt x="12" y="3"/>
                  </a:lnTo>
                  <a:lnTo>
                    <a:pt x="22" y="0"/>
                  </a:lnTo>
                  <a:lnTo>
                    <a:pt x="22" y="0"/>
                  </a:lnTo>
                  <a:lnTo>
                    <a:pt x="28" y="0"/>
                  </a:lnTo>
                  <a:lnTo>
                    <a:pt x="37" y="3"/>
                  </a:lnTo>
                  <a:lnTo>
                    <a:pt x="37" y="3"/>
                  </a:lnTo>
                  <a:lnTo>
                    <a:pt x="43" y="9"/>
                  </a:lnTo>
                  <a:lnTo>
                    <a:pt x="43" y="9"/>
                  </a:lnTo>
                  <a:lnTo>
                    <a:pt x="53" y="22"/>
                  </a:lnTo>
                  <a:lnTo>
                    <a:pt x="62" y="41"/>
                  </a:lnTo>
                  <a:lnTo>
                    <a:pt x="62" y="41"/>
                  </a:lnTo>
                  <a:lnTo>
                    <a:pt x="65" y="50"/>
                  </a:lnTo>
                  <a:lnTo>
                    <a:pt x="65" y="50"/>
                  </a:lnTo>
                  <a:lnTo>
                    <a:pt x="68" y="62"/>
                  </a:lnTo>
                  <a:lnTo>
                    <a:pt x="68" y="62"/>
                  </a:lnTo>
                  <a:lnTo>
                    <a:pt x="68" y="62"/>
                  </a:lnTo>
                  <a:lnTo>
                    <a:pt x="93" y="249"/>
                  </a:lnTo>
                  <a:lnTo>
                    <a:pt x="93" y="249"/>
                  </a:lnTo>
                  <a:lnTo>
                    <a:pt x="90" y="252"/>
                  </a:lnTo>
                  <a:lnTo>
                    <a:pt x="84" y="252"/>
                  </a:lnTo>
                  <a:lnTo>
                    <a:pt x="78" y="249"/>
                  </a:lnTo>
                  <a:lnTo>
                    <a:pt x="78" y="24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8" name="Freeform 312"/>
            <p:cNvSpPr>
              <a:spLocks/>
            </p:cNvSpPr>
            <p:nvPr/>
          </p:nvSpPr>
          <p:spPr bwMode="auto">
            <a:xfrm>
              <a:off x="579" y="846"/>
              <a:ext cx="84" cy="249"/>
            </a:xfrm>
            <a:custGeom>
              <a:avLst/>
              <a:gdLst>
                <a:gd name="T0" fmla="*/ 78 w 84"/>
                <a:gd name="T1" fmla="*/ 246 h 249"/>
                <a:gd name="T2" fmla="*/ 53 w 84"/>
                <a:gd name="T3" fmla="*/ 62 h 249"/>
                <a:gd name="T4" fmla="*/ 53 w 84"/>
                <a:gd name="T5" fmla="*/ 62 h 249"/>
                <a:gd name="T6" fmla="*/ 47 w 84"/>
                <a:gd name="T7" fmla="*/ 41 h 249"/>
                <a:gd name="T8" fmla="*/ 47 w 84"/>
                <a:gd name="T9" fmla="*/ 41 h 249"/>
                <a:gd name="T10" fmla="*/ 40 w 84"/>
                <a:gd name="T11" fmla="*/ 25 h 249"/>
                <a:gd name="T12" fmla="*/ 40 w 84"/>
                <a:gd name="T13" fmla="*/ 25 h 249"/>
                <a:gd name="T14" fmla="*/ 34 w 84"/>
                <a:gd name="T15" fmla="*/ 19 h 249"/>
                <a:gd name="T16" fmla="*/ 31 w 84"/>
                <a:gd name="T17" fmla="*/ 13 h 249"/>
                <a:gd name="T18" fmla="*/ 31 w 84"/>
                <a:gd name="T19" fmla="*/ 13 h 249"/>
                <a:gd name="T20" fmla="*/ 22 w 84"/>
                <a:gd name="T21" fmla="*/ 10 h 249"/>
                <a:gd name="T22" fmla="*/ 19 w 84"/>
                <a:gd name="T23" fmla="*/ 10 h 249"/>
                <a:gd name="T24" fmla="*/ 12 w 84"/>
                <a:gd name="T25" fmla="*/ 13 h 249"/>
                <a:gd name="T26" fmla="*/ 9 w 84"/>
                <a:gd name="T27" fmla="*/ 16 h 249"/>
                <a:gd name="T28" fmla="*/ 9 w 84"/>
                <a:gd name="T29" fmla="*/ 16 h 249"/>
                <a:gd name="T30" fmla="*/ 6 w 84"/>
                <a:gd name="T31" fmla="*/ 28 h 249"/>
                <a:gd name="T32" fmla="*/ 6 w 84"/>
                <a:gd name="T33" fmla="*/ 41 h 249"/>
                <a:gd name="T34" fmla="*/ 6 w 84"/>
                <a:gd name="T35" fmla="*/ 41 h 249"/>
                <a:gd name="T36" fmla="*/ 15 w 84"/>
                <a:gd name="T37" fmla="*/ 190 h 249"/>
                <a:gd name="T38" fmla="*/ 15 w 84"/>
                <a:gd name="T39" fmla="*/ 190 h 249"/>
                <a:gd name="T40" fmla="*/ 9 w 84"/>
                <a:gd name="T41" fmla="*/ 187 h 249"/>
                <a:gd name="T42" fmla="*/ 0 w 84"/>
                <a:gd name="T43" fmla="*/ 38 h 249"/>
                <a:gd name="T44" fmla="*/ 0 w 84"/>
                <a:gd name="T45" fmla="*/ 38 h 249"/>
                <a:gd name="T46" fmla="*/ 0 w 84"/>
                <a:gd name="T47" fmla="*/ 38 h 249"/>
                <a:gd name="T48" fmla="*/ 0 w 84"/>
                <a:gd name="T49" fmla="*/ 19 h 249"/>
                <a:gd name="T50" fmla="*/ 0 w 84"/>
                <a:gd name="T51" fmla="*/ 19 h 249"/>
                <a:gd name="T52" fmla="*/ 3 w 84"/>
                <a:gd name="T53" fmla="*/ 10 h 249"/>
                <a:gd name="T54" fmla="*/ 9 w 84"/>
                <a:gd name="T55" fmla="*/ 3 h 249"/>
                <a:gd name="T56" fmla="*/ 9 w 84"/>
                <a:gd name="T57" fmla="*/ 3 h 249"/>
                <a:gd name="T58" fmla="*/ 19 w 84"/>
                <a:gd name="T59" fmla="*/ 0 h 249"/>
                <a:gd name="T60" fmla="*/ 31 w 84"/>
                <a:gd name="T61" fmla="*/ 3 h 249"/>
                <a:gd name="T62" fmla="*/ 31 w 84"/>
                <a:gd name="T63" fmla="*/ 3 h 249"/>
                <a:gd name="T64" fmla="*/ 37 w 84"/>
                <a:gd name="T65" fmla="*/ 10 h 249"/>
                <a:gd name="T66" fmla="*/ 37 w 84"/>
                <a:gd name="T67" fmla="*/ 10 h 249"/>
                <a:gd name="T68" fmla="*/ 47 w 84"/>
                <a:gd name="T69" fmla="*/ 22 h 249"/>
                <a:gd name="T70" fmla="*/ 56 w 84"/>
                <a:gd name="T71" fmla="*/ 41 h 249"/>
                <a:gd name="T72" fmla="*/ 56 w 84"/>
                <a:gd name="T73" fmla="*/ 41 h 249"/>
                <a:gd name="T74" fmla="*/ 62 w 84"/>
                <a:gd name="T75" fmla="*/ 62 h 249"/>
                <a:gd name="T76" fmla="*/ 62 w 84"/>
                <a:gd name="T77" fmla="*/ 62 h 249"/>
                <a:gd name="T78" fmla="*/ 62 w 84"/>
                <a:gd name="T79" fmla="*/ 66 h 249"/>
                <a:gd name="T80" fmla="*/ 84 w 84"/>
                <a:gd name="T81" fmla="*/ 249 h 249"/>
                <a:gd name="T82" fmla="*/ 84 w 84"/>
                <a:gd name="T83" fmla="*/ 249 h 249"/>
                <a:gd name="T84" fmla="*/ 78 w 84"/>
                <a:gd name="T85" fmla="*/ 246 h 249"/>
                <a:gd name="T86" fmla="*/ 78 w 84"/>
                <a:gd name="T87" fmla="*/ 2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 h="249">
                  <a:moveTo>
                    <a:pt x="78" y="246"/>
                  </a:moveTo>
                  <a:lnTo>
                    <a:pt x="53" y="62"/>
                  </a:lnTo>
                  <a:lnTo>
                    <a:pt x="53" y="62"/>
                  </a:lnTo>
                  <a:lnTo>
                    <a:pt x="47" y="41"/>
                  </a:lnTo>
                  <a:lnTo>
                    <a:pt x="47" y="41"/>
                  </a:lnTo>
                  <a:lnTo>
                    <a:pt x="40" y="25"/>
                  </a:lnTo>
                  <a:lnTo>
                    <a:pt x="40" y="25"/>
                  </a:lnTo>
                  <a:lnTo>
                    <a:pt x="34" y="19"/>
                  </a:lnTo>
                  <a:lnTo>
                    <a:pt x="31" y="13"/>
                  </a:lnTo>
                  <a:lnTo>
                    <a:pt x="31" y="13"/>
                  </a:lnTo>
                  <a:lnTo>
                    <a:pt x="22" y="10"/>
                  </a:lnTo>
                  <a:lnTo>
                    <a:pt x="19" y="10"/>
                  </a:lnTo>
                  <a:lnTo>
                    <a:pt x="12" y="13"/>
                  </a:lnTo>
                  <a:lnTo>
                    <a:pt x="9" y="16"/>
                  </a:lnTo>
                  <a:lnTo>
                    <a:pt x="9" y="16"/>
                  </a:lnTo>
                  <a:lnTo>
                    <a:pt x="6" y="28"/>
                  </a:lnTo>
                  <a:lnTo>
                    <a:pt x="6" y="41"/>
                  </a:lnTo>
                  <a:lnTo>
                    <a:pt x="6" y="41"/>
                  </a:lnTo>
                  <a:lnTo>
                    <a:pt x="15" y="190"/>
                  </a:lnTo>
                  <a:lnTo>
                    <a:pt x="15" y="190"/>
                  </a:lnTo>
                  <a:lnTo>
                    <a:pt x="9" y="187"/>
                  </a:lnTo>
                  <a:lnTo>
                    <a:pt x="0" y="38"/>
                  </a:lnTo>
                  <a:lnTo>
                    <a:pt x="0" y="38"/>
                  </a:lnTo>
                  <a:lnTo>
                    <a:pt x="0" y="38"/>
                  </a:lnTo>
                  <a:lnTo>
                    <a:pt x="0" y="19"/>
                  </a:lnTo>
                  <a:lnTo>
                    <a:pt x="0" y="19"/>
                  </a:lnTo>
                  <a:lnTo>
                    <a:pt x="3" y="10"/>
                  </a:lnTo>
                  <a:lnTo>
                    <a:pt x="9" y="3"/>
                  </a:lnTo>
                  <a:lnTo>
                    <a:pt x="9" y="3"/>
                  </a:lnTo>
                  <a:lnTo>
                    <a:pt x="19" y="0"/>
                  </a:lnTo>
                  <a:lnTo>
                    <a:pt x="31" y="3"/>
                  </a:lnTo>
                  <a:lnTo>
                    <a:pt x="31" y="3"/>
                  </a:lnTo>
                  <a:lnTo>
                    <a:pt x="37" y="10"/>
                  </a:lnTo>
                  <a:lnTo>
                    <a:pt x="37" y="10"/>
                  </a:lnTo>
                  <a:lnTo>
                    <a:pt x="47" y="22"/>
                  </a:lnTo>
                  <a:lnTo>
                    <a:pt x="56" y="41"/>
                  </a:lnTo>
                  <a:lnTo>
                    <a:pt x="56" y="41"/>
                  </a:lnTo>
                  <a:lnTo>
                    <a:pt x="62" y="62"/>
                  </a:lnTo>
                  <a:lnTo>
                    <a:pt x="62" y="62"/>
                  </a:lnTo>
                  <a:lnTo>
                    <a:pt x="62" y="66"/>
                  </a:lnTo>
                  <a:lnTo>
                    <a:pt x="84" y="249"/>
                  </a:lnTo>
                  <a:lnTo>
                    <a:pt x="84" y="249"/>
                  </a:lnTo>
                  <a:lnTo>
                    <a:pt x="78" y="246"/>
                  </a:lnTo>
                  <a:lnTo>
                    <a:pt x="78" y="24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9" name="Freeform 313"/>
            <p:cNvSpPr>
              <a:spLocks/>
            </p:cNvSpPr>
            <p:nvPr/>
          </p:nvSpPr>
          <p:spPr bwMode="auto">
            <a:xfrm>
              <a:off x="433" y="569"/>
              <a:ext cx="77" cy="209"/>
            </a:xfrm>
            <a:custGeom>
              <a:avLst/>
              <a:gdLst>
                <a:gd name="T0" fmla="*/ 65 w 77"/>
                <a:gd name="T1" fmla="*/ 206 h 209"/>
                <a:gd name="T2" fmla="*/ 46 w 77"/>
                <a:gd name="T3" fmla="*/ 53 h 209"/>
                <a:gd name="T4" fmla="*/ 46 w 77"/>
                <a:gd name="T5" fmla="*/ 53 h 209"/>
                <a:gd name="T6" fmla="*/ 43 w 77"/>
                <a:gd name="T7" fmla="*/ 44 h 209"/>
                <a:gd name="T8" fmla="*/ 43 w 77"/>
                <a:gd name="T9" fmla="*/ 44 h 209"/>
                <a:gd name="T10" fmla="*/ 40 w 77"/>
                <a:gd name="T11" fmla="*/ 38 h 209"/>
                <a:gd name="T12" fmla="*/ 40 w 77"/>
                <a:gd name="T13" fmla="*/ 38 h 209"/>
                <a:gd name="T14" fmla="*/ 34 w 77"/>
                <a:gd name="T15" fmla="*/ 25 h 209"/>
                <a:gd name="T16" fmla="*/ 34 w 77"/>
                <a:gd name="T17" fmla="*/ 25 h 209"/>
                <a:gd name="T18" fmla="*/ 24 w 77"/>
                <a:gd name="T19" fmla="*/ 16 h 209"/>
                <a:gd name="T20" fmla="*/ 24 w 77"/>
                <a:gd name="T21" fmla="*/ 16 h 209"/>
                <a:gd name="T22" fmla="*/ 21 w 77"/>
                <a:gd name="T23" fmla="*/ 13 h 209"/>
                <a:gd name="T24" fmla="*/ 21 w 77"/>
                <a:gd name="T25" fmla="*/ 13 h 209"/>
                <a:gd name="T26" fmla="*/ 18 w 77"/>
                <a:gd name="T27" fmla="*/ 13 h 209"/>
                <a:gd name="T28" fmla="*/ 18 w 77"/>
                <a:gd name="T29" fmla="*/ 13 h 209"/>
                <a:gd name="T30" fmla="*/ 15 w 77"/>
                <a:gd name="T31" fmla="*/ 16 h 209"/>
                <a:gd name="T32" fmla="*/ 15 w 77"/>
                <a:gd name="T33" fmla="*/ 16 h 209"/>
                <a:gd name="T34" fmla="*/ 12 w 77"/>
                <a:gd name="T35" fmla="*/ 22 h 209"/>
                <a:gd name="T36" fmla="*/ 12 w 77"/>
                <a:gd name="T37" fmla="*/ 35 h 209"/>
                <a:gd name="T38" fmla="*/ 12 w 77"/>
                <a:gd name="T39" fmla="*/ 35 h 209"/>
                <a:gd name="T40" fmla="*/ 21 w 77"/>
                <a:gd name="T41" fmla="*/ 159 h 209"/>
                <a:gd name="T42" fmla="*/ 21 w 77"/>
                <a:gd name="T43" fmla="*/ 159 h 209"/>
                <a:gd name="T44" fmla="*/ 15 w 77"/>
                <a:gd name="T45" fmla="*/ 159 h 209"/>
                <a:gd name="T46" fmla="*/ 9 w 77"/>
                <a:gd name="T47" fmla="*/ 156 h 209"/>
                <a:gd name="T48" fmla="*/ 0 w 77"/>
                <a:gd name="T49" fmla="*/ 35 h 209"/>
                <a:gd name="T50" fmla="*/ 0 w 77"/>
                <a:gd name="T51" fmla="*/ 35 h 209"/>
                <a:gd name="T52" fmla="*/ 0 w 77"/>
                <a:gd name="T53" fmla="*/ 35 h 209"/>
                <a:gd name="T54" fmla="*/ 0 w 77"/>
                <a:gd name="T55" fmla="*/ 19 h 209"/>
                <a:gd name="T56" fmla="*/ 3 w 77"/>
                <a:gd name="T57" fmla="*/ 10 h 209"/>
                <a:gd name="T58" fmla="*/ 3 w 77"/>
                <a:gd name="T59" fmla="*/ 10 h 209"/>
                <a:gd name="T60" fmla="*/ 9 w 77"/>
                <a:gd name="T61" fmla="*/ 3 h 209"/>
                <a:gd name="T62" fmla="*/ 9 w 77"/>
                <a:gd name="T63" fmla="*/ 3 h 209"/>
                <a:gd name="T64" fmla="*/ 18 w 77"/>
                <a:gd name="T65" fmla="*/ 0 h 209"/>
                <a:gd name="T66" fmla="*/ 18 w 77"/>
                <a:gd name="T67" fmla="*/ 0 h 209"/>
                <a:gd name="T68" fmla="*/ 24 w 77"/>
                <a:gd name="T69" fmla="*/ 0 h 209"/>
                <a:gd name="T70" fmla="*/ 31 w 77"/>
                <a:gd name="T71" fmla="*/ 3 h 209"/>
                <a:gd name="T72" fmla="*/ 31 w 77"/>
                <a:gd name="T73" fmla="*/ 3 h 209"/>
                <a:gd name="T74" fmla="*/ 37 w 77"/>
                <a:gd name="T75" fmla="*/ 10 h 209"/>
                <a:gd name="T76" fmla="*/ 37 w 77"/>
                <a:gd name="T77" fmla="*/ 10 h 209"/>
                <a:gd name="T78" fmla="*/ 43 w 77"/>
                <a:gd name="T79" fmla="*/ 19 h 209"/>
                <a:gd name="T80" fmla="*/ 52 w 77"/>
                <a:gd name="T81" fmla="*/ 35 h 209"/>
                <a:gd name="T82" fmla="*/ 52 w 77"/>
                <a:gd name="T83" fmla="*/ 35 h 209"/>
                <a:gd name="T84" fmla="*/ 56 w 77"/>
                <a:gd name="T85" fmla="*/ 44 h 209"/>
                <a:gd name="T86" fmla="*/ 56 w 77"/>
                <a:gd name="T87" fmla="*/ 44 h 209"/>
                <a:gd name="T88" fmla="*/ 56 w 77"/>
                <a:gd name="T89" fmla="*/ 53 h 209"/>
                <a:gd name="T90" fmla="*/ 56 w 77"/>
                <a:gd name="T91" fmla="*/ 53 h 209"/>
                <a:gd name="T92" fmla="*/ 56 w 77"/>
                <a:gd name="T93" fmla="*/ 53 h 209"/>
                <a:gd name="T94" fmla="*/ 77 w 77"/>
                <a:gd name="T95" fmla="*/ 206 h 209"/>
                <a:gd name="T96" fmla="*/ 77 w 77"/>
                <a:gd name="T97" fmla="*/ 206 h 209"/>
                <a:gd name="T98" fmla="*/ 74 w 77"/>
                <a:gd name="T99" fmla="*/ 209 h 209"/>
                <a:gd name="T100" fmla="*/ 71 w 77"/>
                <a:gd name="T101" fmla="*/ 209 h 209"/>
                <a:gd name="T102" fmla="*/ 65 w 77"/>
                <a:gd name="T103" fmla="*/ 206 h 209"/>
                <a:gd name="T104" fmla="*/ 65 w 77"/>
                <a:gd name="T105" fmla="*/ 206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209">
                  <a:moveTo>
                    <a:pt x="65" y="206"/>
                  </a:moveTo>
                  <a:lnTo>
                    <a:pt x="46" y="53"/>
                  </a:lnTo>
                  <a:lnTo>
                    <a:pt x="46" y="53"/>
                  </a:lnTo>
                  <a:lnTo>
                    <a:pt x="43" y="44"/>
                  </a:lnTo>
                  <a:lnTo>
                    <a:pt x="43" y="44"/>
                  </a:lnTo>
                  <a:lnTo>
                    <a:pt x="40" y="38"/>
                  </a:lnTo>
                  <a:lnTo>
                    <a:pt x="40" y="38"/>
                  </a:lnTo>
                  <a:lnTo>
                    <a:pt x="34" y="25"/>
                  </a:lnTo>
                  <a:lnTo>
                    <a:pt x="34" y="25"/>
                  </a:lnTo>
                  <a:lnTo>
                    <a:pt x="24" y="16"/>
                  </a:lnTo>
                  <a:lnTo>
                    <a:pt x="24" y="16"/>
                  </a:lnTo>
                  <a:lnTo>
                    <a:pt x="21" y="13"/>
                  </a:lnTo>
                  <a:lnTo>
                    <a:pt x="21" y="13"/>
                  </a:lnTo>
                  <a:lnTo>
                    <a:pt x="18" y="13"/>
                  </a:lnTo>
                  <a:lnTo>
                    <a:pt x="18" y="13"/>
                  </a:lnTo>
                  <a:lnTo>
                    <a:pt x="15" y="16"/>
                  </a:lnTo>
                  <a:lnTo>
                    <a:pt x="15" y="16"/>
                  </a:lnTo>
                  <a:lnTo>
                    <a:pt x="12" y="22"/>
                  </a:lnTo>
                  <a:lnTo>
                    <a:pt x="12" y="35"/>
                  </a:lnTo>
                  <a:lnTo>
                    <a:pt x="12" y="35"/>
                  </a:lnTo>
                  <a:lnTo>
                    <a:pt x="21" y="159"/>
                  </a:lnTo>
                  <a:lnTo>
                    <a:pt x="21" y="159"/>
                  </a:lnTo>
                  <a:lnTo>
                    <a:pt x="15" y="159"/>
                  </a:lnTo>
                  <a:lnTo>
                    <a:pt x="9" y="156"/>
                  </a:lnTo>
                  <a:lnTo>
                    <a:pt x="0" y="35"/>
                  </a:lnTo>
                  <a:lnTo>
                    <a:pt x="0" y="35"/>
                  </a:lnTo>
                  <a:lnTo>
                    <a:pt x="0" y="35"/>
                  </a:lnTo>
                  <a:lnTo>
                    <a:pt x="0" y="19"/>
                  </a:lnTo>
                  <a:lnTo>
                    <a:pt x="3" y="10"/>
                  </a:lnTo>
                  <a:lnTo>
                    <a:pt x="3" y="10"/>
                  </a:lnTo>
                  <a:lnTo>
                    <a:pt x="9" y="3"/>
                  </a:lnTo>
                  <a:lnTo>
                    <a:pt x="9" y="3"/>
                  </a:lnTo>
                  <a:lnTo>
                    <a:pt x="18" y="0"/>
                  </a:lnTo>
                  <a:lnTo>
                    <a:pt x="18" y="0"/>
                  </a:lnTo>
                  <a:lnTo>
                    <a:pt x="24" y="0"/>
                  </a:lnTo>
                  <a:lnTo>
                    <a:pt x="31" y="3"/>
                  </a:lnTo>
                  <a:lnTo>
                    <a:pt x="31" y="3"/>
                  </a:lnTo>
                  <a:lnTo>
                    <a:pt x="37" y="10"/>
                  </a:lnTo>
                  <a:lnTo>
                    <a:pt x="37" y="10"/>
                  </a:lnTo>
                  <a:lnTo>
                    <a:pt x="43" y="19"/>
                  </a:lnTo>
                  <a:lnTo>
                    <a:pt x="52" y="35"/>
                  </a:lnTo>
                  <a:lnTo>
                    <a:pt x="52" y="35"/>
                  </a:lnTo>
                  <a:lnTo>
                    <a:pt x="56" y="44"/>
                  </a:lnTo>
                  <a:lnTo>
                    <a:pt x="56" y="44"/>
                  </a:lnTo>
                  <a:lnTo>
                    <a:pt x="56" y="53"/>
                  </a:lnTo>
                  <a:lnTo>
                    <a:pt x="56" y="53"/>
                  </a:lnTo>
                  <a:lnTo>
                    <a:pt x="56" y="53"/>
                  </a:lnTo>
                  <a:lnTo>
                    <a:pt x="77" y="206"/>
                  </a:lnTo>
                  <a:lnTo>
                    <a:pt x="77" y="206"/>
                  </a:lnTo>
                  <a:lnTo>
                    <a:pt x="74" y="209"/>
                  </a:lnTo>
                  <a:lnTo>
                    <a:pt x="71" y="209"/>
                  </a:lnTo>
                  <a:lnTo>
                    <a:pt x="65" y="206"/>
                  </a:lnTo>
                  <a:lnTo>
                    <a:pt x="65" y="20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0" name="Freeform 314"/>
            <p:cNvSpPr>
              <a:spLocks/>
            </p:cNvSpPr>
            <p:nvPr/>
          </p:nvSpPr>
          <p:spPr bwMode="auto">
            <a:xfrm>
              <a:off x="433" y="576"/>
              <a:ext cx="71" cy="202"/>
            </a:xfrm>
            <a:custGeom>
              <a:avLst/>
              <a:gdLst>
                <a:gd name="T0" fmla="*/ 65 w 71"/>
                <a:gd name="T1" fmla="*/ 199 h 202"/>
                <a:gd name="T2" fmla="*/ 46 w 71"/>
                <a:gd name="T3" fmla="*/ 46 h 202"/>
                <a:gd name="T4" fmla="*/ 46 w 71"/>
                <a:gd name="T5" fmla="*/ 46 h 202"/>
                <a:gd name="T6" fmla="*/ 40 w 71"/>
                <a:gd name="T7" fmla="*/ 31 h 202"/>
                <a:gd name="T8" fmla="*/ 40 w 71"/>
                <a:gd name="T9" fmla="*/ 31 h 202"/>
                <a:gd name="T10" fmla="*/ 34 w 71"/>
                <a:gd name="T11" fmla="*/ 18 h 202"/>
                <a:gd name="T12" fmla="*/ 34 w 71"/>
                <a:gd name="T13" fmla="*/ 18 h 202"/>
                <a:gd name="T14" fmla="*/ 24 w 71"/>
                <a:gd name="T15" fmla="*/ 9 h 202"/>
                <a:gd name="T16" fmla="*/ 24 w 71"/>
                <a:gd name="T17" fmla="*/ 9 h 202"/>
                <a:gd name="T18" fmla="*/ 21 w 71"/>
                <a:gd name="T19" fmla="*/ 6 h 202"/>
                <a:gd name="T20" fmla="*/ 15 w 71"/>
                <a:gd name="T21" fmla="*/ 6 h 202"/>
                <a:gd name="T22" fmla="*/ 9 w 71"/>
                <a:gd name="T23" fmla="*/ 12 h 202"/>
                <a:gd name="T24" fmla="*/ 9 w 71"/>
                <a:gd name="T25" fmla="*/ 12 h 202"/>
                <a:gd name="T26" fmla="*/ 6 w 71"/>
                <a:gd name="T27" fmla="*/ 21 h 202"/>
                <a:gd name="T28" fmla="*/ 6 w 71"/>
                <a:gd name="T29" fmla="*/ 31 h 202"/>
                <a:gd name="T30" fmla="*/ 6 w 71"/>
                <a:gd name="T31" fmla="*/ 31 h 202"/>
                <a:gd name="T32" fmla="*/ 15 w 71"/>
                <a:gd name="T33" fmla="*/ 152 h 202"/>
                <a:gd name="T34" fmla="*/ 15 w 71"/>
                <a:gd name="T35" fmla="*/ 152 h 202"/>
                <a:gd name="T36" fmla="*/ 9 w 71"/>
                <a:gd name="T37" fmla="*/ 149 h 202"/>
                <a:gd name="T38" fmla="*/ 0 w 71"/>
                <a:gd name="T39" fmla="*/ 28 h 202"/>
                <a:gd name="T40" fmla="*/ 0 w 71"/>
                <a:gd name="T41" fmla="*/ 28 h 202"/>
                <a:gd name="T42" fmla="*/ 0 w 71"/>
                <a:gd name="T43" fmla="*/ 28 h 202"/>
                <a:gd name="T44" fmla="*/ 0 w 71"/>
                <a:gd name="T45" fmla="*/ 12 h 202"/>
                <a:gd name="T46" fmla="*/ 0 w 71"/>
                <a:gd name="T47" fmla="*/ 12 h 202"/>
                <a:gd name="T48" fmla="*/ 3 w 71"/>
                <a:gd name="T49" fmla="*/ 6 h 202"/>
                <a:gd name="T50" fmla="*/ 9 w 71"/>
                <a:gd name="T51" fmla="*/ 0 h 202"/>
                <a:gd name="T52" fmla="*/ 9 w 71"/>
                <a:gd name="T53" fmla="*/ 0 h 202"/>
                <a:gd name="T54" fmla="*/ 15 w 71"/>
                <a:gd name="T55" fmla="*/ 0 h 202"/>
                <a:gd name="T56" fmla="*/ 24 w 71"/>
                <a:gd name="T57" fmla="*/ 0 h 202"/>
                <a:gd name="T58" fmla="*/ 24 w 71"/>
                <a:gd name="T59" fmla="*/ 0 h 202"/>
                <a:gd name="T60" fmla="*/ 31 w 71"/>
                <a:gd name="T61" fmla="*/ 6 h 202"/>
                <a:gd name="T62" fmla="*/ 31 w 71"/>
                <a:gd name="T63" fmla="*/ 6 h 202"/>
                <a:gd name="T64" fmla="*/ 40 w 71"/>
                <a:gd name="T65" fmla="*/ 15 h 202"/>
                <a:gd name="T66" fmla="*/ 46 w 71"/>
                <a:gd name="T67" fmla="*/ 31 h 202"/>
                <a:gd name="T68" fmla="*/ 46 w 71"/>
                <a:gd name="T69" fmla="*/ 31 h 202"/>
                <a:gd name="T70" fmla="*/ 52 w 71"/>
                <a:gd name="T71" fmla="*/ 49 h 202"/>
                <a:gd name="T72" fmla="*/ 52 w 71"/>
                <a:gd name="T73" fmla="*/ 49 h 202"/>
                <a:gd name="T74" fmla="*/ 52 w 71"/>
                <a:gd name="T75" fmla="*/ 49 h 202"/>
                <a:gd name="T76" fmla="*/ 71 w 71"/>
                <a:gd name="T77" fmla="*/ 202 h 202"/>
                <a:gd name="T78" fmla="*/ 71 w 71"/>
                <a:gd name="T79" fmla="*/ 202 h 202"/>
                <a:gd name="T80" fmla="*/ 65 w 71"/>
                <a:gd name="T81" fmla="*/ 199 h 202"/>
                <a:gd name="T82" fmla="*/ 65 w 71"/>
                <a:gd name="T83"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202">
                  <a:moveTo>
                    <a:pt x="65" y="199"/>
                  </a:moveTo>
                  <a:lnTo>
                    <a:pt x="46" y="46"/>
                  </a:lnTo>
                  <a:lnTo>
                    <a:pt x="46" y="46"/>
                  </a:lnTo>
                  <a:lnTo>
                    <a:pt x="40" y="31"/>
                  </a:lnTo>
                  <a:lnTo>
                    <a:pt x="40" y="31"/>
                  </a:lnTo>
                  <a:lnTo>
                    <a:pt x="34" y="18"/>
                  </a:lnTo>
                  <a:lnTo>
                    <a:pt x="34" y="18"/>
                  </a:lnTo>
                  <a:lnTo>
                    <a:pt x="24" y="9"/>
                  </a:lnTo>
                  <a:lnTo>
                    <a:pt x="24" y="9"/>
                  </a:lnTo>
                  <a:lnTo>
                    <a:pt x="21" y="6"/>
                  </a:lnTo>
                  <a:lnTo>
                    <a:pt x="15" y="6"/>
                  </a:lnTo>
                  <a:lnTo>
                    <a:pt x="9" y="12"/>
                  </a:lnTo>
                  <a:lnTo>
                    <a:pt x="9" y="12"/>
                  </a:lnTo>
                  <a:lnTo>
                    <a:pt x="6" y="21"/>
                  </a:lnTo>
                  <a:lnTo>
                    <a:pt x="6" y="31"/>
                  </a:lnTo>
                  <a:lnTo>
                    <a:pt x="6" y="31"/>
                  </a:lnTo>
                  <a:lnTo>
                    <a:pt x="15" y="152"/>
                  </a:lnTo>
                  <a:lnTo>
                    <a:pt x="15" y="152"/>
                  </a:lnTo>
                  <a:lnTo>
                    <a:pt x="9" y="149"/>
                  </a:lnTo>
                  <a:lnTo>
                    <a:pt x="0" y="28"/>
                  </a:lnTo>
                  <a:lnTo>
                    <a:pt x="0" y="28"/>
                  </a:lnTo>
                  <a:lnTo>
                    <a:pt x="0" y="28"/>
                  </a:lnTo>
                  <a:lnTo>
                    <a:pt x="0" y="12"/>
                  </a:lnTo>
                  <a:lnTo>
                    <a:pt x="0" y="12"/>
                  </a:lnTo>
                  <a:lnTo>
                    <a:pt x="3" y="6"/>
                  </a:lnTo>
                  <a:lnTo>
                    <a:pt x="9" y="0"/>
                  </a:lnTo>
                  <a:lnTo>
                    <a:pt x="9" y="0"/>
                  </a:lnTo>
                  <a:lnTo>
                    <a:pt x="15" y="0"/>
                  </a:lnTo>
                  <a:lnTo>
                    <a:pt x="24" y="0"/>
                  </a:lnTo>
                  <a:lnTo>
                    <a:pt x="24" y="0"/>
                  </a:lnTo>
                  <a:lnTo>
                    <a:pt x="31" y="6"/>
                  </a:lnTo>
                  <a:lnTo>
                    <a:pt x="31" y="6"/>
                  </a:lnTo>
                  <a:lnTo>
                    <a:pt x="40" y="15"/>
                  </a:lnTo>
                  <a:lnTo>
                    <a:pt x="46" y="31"/>
                  </a:lnTo>
                  <a:lnTo>
                    <a:pt x="46" y="31"/>
                  </a:lnTo>
                  <a:lnTo>
                    <a:pt x="52" y="49"/>
                  </a:lnTo>
                  <a:lnTo>
                    <a:pt x="52" y="49"/>
                  </a:lnTo>
                  <a:lnTo>
                    <a:pt x="52" y="49"/>
                  </a:lnTo>
                  <a:lnTo>
                    <a:pt x="71" y="202"/>
                  </a:lnTo>
                  <a:lnTo>
                    <a:pt x="71" y="202"/>
                  </a:lnTo>
                  <a:lnTo>
                    <a:pt x="65" y="199"/>
                  </a:lnTo>
                  <a:lnTo>
                    <a:pt x="65" y="19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1" name="Freeform 315"/>
            <p:cNvSpPr>
              <a:spLocks/>
            </p:cNvSpPr>
            <p:nvPr/>
          </p:nvSpPr>
          <p:spPr bwMode="auto">
            <a:xfrm>
              <a:off x="352" y="439"/>
              <a:ext cx="56" cy="155"/>
            </a:xfrm>
            <a:custGeom>
              <a:avLst/>
              <a:gdLst>
                <a:gd name="T0" fmla="*/ 49 w 56"/>
                <a:gd name="T1" fmla="*/ 152 h 155"/>
                <a:gd name="T2" fmla="*/ 34 w 56"/>
                <a:gd name="T3" fmla="*/ 40 h 155"/>
                <a:gd name="T4" fmla="*/ 34 w 56"/>
                <a:gd name="T5" fmla="*/ 40 h 155"/>
                <a:gd name="T6" fmla="*/ 31 w 56"/>
                <a:gd name="T7" fmla="*/ 34 h 155"/>
                <a:gd name="T8" fmla="*/ 31 w 56"/>
                <a:gd name="T9" fmla="*/ 34 h 155"/>
                <a:gd name="T10" fmla="*/ 31 w 56"/>
                <a:gd name="T11" fmla="*/ 28 h 155"/>
                <a:gd name="T12" fmla="*/ 31 w 56"/>
                <a:gd name="T13" fmla="*/ 28 h 155"/>
                <a:gd name="T14" fmla="*/ 25 w 56"/>
                <a:gd name="T15" fmla="*/ 18 h 155"/>
                <a:gd name="T16" fmla="*/ 25 w 56"/>
                <a:gd name="T17" fmla="*/ 18 h 155"/>
                <a:gd name="T18" fmla="*/ 18 w 56"/>
                <a:gd name="T19" fmla="*/ 9 h 155"/>
                <a:gd name="T20" fmla="*/ 18 w 56"/>
                <a:gd name="T21" fmla="*/ 9 h 155"/>
                <a:gd name="T22" fmla="*/ 15 w 56"/>
                <a:gd name="T23" fmla="*/ 9 h 155"/>
                <a:gd name="T24" fmla="*/ 15 w 56"/>
                <a:gd name="T25" fmla="*/ 9 h 155"/>
                <a:gd name="T26" fmla="*/ 12 w 56"/>
                <a:gd name="T27" fmla="*/ 9 h 155"/>
                <a:gd name="T28" fmla="*/ 12 w 56"/>
                <a:gd name="T29" fmla="*/ 9 h 155"/>
                <a:gd name="T30" fmla="*/ 12 w 56"/>
                <a:gd name="T31" fmla="*/ 12 h 155"/>
                <a:gd name="T32" fmla="*/ 12 w 56"/>
                <a:gd name="T33" fmla="*/ 12 h 155"/>
                <a:gd name="T34" fmla="*/ 9 w 56"/>
                <a:gd name="T35" fmla="*/ 15 h 155"/>
                <a:gd name="T36" fmla="*/ 9 w 56"/>
                <a:gd name="T37" fmla="*/ 25 h 155"/>
                <a:gd name="T38" fmla="*/ 9 w 56"/>
                <a:gd name="T39" fmla="*/ 25 h 155"/>
                <a:gd name="T40" fmla="*/ 15 w 56"/>
                <a:gd name="T41" fmla="*/ 118 h 155"/>
                <a:gd name="T42" fmla="*/ 15 w 56"/>
                <a:gd name="T43" fmla="*/ 118 h 155"/>
                <a:gd name="T44" fmla="*/ 9 w 56"/>
                <a:gd name="T45" fmla="*/ 118 h 155"/>
                <a:gd name="T46" fmla="*/ 6 w 56"/>
                <a:gd name="T47" fmla="*/ 118 h 155"/>
                <a:gd name="T48" fmla="*/ 0 w 56"/>
                <a:gd name="T49" fmla="*/ 25 h 155"/>
                <a:gd name="T50" fmla="*/ 0 w 56"/>
                <a:gd name="T51" fmla="*/ 25 h 155"/>
                <a:gd name="T52" fmla="*/ 0 w 56"/>
                <a:gd name="T53" fmla="*/ 25 h 155"/>
                <a:gd name="T54" fmla="*/ 0 w 56"/>
                <a:gd name="T55" fmla="*/ 12 h 155"/>
                <a:gd name="T56" fmla="*/ 3 w 56"/>
                <a:gd name="T57" fmla="*/ 6 h 155"/>
                <a:gd name="T58" fmla="*/ 3 w 56"/>
                <a:gd name="T59" fmla="*/ 6 h 155"/>
                <a:gd name="T60" fmla="*/ 6 w 56"/>
                <a:gd name="T61" fmla="*/ 0 h 155"/>
                <a:gd name="T62" fmla="*/ 6 w 56"/>
                <a:gd name="T63" fmla="*/ 0 h 155"/>
                <a:gd name="T64" fmla="*/ 15 w 56"/>
                <a:gd name="T65" fmla="*/ 0 h 155"/>
                <a:gd name="T66" fmla="*/ 15 w 56"/>
                <a:gd name="T67" fmla="*/ 0 h 155"/>
                <a:gd name="T68" fmla="*/ 25 w 56"/>
                <a:gd name="T69" fmla="*/ 3 h 155"/>
                <a:gd name="T70" fmla="*/ 25 w 56"/>
                <a:gd name="T71" fmla="*/ 3 h 155"/>
                <a:gd name="T72" fmla="*/ 28 w 56"/>
                <a:gd name="T73" fmla="*/ 6 h 155"/>
                <a:gd name="T74" fmla="*/ 28 w 56"/>
                <a:gd name="T75" fmla="*/ 6 h 155"/>
                <a:gd name="T76" fmla="*/ 34 w 56"/>
                <a:gd name="T77" fmla="*/ 12 h 155"/>
                <a:gd name="T78" fmla="*/ 37 w 56"/>
                <a:gd name="T79" fmla="*/ 25 h 155"/>
                <a:gd name="T80" fmla="*/ 37 w 56"/>
                <a:gd name="T81" fmla="*/ 25 h 155"/>
                <a:gd name="T82" fmla="*/ 40 w 56"/>
                <a:gd name="T83" fmla="*/ 31 h 155"/>
                <a:gd name="T84" fmla="*/ 40 w 56"/>
                <a:gd name="T85" fmla="*/ 31 h 155"/>
                <a:gd name="T86" fmla="*/ 43 w 56"/>
                <a:gd name="T87" fmla="*/ 37 h 155"/>
                <a:gd name="T88" fmla="*/ 43 w 56"/>
                <a:gd name="T89" fmla="*/ 40 h 155"/>
                <a:gd name="T90" fmla="*/ 43 w 56"/>
                <a:gd name="T91" fmla="*/ 40 h 155"/>
                <a:gd name="T92" fmla="*/ 56 w 56"/>
                <a:gd name="T93" fmla="*/ 152 h 155"/>
                <a:gd name="T94" fmla="*/ 56 w 56"/>
                <a:gd name="T95" fmla="*/ 152 h 155"/>
                <a:gd name="T96" fmla="*/ 53 w 56"/>
                <a:gd name="T97" fmla="*/ 155 h 155"/>
                <a:gd name="T98" fmla="*/ 49 w 56"/>
                <a:gd name="T99" fmla="*/ 152 h 155"/>
                <a:gd name="T100" fmla="*/ 49 w 56"/>
                <a:gd name="T101" fmla="*/ 15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155">
                  <a:moveTo>
                    <a:pt x="49" y="152"/>
                  </a:moveTo>
                  <a:lnTo>
                    <a:pt x="34" y="40"/>
                  </a:lnTo>
                  <a:lnTo>
                    <a:pt x="34" y="40"/>
                  </a:lnTo>
                  <a:lnTo>
                    <a:pt x="31" y="34"/>
                  </a:lnTo>
                  <a:lnTo>
                    <a:pt x="31" y="34"/>
                  </a:lnTo>
                  <a:lnTo>
                    <a:pt x="31" y="28"/>
                  </a:lnTo>
                  <a:lnTo>
                    <a:pt x="31" y="28"/>
                  </a:lnTo>
                  <a:lnTo>
                    <a:pt x="25" y="18"/>
                  </a:lnTo>
                  <a:lnTo>
                    <a:pt x="25" y="18"/>
                  </a:lnTo>
                  <a:lnTo>
                    <a:pt x="18" y="9"/>
                  </a:lnTo>
                  <a:lnTo>
                    <a:pt x="18" y="9"/>
                  </a:lnTo>
                  <a:lnTo>
                    <a:pt x="15" y="9"/>
                  </a:lnTo>
                  <a:lnTo>
                    <a:pt x="15" y="9"/>
                  </a:lnTo>
                  <a:lnTo>
                    <a:pt x="12" y="9"/>
                  </a:lnTo>
                  <a:lnTo>
                    <a:pt x="12" y="9"/>
                  </a:lnTo>
                  <a:lnTo>
                    <a:pt x="12" y="12"/>
                  </a:lnTo>
                  <a:lnTo>
                    <a:pt x="12" y="12"/>
                  </a:lnTo>
                  <a:lnTo>
                    <a:pt x="9" y="15"/>
                  </a:lnTo>
                  <a:lnTo>
                    <a:pt x="9" y="25"/>
                  </a:lnTo>
                  <a:lnTo>
                    <a:pt x="9" y="25"/>
                  </a:lnTo>
                  <a:lnTo>
                    <a:pt x="15" y="118"/>
                  </a:lnTo>
                  <a:lnTo>
                    <a:pt x="15" y="118"/>
                  </a:lnTo>
                  <a:lnTo>
                    <a:pt x="9" y="118"/>
                  </a:lnTo>
                  <a:lnTo>
                    <a:pt x="6" y="118"/>
                  </a:lnTo>
                  <a:lnTo>
                    <a:pt x="0" y="25"/>
                  </a:lnTo>
                  <a:lnTo>
                    <a:pt x="0" y="25"/>
                  </a:lnTo>
                  <a:lnTo>
                    <a:pt x="0" y="25"/>
                  </a:lnTo>
                  <a:lnTo>
                    <a:pt x="0" y="12"/>
                  </a:lnTo>
                  <a:lnTo>
                    <a:pt x="3" y="6"/>
                  </a:lnTo>
                  <a:lnTo>
                    <a:pt x="3" y="6"/>
                  </a:lnTo>
                  <a:lnTo>
                    <a:pt x="6" y="0"/>
                  </a:lnTo>
                  <a:lnTo>
                    <a:pt x="6" y="0"/>
                  </a:lnTo>
                  <a:lnTo>
                    <a:pt x="15" y="0"/>
                  </a:lnTo>
                  <a:lnTo>
                    <a:pt x="15" y="0"/>
                  </a:lnTo>
                  <a:lnTo>
                    <a:pt x="25" y="3"/>
                  </a:lnTo>
                  <a:lnTo>
                    <a:pt x="25" y="3"/>
                  </a:lnTo>
                  <a:lnTo>
                    <a:pt x="28" y="6"/>
                  </a:lnTo>
                  <a:lnTo>
                    <a:pt x="28" y="6"/>
                  </a:lnTo>
                  <a:lnTo>
                    <a:pt x="34" y="12"/>
                  </a:lnTo>
                  <a:lnTo>
                    <a:pt x="37" y="25"/>
                  </a:lnTo>
                  <a:lnTo>
                    <a:pt x="37" y="25"/>
                  </a:lnTo>
                  <a:lnTo>
                    <a:pt x="40" y="31"/>
                  </a:lnTo>
                  <a:lnTo>
                    <a:pt x="40" y="31"/>
                  </a:lnTo>
                  <a:lnTo>
                    <a:pt x="43" y="37"/>
                  </a:lnTo>
                  <a:lnTo>
                    <a:pt x="43" y="40"/>
                  </a:lnTo>
                  <a:lnTo>
                    <a:pt x="43" y="40"/>
                  </a:lnTo>
                  <a:lnTo>
                    <a:pt x="56" y="152"/>
                  </a:lnTo>
                  <a:lnTo>
                    <a:pt x="56" y="152"/>
                  </a:lnTo>
                  <a:lnTo>
                    <a:pt x="53" y="155"/>
                  </a:lnTo>
                  <a:lnTo>
                    <a:pt x="49" y="152"/>
                  </a:lnTo>
                  <a:lnTo>
                    <a:pt x="49" y="1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2" name="Freeform 316"/>
            <p:cNvSpPr>
              <a:spLocks/>
            </p:cNvSpPr>
            <p:nvPr/>
          </p:nvSpPr>
          <p:spPr bwMode="auto">
            <a:xfrm>
              <a:off x="352" y="442"/>
              <a:ext cx="53" cy="152"/>
            </a:xfrm>
            <a:custGeom>
              <a:avLst/>
              <a:gdLst>
                <a:gd name="T0" fmla="*/ 49 w 53"/>
                <a:gd name="T1" fmla="*/ 149 h 152"/>
                <a:gd name="T2" fmla="*/ 34 w 53"/>
                <a:gd name="T3" fmla="*/ 37 h 152"/>
                <a:gd name="T4" fmla="*/ 34 w 53"/>
                <a:gd name="T5" fmla="*/ 37 h 152"/>
                <a:gd name="T6" fmla="*/ 31 w 53"/>
                <a:gd name="T7" fmla="*/ 25 h 152"/>
                <a:gd name="T8" fmla="*/ 31 w 53"/>
                <a:gd name="T9" fmla="*/ 25 h 152"/>
                <a:gd name="T10" fmla="*/ 25 w 53"/>
                <a:gd name="T11" fmla="*/ 15 h 152"/>
                <a:gd name="T12" fmla="*/ 25 w 53"/>
                <a:gd name="T13" fmla="*/ 15 h 152"/>
                <a:gd name="T14" fmla="*/ 18 w 53"/>
                <a:gd name="T15" fmla="*/ 6 h 152"/>
                <a:gd name="T16" fmla="*/ 18 w 53"/>
                <a:gd name="T17" fmla="*/ 6 h 152"/>
                <a:gd name="T18" fmla="*/ 12 w 53"/>
                <a:gd name="T19" fmla="*/ 6 h 152"/>
                <a:gd name="T20" fmla="*/ 6 w 53"/>
                <a:gd name="T21" fmla="*/ 9 h 152"/>
                <a:gd name="T22" fmla="*/ 6 w 53"/>
                <a:gd name="T23" fmla="*/ 9 h 152"/>
                <a:gd name="T24" fmla="*/ 6 w 53"/>
                <a:gd name="T25" fmla="*/ 15 h 152"/>
                <a:gd name="T26" fmla="*/ 6 w 53"/>
                <a:gd name="T27" fmla="*/ 25 h 152"/>
                <a:gd name="T28" fmla="*/ 6 w 53"/>
                <a:gd name="T29" fmla="*/ 25 h 152"/>
                <a:gd name="T30" fmla="*/ 12 w 53"/>
                <a:gd name="T31" fmla="*/ 115 h 152"/>
                <a:gd name="T32" fmla="*/ 12 w 53"/>
                <a:gd name="T33" fmla="*/ 115 h 152"/>
                <a:gd name="T34" fmla="*/ 6 w 53"/>
                <a:gd name="T35" fmla="*/ 115 h 152"/>
                <a:gd name="T36" fmla="*/ 0 w 53"/>
                <a:gd name="T37" fmla="*/ 22 h 152"/>
                <a:gd name="T38" fmla="*/ 0 w 53"/>
                <a:gd name="T39" fmla="*/ 22 h 152"/>
                <a:gd name="T40" fmla="*/ 0 w 53"/>
                <a:gd name="T41" fmla="*/ 22 h 152"/>
                <a:gd name="T42" fmla="*/ 0 w 53"/>
                <a:gd name="T43" fmla="*/ 9 h 152"/>
                <a:gd name="T44" fmla="*/ 0 w 53"/>
                <a:gd name="T45" fmla="*/ 9 h 152"/>
                <a:gd name="T46" fmla="*/ 3 w 53"/>
                <a:gd name="T47" fmla="*/ 3 h 152"/>
                <a:gd name="T48" fmla="*/ 6 w 53"/>
                <a:gd name="T49" fmla="*/ 0 h 152"/>
                <a:gd name="T50" fmla="*/ 6 w 53"/>
                <a:gd name="T51" fmla="*/ 0 h 152"/>
                <a:gd name="T52" fmla="*/ 12 w 53"/>
                <a:gd name="T53" fmla="*/ 0 h 152"/>
                <a:gd name="T54" fmla="*/ 18 w 53"/>
                <a:gd name="T55" fmla="*/ 3 h 152"/>
                <a:gd name="T56" fmla="*/ 18 w 53"/>
                <a:gd name="T57" fmla="*/ 3 h 152"/>
                <a:gd name="T58" fmla="*/ 21 w 53"/>
                <a:gd name="T59" fmla="*/ 6 h 152"/>
                <a:gd name="T60" fmla="*/ 21 w 53"/>
                <a:gd name="T61" fmla="*/ 6 h 152"/>
                <a:gd name="T62" fmla="*/ 28 w 53"/>
                <a:gd name="T63" fmla="*/ 12 h 152"/>
                <a:gd name="T64" fmla="*/ 34 w 53"/>
                <a:gd name="T65" fmla="*/ 25 h 152"/>
                <a:gd name="T66" fmla="*/ 34 w 53"/>
                <a:gd name="T67" fmla="*/ 25 h 152"/>
                <a:gd name="T68" fmla="*/ 37 w 53"/>
                <a:gd name="T69" fmla="*/ 37 h 152"/>
                <a:gd name="T70" fmla="*/ 37 w 53"/>
                <a:gd name="T71" fmla="*/ 37 h 152"/>
                <a:gd name="T72" fmla="*/ 37 w 53"/>
                <a:gd name="T73" fmla="*/ 37 h 152"/>
                <a:gd name="T74" fmla="*/ 53 w 53"/>
                <a:gd name="T75" fmla="*/ 152 h 152"/>
                <a:gd name="T76" fmla="*/ 53 w 53"/>
                <a:gd name="T77" fmla="*/ 152 h 152"/>
                <a:gd name="T78" fmla="*/ 49 w 53"/>
                <a:gd name="T79" fmla="*/ 149 h 152"/>
                <a:gd name="T80" fmla="*/ 49 w 53"/>
                <a:gd name="T81" fmla="*/ 1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3" h="152">
                  <a:moveTo>
                    <a:pt x="49" y="149"/>
                  </a:moveTo>
                  <a:lnTo>
                    <a:pt x="34" y="37"/>
                  </a:lnTo>
                  <a:lnTo>
                    <a:pt x="34" y="37"/>
                  </a:lnTo>
                  <a:lnTo>
                    <a:pt x="31" y="25"/>
                  </a:lnTo>
                  <a:lnTo>
                    <a:pt x="31" y="25"/>
                  </a:lnTo>
                  <a:lnTo>
                    <a:pt x="25" y="15"/>
                  </a:lnTo>
                  <a:lnTo>
                    <a:pt x="25" y="15"/>
                  </a:lnTo>
                  <a:lnTo>
                    <a:pt x="18" y="6"/>
                  </a:lnTo>
                  <a:lnTo>
                    <a:pt x="18" y="6"/>
                  </a:lnTo>
                  <a:lnTo>
                    <a:pt x="12" y="6"/>
                  </a:lnTo>
                  <a:lnTo>
                    <a:pt x="6" y="9"/>
                  </a:lnTo>
                  <a:lnTo>
                    <a:pt x="6" y="9"/>
                  </a:lnTo>
                  <a:lnTo>
                    <a:pt x="6" y="15"/>
                  </a:lnTo>
                  <a:lnTo>
                    <a:pt x="6" y="25"/>
                  </a:lnTo>
                  <a:lnTo>
                    <a:pt x="6" y="25"/>
                  </a:lnTo>
                  <a:lnTo>
                    <a:pt x="12" y="115"/>
                  </a:lnTo>
                  <a:lnTo>
                    <a:pt x="12" y="115"/>
                  </a:lnTo>
                  <a:lnTo>
                    <a:pt x="6" y="115"/>
                  </a:lnTo>
                  <a:lnTo>
                    <a:pt x="0" y="22"/>
                  </a:lnTo>
                  <a:lnTo>
                    <a:pt x="0" y="22"/>
                  </a:lnTo>
                  <a:lnTo>
                    <a:pt x="0" y="22"/>
                  </a:lnTo>
                  <a:lnTo>
                    <a:pt x="0" y="9"/>
                  </a:lnTo>
                  <a:lnTo>
                    <a:pt x="0" y="9"/>
                  </a:lnTo>
                  <a:lnTo>
                    <a:pt x="3" y="3"/>
                  </a:lnTo>
                  <a:lnTo>
                    <a:pt x="6" y="0"/>
                  </a:lnTo>
                  <a:lnTo>
                    <a:pt x="6" y="0"/>
                  </a:lnTo>
                  <a:lnTo>
                    <a:pt x="12" y="0"/>
                  </a:lnTo>
                  <a:lnTo>
                    <a:pt x="18" y="3"/>
                  </a:lnTo>
                  <a:lnTo>
                    <a:pt x="18" y="3"/>
                  </a:lnTo>
                  <a:lnTo>
                    <a:pt x="21" y="6"/>
                  </a:lnTo>
                  <a:lnTo>
                    <a:pt x="21" y="6"/>
                  </a:lnTo>
                  <a:lnTo>
                    <a:pt x="28" y="12"/>
                  </a:lnTo>
                  <a:lnTo>
                    <a:pt x="34" y="25"/>
                  </a:lnTo>
                  <a:lnTo>
                    <a:pt x="34" y="25"/>
                  </a:lnTo>
                  <a:lnTo>
                    <a:pt x="37" y="37"/>
                  </a:lnTo>
                  <a:lnTo>
                    <a:pt x="37" y="37"/>
                  </a:lnTo>
                  <a:lnTo>
                    <a:pt x="37" y="37"/>
                  </a:lnTo>
                  <a:lnTo>
                    <a:pt x="53" y="152"/>
                  </a:lnTo>
                  <a:lnTo>
                    <a:pt x="53" y="152"/>
                  </a:lnTo>
                  <a:lnTo>
                    <a:pt x="49" y="149"/>
                  </a:lnTo>
                  <a:lnTo>
                    <a:pt x="49" y="14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3" name="Freeform 317"/>
            <p:cNvSpPr>
              <a:spLocks/>
            </p:cNvSpPr>
            <p:nvPr/>
          </p:nvSpPr>
          <p:spPr bwMode="auto">
            <a:xfrm>
              <a:off x="6" y="635"/>
              <a:ext cx="28" cy="205"/>
            </a:xfrm>
            <a:custGeom>
              <a:avLst/>
              <a:gdLst>
                <a:gd name="T0" fmla="*/ 13 w 28"/>
                <a:gd name="T1" fmla="*/ 205 h 205"/>
                <a:gd name="T2" fmla="*/ 16 w 28"/>
                <a:gd name="T3" fmla="*/ 53 h 205"/>
                <a:gd name="T4" fmla="*/ 16 w 28"/>
                <a:gd name="T5" fmla="*/ 53 h 205"/>
                <a:gd name="T6" fmla="*/ 13 w 28"/>
                <a:gd name="T7" fmla="*/ 43 h 205"/>
                <a:gd name="T8" fmla="*/ 13 w 28"/>
                <a:gd name="T9" fmla="*/ 43 h 205"/>
                <a:gd name="T10" fmla="*/ 13 w 28"/>
                <a:gd name="T11" fmla="*/ 34 h 205"/>
                <a:gd name="T12" fmla="*/ 13 w 28"/>
                <a:gd name="T13" fmla="*/ 34 h 205"/>
                <a:gd name="T14" fmla="*/ 10 w 28"/>
                <a:gd name="T15" fmla="*/ 25 h 205"/>
                <a:gd name="T16" fmla="*/ 10 w 28"/>
                <a:gd name="T17" fmla="*/ 25 h 205"/>
                <a:gd name="T18" fmla="*/ 0 w 28"/>
                <a:gd name="T19" fmla="*/ 12 h 205"/>
                <a:gd name="T20" fmla="*/ 0 w 28"/>
                <a:gd name="T21" fmla="*/ 12 h 205"/>
                <a:gd name="T22" fmla="*/ 0 w 28"/>
                <a:gd name="T23" fmla="*/ 12 h 205"/>
                <a:gd name="T24" fmla="*/ 0 w 28"/>
                <a:gd name="T25" fmla="*/ 0 h 205"/>
                <a:gd name="T26" fmla="*/ 0 w 28"/>
                <a:gd name="T27" fmla="*/ 0 h 205"/>
                <a:gd name="T28" fmla="*/ 10 w 28"/>
                <a:gd name="T29" fmla="*/ 3 h 205"/>
                <a:gd name="T30" fmla="*/ 10 w 28"/>
                <a:gd name="T31" fmla="*/ 3 h 205"/>
                <a:gd name="T32" fmla="*/ 13 w 28"/>
                <a:gd name="T33" fmla="*/ 6 h 205"/>
                <a:gd name="T34" fmla="*/ 13 w 28"/>
                <a:gd name="T35" fmla="*/ 6 h 205"/>
                <a:gd name="T36" fmla="*/ 19 w 28"/>
                <a:gd name="T37" fmla="*/ 18 h 205"/>
                <a:gd name="T38" fmla="*/ 25 w 28"/>
                <a:gd name="T39" fmla="*/ 31 h 205"/>
                <a:gd name="T40" fmla="*/ 25 w 28"/>
                <a:gd name="T41" fmla="*/ 31 h 205"/>
                <a:gd name="T42" fmla="*/ 25 w 28"/>
                <a:gd name="T43" fmla="*/ 40 h 205"/>
                <a:gd name="T44" fmla="*/ 25 w 28"/>
                <a:gd name="T45" fmla="*/ 40 h 205"/>
                <a:gd name="T46" fmla="*/ 28 w 28"/>
                <a:gd name="T47" fmla="*/ 49 h 205"/>
                <a:gd name="T48" fmla="*/ 28 w 28"/>
                <a:gd name="T49" fmla="*/ 53 h 205"/>
                <a:gd name="T50" fmla="*/ 28 w 28"/>
                <a:gd name="T51" fmla="*/ 53 h 205"/>
                <a:gd name="T52" fmla="*/ 25 w 28"/>
                <a:gd name="T53" fmla="*/ 202 h 205"/>
                <a:gd name="T54" fmla="*/ 25 w 28"/>
                <a:gd name="T55" fmla="*/ 202 h 205"/>
                <a:gd name="T56" fmla="*/ 19 w 28"/>
                <a:gd name="T57" fmla="*/ 205 h 205"/>
                <a:gd name="T58" fmla="*/ 13 w 28"/>
                <a:gd name="T59" fmla="*/ 205 h 205"/>
                <a:gd name="T60" fmla="*/ 13 w 28"/>
                <a:gd name="T6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205">
                  <a:moveTo>
                    <a:pt x="13" y="205"/>
                  </a:moveTo>
                  <a:lnTo>
                    <a:pt x="16" y="53"/>
                  </a:lnTo>
                  <a:lnTo>
                    <a:pt x="16" y="53"/>
                  </a:lnTo>
                  <a:lnTo>
                    <a:pt x="13" y="43"/>
                  </a:lnTo>
                  <a:lnTo>
                    <a:pt x="13" y="43"/>
                  </a:lnTo>
                  <a:lnTo>
                    <a:pt x="13" y="34"/>
                  </a:lnTo>
                  <a:lnTo>
                    <a:pt x="13" y="34"/>
                  </a:lnTo>
                  <a:lnTo>
                    <a:pt x="10" y="25"/>
                  </a:lnTo>
                  <a:lnTo>
                    <a:pt x="10" y="25"/>
                  </a:lnTo>
                  <a:lnTo>
                    <a:pt x="0" y="12"/>
                  </a:lnTo>
                  <a:lnTo>
                    <a:pt x="0" y="12"/>
                  </a:lnTo>
                  <a:lnTo>
                    <a:pt x="0" y="12"/>
                  </a:lnTo>
                  <a:lnTo>
                    <a:pt x="0" y="0"/>
                  </a:lnTo>
                  <a:lnTo>
                    <a:pt x="0" y="0"/>
                  </a:lnTo>
                  <a:lnTo>
                    <a:pt x="10" y="3"/>
                  </a:lnTo>
                  <a:lnTo>
                    <a:pt x="10" y="3"/>
                  </a:lnTo>
                  <a:lnTo>
                    <a:pt x="13" y="6"/>
                  </a:lnTo>
                  <a:lnTo>
                    <a:pt x="13" y="6"/>
                  </a:lnTo>
                  <a:lnTo>
                    <a:pt x="19" y="18"/>
                  </a:lnTo>
                  <a:lnTo>
                    <a:pt x="25" y="31"/>
                  </a:lnTo>
                  <a:lnTo>
                    <a:pt x="25" y="31"/>
                  </a:lnTo>
                  <a:lnTo>
                    <a:pt x="25" y="40"/>
                  </a:lnTo>
                  <a:lnTo>
                    <a:pt x="25" y="40"/>
                  </a:lnTo>
                  <a:lnTo>
                    <a:pt x="28" y="49"/>
                  </a:lnTo>
                  <a:lnTo>
                    <a:pt x="28" y="53"/>
                  </a:lnTo>
                  <a:lnTo>
                    <a:pt x="28" y="53"/>
                  </a:lnTo>
                  <a:lnTo>
                    <a:pt x="25" y="202"/>
                  </a:lnTo>
                  <a:lnTo>
                    <a:pt x="25" y="202"/>
                  </a:lnTo>
                  <a:lnTo>
                    <a:pt x="19" y="205"/>
                  </a:lnTo>
                  <a:lnTo>
                    <a:pt x="13" y="205"/>
                  </a:lnTo>
                  <a:lnTo>
                    <a:pt x="13" y="20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4" name="Freeform 318"/>
            <p:cNvSpPr>
              <a:spLocks/>
            </p:cNvSpPr>
            <p:nvPr/>
          </p:nvSpPr>
          <p:spPr bwMode="auto">
            <a:xfrm>
              <a:off x="6" y="641"/>
              <a:ext cx="22" cy="199"/>
            </a:xfrm>
            <a:custGeom>
              <a:avLst/>
              <a:gdLst>
                <a:gd name="T0" fmla="*/ 13 w 22"/>
                <a:gd name="T1" fmla="*/ 199 h 199"/>
                <a:gd name="T2" fmla="*/ 16 w 22"/>
                <a:gd name="T3" fmla="*/ 47 h 199"/>
                <a:gd name="T4" fmla="*/ 16 w 22"/>
                <a:gd name="T5" fmla="*/ 47 h 199"/>
                <a:gd name="T6" fmla="*/ 13 w 22"/>
                <a:gd name="T7" fmla="*/ 28 h 199"/>
                <a:gd name="T8" fmla="*/ 13 w 22"/>
                <a:gd name="T9" fmla="*/ 28 h 199"/>
                <a:gd name="T10" fmla="*/ 10 w 22"/>
                <a:gd name="T11" fmla="*/ 19 h 199"/>
                <a:gd name="T12" fmla="*/ 10 w 22"/>
                <a:gd name="T13" fmla="*/ 19 h 199"/>
                <a:gd name="T14" fmla="*/ 0 w 22"/>
                <a:gd name="T15" fmla="*/ 6 h 199"/>
                <a:gd name="T16" fmla="*/ 0 w 22"/>
                <a:gd name="T17" fmla="*/ 6 h 199"/>
                <a:gd name="T18" fmla="*/ 0 w 22"/>
                <a:gd name="T19" fmla="*/ 6 h 199"/>
                <a:gd name="T20" fmla="*/ 0 w 22"/>
                <a:gd name="T21" fmla="*/ 0 h 199"/>
                <a:gd name="T22" fmla="*/ 0 w 22"/>
                <a:gd name="T23" fmla="*/ 0 h 199"/>
                <a:gd name="T24" fmla="*/ 3 w 22"/>
                <a:gd name="T25" fmla="*/ 0 h 199"/>
                <a:gd name="T26" fmla="*/ 3 w 22"/>
                <a:gd name="T27" fmla="*/ 0 h 199"/>
                <a:gd name="T28" fmla="*/ 6 w 22"/>
                <a:gd name="T29" fmla="*/ 3 h 199"/>
                <a:gd name="T30" fmla="*/ 6 w 22"/>
                <a:gd name="T31" fmla="*/ 3 h 199"/>
                <a:gd name="T32" fmla="*/ 13 w 22"/>
                <a:gd name="T33" fmla="*/ 15 h 199"/>
                <a:gd name="T34" fmla="*/ 19 w 22"/>
                <a:gd name="T35" fmla="*/ 28 h 199"/>
                <a:gd name="T36" fmla="*/ 19 w 22"/>
                <a:gd name="T37" fmla="*/ 28 h 199"/>
                <a:gd name="T38" fmla="*/ 22 w 22"/>
                <a:gd name="T39" fmla="*/ 47 h 199"/>
                <a:gd name="T40" fmla="*/ 22 w 22"/>
                <a:gd name="T41" fmla="*/ 47 h 199"/>
                <a:gd name="T42" fmla="*/ 22 w 22"/>
                <a:gd name="T43" fmla="*/ 50 h 199"/>
                <a:gd name="T44" fmla="*/ 19 w 22"/>
                <a:gd name="T45" fmla="*/ 199 h 199"/>
                <a:gd name="T46" fmla="*/ 19 w 22"/>
                <a:gd name="T47" fmla="*/ 199 h 199"/>
                <a:gd name="T48" fmla="*/ 13 w 22"/>
                <a:gd name="T49" fmla="*/ 199 h 199"/>
                <a:gd name="T50" fmla="*/ 13 w 22"/>
                <a:gd name="T51"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199">
                  <a:moveTo>
                    <a:pt x="13" y="199"/>
                  </a:moveTo>
                  <a:lnTo>
                    <a:pt x="16" y="47"/>
                  </a:lnTo>
                  <a:lnTo>
                    <a:pt x="16" y="47"/>
                  </a:lnTo>
                  <a:lnTo>
                    <a:pt x="13" y="28"/>
                  </a:lnTo>
                  <a:lnTo>
                    <a:pt x="13" y="28"/>
                  </a:lnTo>
                  <a:lnTo>
                    <a:pt x="10" y="19"/>
                  </a:lnTo>
                  <a:lnTo>
                    <a:pt x="10" y="19"/>
                  </a:lnTo>
                  <a:lnTo>
                    <a:pt x="0" y="6"/>
                  </a:lnTo>
                  <a:lnTo>
                    <a:pt x="0" y="6"/>
                  </a:lnTo>
                  <a:lnTo>
                    <a:pt x="0" y="6"/>
                  </a:lnTo>
                  <a:lnTo>
                    <a:pt x="0" y="0"/>
                  </a:lnTo>
                  <a:lnTo>
                    <a:pt x="0" y="0"/>
                  </a:lnTo>
                  <a:lnTo>
                    <a:pt x="3" y="0"/>
                  </a:lnTo>
                  <a:lnTo>
                    <a:pt x="3" y="0"/>
                  </a:lnTo>
                  <a:lnTo>
                    <a:pt x="6" y="3"/>
                  </a:lnTo>
                  <a:lnTo>
                    <a:pt x="6" y="3"/>
                  </a:lnTo>
                  <a:lnTo>
                    <a:pt x="13" y="15"/>
                  </a:lnTo>
                  <a:lnTo>
                    <a:pt x="19" y="28"/>
                  </a:lnTo>
                  <a:lnTo>
                    <a:pt x="19" y="28"/>
                  </a:lnTo>
                  <a:lnTo>
                    <a:pt x="22" y="47"/>
                  </a:lnTo>
                  <a:lnTo>
                    <a:pt x="22" y="47"/>
                  </a:lnTo>
                  <a:lnTo>
                    <a:pt x="22" y="50"/>
                  </a:lnTo>
                  <a:lnTo>
                    <a:pt x="19" y="199"/>
                  </a:lnTo>
                  <a:lnTo>
                    <a:pt x="19" y="199"/>
                  </a:lnTo>
                  <a:lnTo>
                    <a:pt x="13" y="199"/>
                  </a:lnTo>
                  <a:lnTo>
                    <a:pt x="13" y="19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5" name="Freeform 319"/>
            <p:cNvSpPr>
              <a:spLocks/>
            </p:cNvSpPr>
            <p:nvPr/>
          </p:nvSpPr>
          <p:spPr bwMode="auto">
            <a:xfrm>
              <a:off x="134" y="616"/>
              <a:ext cx="71" cy="208"/>
            </a:xfrm>
            <a:custGeom>
              <a:avLst/>
              <a:gdLst>
                <a:gd name="T0" fmla="*/ 59 w 71"/>
                <a:gd name="T1" fmla="*/ 205 h 208"/>
                <a:gd name="T2" fmla="*/ 47 w 71"/>
                <a:gd name="T3" fmla="*/ 53 h 208"/>
                <a:gd name="T4" fmla="*/ 47 w 71"/>
                <a:gd name="T5" fmla="*/ 53 h 208"/>
                <a:gd name="T6" fmla="*/ 43 w 71"/>
                <a:gd name="T7" fmla="*/ 44 h 208"/>
                <a:gd name="T8" fmla="*/ 43 w 71"/>
                <a:gd name="T9" fmla="*/ 44 h 208"/>
                <a:gd name="T10" fmla="*/ 40 w 71"/>
                <a:gd name="T11" fmla="*/ 37 h 208"/>
                <a:gd name="T12" fmla="*/ 40 w 71"/>
                <a:gd name="T13" fmla="*/ 37 h 208"/>
                <a:gd name="T14" fmla="*/ 37 w 71"/>
                <a:gd name="T15" fmla="*/ 25 h 208"/>
                <a:gd name="T16" fmla="*/ 37 w 71"/>
                <a:gd name="T17" fmla="*/ 25 h 208"/>
                <a:gd name="T18" fmla="*/ 28 w 71"/>
                <a:gd name="T19" fmla="*/ 16 h 208"/>
                <a:gd name="T20" fmla="*/ 28 w 71"/>
                <a:gd name="T21" fmla="*/ 16 h 208"/>
                <a:gd name="T22" fmla="*/ 22 w 71"/>
                <a:gd name="T23" fmla="*/ 12 h 208"/>
                <a:gd name="T24" fmla="*/ 22 w 71"/>
                <a:gd name="T25" fmla="*/ 12 h 208"/>
                <a:gd name="T26" fmla="*/ 18 w 71"/>
                <a:gd name="T27" fmla="*/ 12 h 208"/>
                <a:gd name="T28" fmla="*/ 18 w 71"/>
                <a:gd name="T29" fmla="*/ 12 h 208"/>
                <a:gd name="T30" fmla="*/ 15 w 71"/>
                <a:gd name="T31" fmla="*/ 16 h 208"/>
                <a:gd name="T32" fmla="*/ 15 w 71"/>
                <a:gd name="T33" fmla="*/ 16 h 208"/>
                <a:gd name="T34" fmla="*/ 12 w 71"/>
                <a:gd name="T35" fmla="*/ 25 h 208"/>
                <a:gd name="T36" fmla="*/ 12 w 71"/>
                <a:gd name="T37" fmla="*/ 34 h 208"/>
                <a:gd name="T38" fmla="*/ 12 w 71"/>
                <a:gd name="T39" fmla="*/ 34 h 208"/>
                <a:gd name="T40" fmla="*/ 18 w 71"/>
                <a:gd name="T41" fmla="*/ 159 h 208"/>
                <a:gd name="T42" fmla="*/ 18 w 71"/>
                <a:gd name="T43" fmla="*/ 159 h 208"/>
                <a:gd name="T44" fmla="*/ 12 w 71"/>
                <a:gd name="T45" fmla="*/ 159 h 208"/>
                <a:gd name="T46" fmla="*/ 6 w 71"/>
                <a:gd name="T47" fmla="*/ 156 h 208"/>
                <a:gd name="T48" fmla="*/ 0 w 71"/>
                <a:gd name="T49" fmla="*/ 34 h 208"/>
                <a:gd name="T50" fmla="*/ 0 w 71"/>
                <a:gd name="T51" fmla="*/ 34 h 208"/>
                <a:gd name="T52" fmla="*/ 0 w 71"/>
                <a:gd name="T53" fmla="*/ 34 h 208"/>
                <a:gd name="T54" fmla="*/ 3 w 71"/>
                <a:gd name="T55" fmla="*/ 19 h 208"/>
                <a:gd name="T56" fmla="*/ 6 w 71"/>
                <a:gd name="T57" fmla="*/ 9 h 208"/>
                <a:gd name="T58" fmla="*/ 6 w 71"/>
                <a:gd name="T59" fmla="*/ 9 h 208"/>
                <a:gd name="T60" fmla="*/ 12 w 71"/>
                <a:gd name="T61" fmla="*/ 3 h 208"/>
                <a:gd name="T62" fmla="*/ 12 w 71"/>
                <a:gd name="T63" fmla="*/ 3 h 208"/>
                <a:gd name="T64" fmla="*/ 22 w 71"/>
                <a:gd name="T65" fmla="*/ 0 h 208"/>
                <a:gd name="T66" fmla="*/ 22 w 71"/>
                <a:gd name="T67" fmla="*/ 0 h 208"/>
                <a:gd name="T68" fmla="*/ 28 w 71"/>
                <a:gd name="T69" fmla="*/ 3 h 208"/>
                <a:gd name="T70" fmla="*/ 34 w 71"/>
                <a:gd name="T71" fmla="*/ 3 h 208"/>
                <a:gd name="T72" fmla="*/ 34 w 71"/>
                <a:gd name="T73" fmla="*/ 3 h 208"/>
                <a:gd name="T74" fmla="*/ 37 w 71"/>
                <a:gd name="T75" fmla="*/ 9 h 208"/>
                <a:gd name="T76" fmla="*/ 37 w 71"/>
                <a:gd name="T77" fmla="*/ 9 h 208"/>
                <a:gd name="T78" fmla="*/ 47 w 71"/>
                <a:gd name="T79" fmla="*/ 19 h 208"/>
                <a:gd name="T80" fmla="*/ 53 w 71"/>
                <a:gd name="T81" fmla="*/ 34 h 208"/>
                <a:gd name="T82" fmla="*/ 53 w 71"/>
                <a:gd name="T83" fmla="*/ 34 h 208"/>
                <a:gd name="T84" fmla="*/ 56 w 71"/>
                <a:gd name="T85" fmla="*/ 44 h 208"/>
                <a:gd name="T86" fmla="*/ 56 w 71"/>
                <a:gd name="T87" fmla="*/ 44 h 208"/>
                <a:gd name="T88" fmla="*/ 56 w 71"/>
                <a:gd name="T89" fmla="*/ 53 h 208"/>
                <a:gd name="T90" fmla="*/ 56 w 71"/>
                <a:gd name="T91" fmla="*/ 53 h 208"/>
                <a:gd name="T92" fmla="*/ 56 w 71"/>
                <a:gd name="T93" fmla="*/ 53 h 208"/>
                <a:gd name="T94" fmla="*/ 71 w 71"/>
                <a:gd name="T95" fmla="*/ 205 h 208"/>
                <a:gd name="T96" fmla="*/ 71 w 71"/>
                <a:gd name="T97" fmla="*/ 205 h 208"/>
                <a:gd name="T98" fmla="*/ 65 w 71"/>
                <a:gd name="T99" fmla="*/ 208 h 208"/>
                <a:gd name="T100" fmla="*/ 59 w 71"/>
                <a:gd name="T101" fmla="*/ 205 h 208"/>
                <a:gd name="T102" fmla="*/ 59 w 71"/>
                <a:gd name="T103" fmla="*/ 20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208">
                  <a:moveTo>
                    <a:pt x="59" y="205"/>
                  </a:moveTo>
                  <a:lnTo>
                    <a:pt x="47" y="53"/>
                  </a:lnTo>
                  <a:lnTo>
                    <a:pt x="47" y="53"/>
                  </a:lnTo>
                  <a:lnTo>
                    <a:pt x="43" y="44"/>
                  </a:lnTo>
                  <a:lnTo>
                    <a:pt x="43" y="44"/>
                  </a:lnTo>
                  <a:lnTo>
                    <a:pt x="40" y="37"/>
                  </a:lnTo>
                  <a:lnTo>
                    <a:pt x="40" y="37"/>
                  </a:lnTo>
                  <a:lnTo>
                    <a:pt x="37" y="25"/>
                  </a:lnTo>
                  <a:lnTo>
                    <a:pt x="37" y="25"/>
                  </a:lnTo>
                  <a:lnTo>
                    <a:pt x="28" y="16"/>
                  </a:lnTo>
                  <a:lnTo>
                    <a:pt x="28" y="16"/>
                  </a:lnTo>
                  <a:lnTo>
                    <a:pt x="22" y="12"/>
                  </a:lnTo>
                  <a:lnTo>
                    <a:pt x="22" y="12"/>
                  </a:lnTo>
                  <a:lnTo>
                    <a:pt x="18" y="12"/>
                  </a:lnTo>
                  <a:lnTo>
                    <a:pt x="18" y="12"/>
                  </a:lnTo>
                  <a:lnTo>
                    <a:pt x="15" y="16"/>
                  </a:lnTo>
                  <a:lnTo>
                    <a:pt x="15" y="16"/>
                  </a:lnTo>
                  <a:lnTo>
                    <a:pt x="12" y="25"/>
                  </a:lnTo>
                  <a:lnTo>
                    <a:pt x="12" y="34"/>
                  </a:lnTo>
                  <a:lnTo>
                    <a:pt x="12" y="34"/>
                  </a:lnTo>
                  <a:lnTo>
                    <a:pt x="18" y="159"/>
                  </a:lnTo>
                  <a:lnTo>
                    <a:pt x="18" y="159"/>
                  </a:lnTo>
                  <a:lnTo>
                    <a:pt x="12" y="159"/>
                  </a:lnTo>
                  <a:lnTo>
                    <a:pt x="6" y="156"/>
                  </a:lnTo>
                  <a:lnTo>
                    <a:pt x="0" y="34"/>
                  </a:lnTo>
                  <a:lnTo>
                    <a:pt x="0" y="34"/>
                  </a:lnTo>
                  <a:lnTo>
                    <a:pt x="0" y="34"/>
                  </a:lnTo>
                  <a:lnTo>
                    <a:pt x="3" y="19"/>
                  </a:lnTo>
                  <a:lnTo>
                    <a:pt x="6" y="9"/>
                  </a:lnTo>
                  <a:lnTo>
                    <a:pt x="6" y="9"/>
                  </a:lnTo>
                  <a:lnTo>
                    <a:pt x="12" y="3"/>
                  </a:lnTo>
                  <a:lnTo>
                    <a:pt x="12" y="3"/>
                  </a:lnTo>
                  <a:lnTo>
                    <a:pt x="22" y="0"/>
                  </a:lnTo>
                  <a:lnTo>
                    <a:pt x="22" y="0"/>
                  </a:lnTo>
                  <a:lnTo>
                    <a:pt x="28" y="3"/>
                  </a:lnTo>
                  <a:lnTo>
                    <a:pt x="34" y="3"/>
                  </a:lnTo>
                  <a:lnTo>
                    <a:pt x="34" y="3"/>
                  </a:lnTo>
                  <a:lnTo>
                    <a:pt x="37" y="9"/>
                  </a:lnTo>
                  <a:lnTo>
                    <a:pt x="37" y="9"/>
                  </a:lnTo>
                  <a:lnTo>
                    <a:pt x="47" y="19"/>
                  </a:lnTo>
                  <a:lnTo>
                    <a:pt x="53" y="34"/>
                  </a:lnTo>
                  <a:lnTo>
                    <a:pt x="53" y="34"/>
                  </a:lnTo>
                  <a:lnTo>
                    <a:pt x="56" y="44"/>
                  </a:lnTo>
                  <a:lnTo>
                    <a:pt x="56" y="44"/>
                  </a:lnTo>
                  <a:lnTo>
                    <a:pt x="56" y="53"/>
                  </a:lnTo>
                  <a:lnTo>
                    <a:pt x="56" y="53"/>
                  </a:lnTo>
                  <a:lnTo>
                    <a:pt x="56" y="53"/>
                  </a:lnTo>
                  <a:lnTo>
                    <a:pt x="71" y="205"/>
                  </a:lnTo>
                  <a:lnTo>
                    <a:pt x="71" y="205"/>
                  </a:lnTo>
                  <a:lnTo>
                    <a:pt x="65" y="208"/>
                  </a:lnTo>
                  <a:lnTo>
                    <a:pt x="59" y="205"/>
                  </a:lnTo>
                  <a:lnTo>
                    <a:pt x="59" y="20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6" name="Freeform 320"/>
            <p:cNvSpPr>
              <a:spLocks/>
            </p:cNvSpPr>
            <p:nvPr/>
          </p:nvSpPr>
          <p:spPr bwMode="auto">
            <a:xfrm>
              <a:off x="134" y="622"/>
              <a:ext cx="65" cy="202"/>
            </a:xfrm>
            <a:custGeom>
              <a:avLst/>
              <a:gdLst>
                <a:gd name="T0" fmla="*/ 59 w 65"/>
                <a:gd name="T1" fmla="*/ 199 h 202"/>
                <a:gd name="T2" fmla="*/ 47 w 65"/>
                <a:gd name="T3" fmla="*/ 47 h 202"/>
                <a:gd name="T4" fmla="*/ 47 w 65"/>
                <a:gd name="T5" fmla="*/ 47 h 202"/>
                <a:gd name="T6" fmla="*/ 40 w 65"/>
                <a:gd name="T7" fmla="*/ 31 h 202"/>
                <a:gd name="T8" fmla="*/ 40 w 65"/>
                <a:gd name="T9" fmla="*/ 31 h 202"/>
                <a:gd name="T10" fmla="*/ 37 w 65"/>
                <a:gd name="T11" fmla="*/ 19 h 202"/>
                <a:gd name="T12" fmla="*/ 37 w 65"/>
                <a:gd name="T13" fmla="*/ 19 h 202"/>
                <a:gd name="T14" fmla="*/ 28 w 65"/>
                <a:gd name="T15" fmla="*/ 10 h 202"/>
                <a:gd name="T16" fmla="*/ 28 w 65"/>
                <a:gd name="T17" fmla="*/ 10 h 202"/>
                <a:gd name="T18" fmla="*/ 22 w 65"/>
                <a:gd name="T19" fmla="*/ 6 h 202"/>
                <a:gd name="T20" fmla="*/ 18 w 65"/>
                <a:gd name="T21" fmla="*/ 6 h 202"/>
                <a:gd name="T22" fmla="*/ 12 w 65"/>
                <a:gd name="T23" fmla="*/ 13 h 202"/>
                <a:gd name="T24" fmla="*/ 12 w 65"/>
                <a:gd name="T25" fmla="*/ 13 h 202"/>
                <a:gd name="T26" fmla="*/ 9 w 65"/>
                <a:gd name="T27" fmla="*/ 22 h 202"/>
                <a:gd name="T28" fmla="*/ 6 w 65"/>
                <a:gd name="T29" fmla="*/ 31 h 202"/>
                <a:gd name="T30" fmla="*/ 6 w 65"/>
                <a:gd name="T31" fmla="*/ 31 h 202"/>
                <a:gd name="T32" fmla="*/ 12 w 65"/>
                <a:gd name="T33" fmla="*/ 153 h 202"/>
                <a:gd name="T34" fmla="*/ 12 w 65"/>
                <a:gd name="T35" fmla="*/ 153 h 202"/>
                <a:gd name="T36" fmla="*/ 6 w 65"/>
                <a:gd name="T37" fmla="*/ 150 h 202"/>
                <a:gd name="T38" fmla="*/ 0 w 65"/>
                <a:gd name="T39" fmla="*/ 28 h 202"/>
                <a:gd name="T40" fmla="*/ 0 w 65"/>
                <a:gd name="T41" fmla="*/ 28 h 202"/>
                <a:gd name="T42" fmla="*/ 0 w 65"/>
                <a:gd name="T43" fmla="*/ 28 h 202"/>
                <a:gd name="T44" fmla="*/ 3 w 65"/>
                <a:gd name="T45" fmla="*/ 13 h 202"/>
                <a:gd name="T46" fmla="*/ 3 w 65"/>
                <a:gd name="T47" fmla="*/ 13 h 202"/>
                <a:gd name="T48" fmla="*/ 6 w 65"/>
                <a:gd name="T49" fmla="*/ 6 h 202"/>
                <a:gd name="T50" fmla="*/ 12 w 65"/>
                <a:gd name="T51" fmla="*/ 0 h 202"/>
                <a:gd name="T52" fmla="*/ 12 w 65"/>
                <a:gd name="T53" fmla="*/ 0 h 202"/>
                <a:gd name="T54" fmla="*/ 18 w 65"/>
                <a:gd name="T55" fmla="*/ 0 h 202"/>
                <a:gd name="T56" fmla="*/ 28 w 65"/>
                <a:gd name="T57" fmla="*/ 0 h 202"/>
                <a:gd name="T58" fmla="*/ 28 w 65"/>
                <a:gd name="T59" fmla="*/ 0 h 202"/>
                <a:gd name="T60" fmla="*/ 34 w 65"/>
                <a:gd name="T61" fmla="*/ 6 h 202"/>
                <a:gd name="T62" fmla="*/ 34 w 65"/>
                <a:gd name="T63" fmla="*/ 6 h 202"/>
                <a:gd name="T64" fmla="*/ 40 w 65"/>
                <a:gd name="T65" fmla="*/ 16 h 202"/>
                <a:gd name="T66" fmla="*/ 47 w 65"/>
                <a:gd name="T67" fmla="*/ 31 h 202"/>
                <a:gd name="T68" fmla="*/ 47 w 65"/>
                <a:gd name="T69" fmla="*/ 31 h 202"/>
                <a:gd name="T70" fmla="*/ 53 w 65"/>
                <a:gd name="T71" fmla="*/ 50 h 202"/>
                <a:gd name="T72" fmla="*/ 53 w 65"/>
                <a:gd name="T73" fmla="*/ 50 h 202"/>
                <a:gd name="T74" fmla="*/ 53 w 65"/>
                <a:gd name="T75" fmla="*/ 50 h 202"/>
                <a:gd name="T76" fmla="*/ 65 w 65"/>
                <a:gd name="T77" fmla="*/ 202 h 202"/>
                <a:gd name="T78" fmla="*/ 65 w 65"/>
                <a:gd name="T79" fmla="*/ 202 h 202"/>
                <a:gd name="T80" fmla="*/ 59 w 65"/>
                <a:gd name="T81" fmla="*/ 199 h 202"/>
                <a:gd name="T82" fmla="*/ 59 w 65"/>
                <a:gd name="T83"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 h="202">
                  <a:moveTo>
                    <a:pt x="59" y="199"/>
                  </a:moveTo>
                  <a:lnTo>
                    <a:pt x="47" y="47"/>
                  </a:lnTo>
                  <a:lnTo>
                    <a:pt x="47" y="47"/>
                  </a:lnTo>
                  <a:lnTo>
                    <a:pt x="40" y="31"/>
                  </a:lnTo>
                  <a:lnTo>
                    <a:pt x="40" y="31"/>
                  </a:lnTo>
                  <a:lnTo>
                    <a:pt x="37" y="19"/>
                  </a:lnTo>
                  <a:lnTo>
                    <a:pt x="37" y="19"/>
                  </a:lnTo>
                  <a:lnTo>
                    <a:pt x="28" y="10"/>
                  </a:lnTo>
                  <a:lnTo>
                    <a:pt x="28" y="10"/>
                  </a:lnTo>
                  <a:lnTo>
                    <a:pt x="22" y="6"/>
                  </a:lnTo>
                  <a:lnTo>
                    <a:pt x="18" y="6"/>
                  </a:lnTo>
                  <a:lnTo>
                    <a:pt x="12" y="13"/>
                  </a:lnTo>
                  <a:lnTo>
                    <a:pt x="12" y="13"/>
                  </a:lnTo>
                  <a:lnTo>
                    <a:pt x="9" y="22"/>
                  </a:lnTo>
                  <a:lnTo>
                    <a:pt x="6" y="31"/>
                  </a:lnTo>
                  <a:lnTo>
                    <a:pt x="6" y="31"/>
                  </a:lnTo>
                  <a:lnTo>
                    <a:pt x="12" y="153"/>
                  </a:lnTo>
                  <a:lnTo>
                    <a:pt x="12" y="153"/>
                  </a:lnTo>
                  <a:lnTo>
                    <a:pt x="6" y="150"/>
                  </a:lnTo>
                  <a:lnTo>
                    <a:pt x="0" y="28"/>
                  </a:lnTo>
                  <a:lnTo>
                    <a:pt x="0" y="28"/>
                  </a:lnTo>
                  <a:lnTo>
                    <a:pt x="0" y="28"/>
                  </a:lnTo>
                  <a:lnTo>
                    <a:pt x="3" y="13"/>
                  </a:lnTo>
                  <a:lnTo>
                    <a:pt x="3" y="13"/>
                  </a:lnTo>
                  <a:lnTo>
                    <a:pt x="6" y="6"/>
                  </a:lnTo>
                  <a:lnTo>
                    <a:pt x="12" y="0"/>
                  </a:lnTo>
                  <a:lnTo>
                    <a:pt x="12" y="0"/>
                  </a:lnTo>
                  <a:lnTo>
                    <a:pt x="18" y="0"/>
                  </a:lnTo>
                  <a:lnTo>
                    <a:pt x="28" y="0"/>
                  </a:lnTo>
                  <a:lnTo>
                    <a:pt x="28" y="0"/>
                  </a:lnTo>
                  <a:lnTo>
                    <a:pt x="34" y="6"/>
                  </a:lnTo>
                  <a:lnTo>
                    <a:pt x="34" y="6"/>
                  </a:lnTo>
                  <a:lnTo>
                    <a:pt x="40" y="16"/>
                  </a:lnTo>
                  <a:lnTo>
                    <a:pt x="47" y="31"/>
                  </a:lnTo>
                  <a:lnTo>
                    <a:pt x="47" y="31"/>
                  </a:lnTo>
                  <a:lnTo>
                    <a:pt x="53" y="50"/>
                  </a:lnTo>
                  <a:lnTo>
                    <a:pt x="53" y="50"/>
                  </a:lnTo>
                  <a:lnTo>
                    <a:pt x="53" y="50"/>
                  </a:lnTo>
                  <a:lnTo>
                    <a:pt x="65" y="202"/>
                  </a:lnTo>
                  <a:lnTo>
                    <a:pt x="65" y="202"/>
                  </a:lnTo>
                  <a:lnTo>
                    <a:pt x="59" y="199"/>
                  </a:lnTo>
                  <a:lnTo>
                    <a:pt x="59" y="19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7" name="Freeform 321"/>
            <p:cNvSpPr>
              <a:spLocks/>
            </p:cNvSpPr>
            <p:nvPr/>
          </p:nvSpPr>
          <p:spPr bwMode="auto">
            <a:xfrm>
              <a:off x="100" y="473"/>
              <a:ext cx="52" cy="155"/>
            </a:xfrm>
            <a:custGeom>
              <a:avLst/>
              <a:gdLst>
                <a:gd name="T0" fmla="*/ 46 w 52"/>
                <a:gd name="T1" fmla="*/ 152 h 155"/>
                <a:gd name="T2" fmla="*/ 34 w 52"/>
                <a:gd name="T3" fmla="*/ 40 h 155"/>
                <a:gd name="T4" fmla="*/ 34 w 52"/>
                <a:gd name="T5" fmla="*/ 40 h 155"/>
                <a:gd name="T6" fmla="*/ 31 w 52"/>
                <a:gd name="T7" fmla="*/ 31 h 155"/>
                <a:gd name="T8" fmla="*/ 31 w 52"/>
                <a:gd name="T9" fmla="*/ 31 h 155"/>
                <a:gd name="T10" fmla="*/ 31 w 52"/>
                <a:gd name="T11" fmla="*/ 28 h 155"/>
                <a:gd name="T12" fmla="*/ 31 w 52"/>
                <a:gd name="T13" fmla="*/ 28 h 155"/>
                <a:gd name="T14" fmla="*/ 28 w 52"/>
                <a:gd name="T15" fmla="*/ 19 h 155"/>
                <a:gd name="T16" fmla="*/ 28 w 52"/>
                <a:gd name="T17" fmla="*/ 19 h 155"/>
                <a:gd name="T18" fmla="*/ 18 w 52"/>
                <a:gd name="T19" fmla="*/ 9 h 155"/>
                <a:gd name="T20" fmla="*/ 18 w 52"/>
                <a:gd name="T21" fmla="*/ 9 h 155"/>
                <a:gd name="T22" fmla="*/ 15 w 52"/>
                <a:gd name="T23" fmla="*/ 9 h 155"/>
                <a:gd name="T24" fmla="*/ 15 w 52"/>
                <a:gd name="T25" fmla="*/ 9 h 155"/>
                <a:gd name="T26" fmla="*/ 15 w 52"/>
                <a:gd name="T27" fmla="*/ 9 h 155"/>
                <a:gd name="T28" fmla="*/ 15 w 52"/>
                <a:gd name="T29" fmla="*/ 9 h 155"/>
                <a:gd name="T30" fmla="*/ 12 w 52"/>
                <a:gd name="T31" fmla="*/ 12 h 155"/>
                <a:gd name="T32" fmla="*/ 12 w 52"/>
                <a:gd name="T33" fmla="*/ 12 h 155"/>
                <a:gd name="T34" fmla="*/ 9 w 52"/>
                <a:gd name="T35" fmla="*/ 15 h 155"/>
                <a:gd name="T36" fmla="*/ 9 w 52"/>
                <a:gd name="T37" fmla="*/ 25 h 155"/>
                <a:gd name="T38" fmla="*/ 9 w 52"/>
                <a:gd name="T39" fmla="*/ 25 h 155"/>
                <a:gd name="T40" fmla="*/ 12 w 52"/>
                <a:gd name="T41" fmla="*/ 118 h 155"/>
                <a:gd name="T42" fmla="*/ 12 w 52"/>
                <a:gd name="T43" fmla="*/ 118 h 155"/>
                <a:gd name="T44" fmla="*/ 9 w 52"/>
                <a:gd name="T45" fmla="*/ 118 h 155"/>
                <a:gd name="T46" fmla="*/ 3 w 52"/>
                <a:gd name="T47" fmla="*/ 118 h 155"/>
                <a:gd name="T48" fmla="*/ 0 w 52"/>
                <a:gd name="T49" fmla="*/ 25 h 155"/>
                <a:gd name="T50" fmla="*/ 0 w 52"/>
                <a:gd name="T51" fmla="*/ 25 h 155"/>
                <a:gd name="T52" fmla="*/ 0 w 52"/>
                <a:gd name="T53" fmla="*/ 25 h 155"/>
                <a:gd name="T54" fmla="*/ 0 w 52"/>
                <a:gd name="T55" fmla="*/ 12 h 155"/>
                <a:gd name="T56" fmla="*/ 3 w 52"/>
                <a:gd name="T57" fmla="*/ 6 h 155"/>
                <a:gd name="T58" fmla="*/ 3 w 52"/>
                <a:gd name="T59" fmla="*/ 6 h 155"/>
                <a:gd name="T60" fmla="*/ 9 w 52"/>
                <a:gd name="T61" fmla="*/ 0 h 155"/>
                <a:gd name="T62" fmla="*/ 9 w 52"/>
                <a:gd name="T63" fmla="*/ 0 h 155"/>
                <a:gd name="T64" fmla="*/ 15 w 52"/>
                <a:gd name="T65" fmla="*/ 0 h 155"/>
                <a:gd name="T66" fmla="*/ 15 w 52"/>
                <a:gd name="T67" fmla="*/ 0 h 155"/>
                <a:gd name="T68" fmla="*/ 24 w 52"/>
                <a:gd name="T69" fmla="*/ 3 h 155"/>
                <a:gd name="T70" fmla="*/ 24 w 52"/>
                <a:gd name="T71" fmla="*/ 3 h 155"/>
                <a:gd name="T72" fmla="*/ 28 w 52"/>
                <a:gd name="T73" fmla="*/ 6 h 155"/>
                <a:gd name="T74" fmla="*/ 28 w 52"/>
                <a:gd name="T75" fmla="*/ 6 h 155"/>
                <a:gd name="T76" fmla="*/ 34 w 52"/>
                <a:gd name="T77" fmla="*/ 12 h 155"/>
                <a:gd name="T78" fmla="*/ 40 w 52"/>
                <a:gd name="T79" fmla="*/ 25 h 155"/>
                <a:gd name="T80" fmla="*/ 40 w 52"/>
                <a:gd name="T81" fmla="*/ 25 h 155"/>
                <a:gd name="T82" fmla="*/ 40 w 52"/>
                <a:gd name="T83" fmla="*/ 31 h 155"/>
                <a:gd name="T84" fmla="*/ 40 w 52"/>
                <a:gd name="T85" fmla="*/ 31 h 155"/>
                <a:gd name="T86" fmla="*/ 43 w 52"/>
                <a:gd name="T87" fmla="*/ 37 h 155"/>
                <a:gd name="T88" fmla="*/ 43 w 52"/>
                <a:gd name="T89" fmla="*/ 37 h 155"/>
                <a:gd name="T90" fmla="*/ 43 w 52"/>
                <a:gd name="T91" fmla="*/ 40 h 155"/>
                <a:gd name="T92" fmla="*/ 52 w 52"/>
                <a:gd name="T93" fmla="*/ 152 h 155"/>
                <a:gd name="T94" fmla="*/ 52 w 52"/>
                <a:gd name="T95" fmla="*/ 152 h 155"/>
                <a:gd name="T96" fmla="*/ 49 w 52"/>
                <a:gd name="T97" fmla="*/ 155 h 155"/>
                <a:gd name="T98" fmla="*/ 46 w 52"/>
                <a:gd name="T99" fmla="*/ 152 h 155"/>
                <a:gd name="T100" fmla="*/ 46 w 52"/>
                <a:gd name="T101" fmla="*/ 15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155">
                  <a:moveTo>
                    <a:pt x="46" y="152"/>
                  </a:moveTo>
                  <a:lnTo>
                    <a:pt x="34" y="40"/>
                  </a:lnTo>
                  <a:lnTo>
                    <a:pt x="34" y="40"/>
                  </a:lnTo>
                  <a:lnTo>
                    <a:pt x="31" y="31"/>
                  </a:lnTo>
                  <a:lnTo>
                    <a:pt x="31" y="31"/>
                  </a:lnTo>
                  <a:lnTo>
                    <a:pt x="31" y="28"/>
                  </a:lnTo>
                  <a:lnTo>
                    <a:pt x="31" y="28"/>
                  </a:lnTo>
                  <a:lnTo>
                    <a:pt x="28" y="19"/>
                  </a:lnTo>
                  <a:lnTo>
                    <a:pt x="28" y="19"/>
                  </a:lnTo>
                  <a:lnTo>
                    <a:pt x="18" y="9"/>
                  </a:lnTo>
                  <a:lnTo>
                    <a:pt x="18" y="9"/>
                  </a:lnTo>
                  <a:lnTo>
                    <a:pt x="15" y="9"/>
                  </a:lnTo>
                  <a:lnTo>
                    <a:pt x="15" y="9"/>
                  </a:lnTo>
                  <a:lnTo>
                    <a:pt x="15" y="9"/>
                  </a:lnTo>
                  <a:lnTo>
                    <a:pt x="15" y="9"/>
                  </a:lnTo>
                  <a:lnTo>
                    <a:pt x="12" y="12"/>
                  </a:lnTo>
                  <a:lnTo>
                    <a:pt x="12" y="12"/>
                  </a:lnTo>
                  <a:lnTo>
                    <a:pt x="9" y="15"/>
                  </a:lnTo>
                  <a:lnTo>
                    <a:pt x="9" y="25"/>
                  </a:lnTo>
                  <a:lnTo>
                    <a:pt x="9" y="25"/>
                  </a:lnTo>
                  <a:lnTo>
                    <a:pt x="12" y="118"/>
                  </a:lnTo>
                  <a:lnTo>
                    <a:pt x="12" y="118"/>
                  </a:lnTo>
                  <a:lnTo>
                    <a:pt x="9" y="118"/>
                  </a:lnTo>
                  <a:lnTo>
                    <a:pt x="3" y="118"/>
                  </a:lnTo>
                  <a:lnTo>
                    <a:pt x="0" y="25"/>
                  </a:lnTo>
                  <a:lnTo>
                    <a:pt x="0" y="25"/>
                  </a:lnTo>
                  <a:lnTo>
                    <a:pt x="0" y="25"/>
                  </a:lnTo>
                  <a:lnTo>
                    <a:pt x="0" y="12"/>
                  </a:lnTo>
                  <a:lnTo>
                    <a:pt x="3" y="6"/>
                  </a:lnTo>
                  <a:lnTo>
                    <a:pt x="3" y="6"/>
                  </a:lnTo>
                  <a:lnTo>
                    <a:pt x="9" y="0"/>
                  </a:lnTo>
                  <a:lnTo>
                    <a:pt x="9" y="0"/>
                  </a:lnTo>
                  <a:lnTo>
                    <a:pt x="15" y="0"/>
                  </a:lnTo>
                  <a:lnTo>
                    <a:pt x="15" y="0"/>
                  </a:lnTo>
                  <a:lnTo>
                    <a:pt x="24" y="3"/>
                  </a:lnTo>
                  <a:lnTo>
                    <a:pt x="24" y="3"/>
                  </a:lnTo>
                  <a:lnTo>
                    <a:pt x="28" y="6"/>
                  </a:lnTo>
                  <a:lnTo>
                    <a:pt x="28" y="6"/>
                  </a:lnTo>
                  <a:lnTo>
                    <a:pt x="34" y="12"/>
                  </a:lnTo>
                  <a:lnTo>
                    <a:pt x="40" y="25"/>
                  </a:lnTo>
                  <a:lnTo>
                    <a:pt x="40" y="25"/>
                  </a:lnTo>
                  <a:lnTo>
                    <a:pt x="40" y="31"/>
                  </a:lnTo>
                  <a:lnTo>
                    <a:pt x="40" y="31"/>
                  </a:lnTo>
                  <a:lnTo>
                    <a:pt x="43" y="37"/>
                  </a:lnTo>
                  <a:lnTo>
                    <a:pt x="43" y="37"/>
                  </a:lnTo>
                  <a:lnTo>
                    <a:pt x="43" y="40"/>
                  </a:lnTo>
                  <a:lnTo>
                    <a:pt x="52" y="152"/>
                  </a:lnTo>
                  <a:lnTo>
                    <a:pt x="52" y="152"/>
                  </a:lnTo>
                  <a:lnTo>
                    <a:pt x="49" y="155"/>
                  </a:lnTo>
                  <a:lnTo>
                    <a:pt x="46" y="152"/>
                  </a:lnTo>
                  <a:lnTo>
                    <a:pt x="46" y="1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8" name="Freeform 322"/>
            <p:cNvSpPr>
              <a:spLocks/>
            </p:cNvSpPr>
            <p:nvPr/>
          </p:nvSpPr>
          <p:spPr bwMode="auto">
            <a:xfrm>
              <a:off x="100" y="476"/>
              <a:ext cx="49" cy="152"/>
            </a:xfrm>
            <a:custGeom>
              <a:avLst/>
              <a:gdLst>
                <a:gd name="T0" fmla="*/ 46 w 49"/>
                <a:gd name="T1" fmla="*/ 149 h 152"/>
                <a:gd name="T2" fmla="*/ 34 w 49"/>
                <a:gd name="T3" fmla="*/ 37 h 152"/>
                <a:gd name="T4" fmla="*/ 34 w 49"/>
                <a:gd name="T5" fmla="*/ 37 h 152"/>
                <a:gd name="T6" fmla="*/ 31 w 49"/>
                <a:gd name="T7" fmla="*/ 25 h 152"/>
                <a:gd name="T8" fmla="*/ 31 w 49"/>
                <a:gd name="T9" fmla="*/ 25 h 152"/>
                <a:gd name="T10" fmla="*/ 28 w 49"/>
                <a:gd name="T11" fmla="*/ 16 h 152"/>
                <a:gd name="T12" fmla="*/ 28 w 49"/>
                <a:gd name="T13" fmla="*/ 16 h 152"/>
                <a:gd name="T14" fmla="*/ 18 w 49"/>
                <a:gd name="T15" fmla="*/ 6 h 152"/>
                <a:gd name="T16" fmla="*/ 18 w 49"/>
                <a:gd name="T17" fmla="*/ 6 h 152"/>
                <a:gd name="T18" fmla="*/ 12 w 49"/>
                <a:gd name="T19" fmla="*/ 6 h 152"/>
                <a:gd name="T20" fmla="*/ 9 w 49"/>
                <a:gd name="T21" fmla="*/ 9 h 152"/>
                <a:gd name="T22" fmla="*/ 9 w 49"/>
                <a:gd name="T23" fmla="*/ 9 h 152"/>
                <a:gd name="T24" fmla="*/ 6 w 49"/>
                <a:gd name="T25" fmla="*/ 16 h 152"/>
                <a:gd name="T26" fmla="*/ 6 w 49"/>
                <a:gd name="T27" fmla="*/ 22 h 152"/>
                <a:gd name="T28" fmla="*/ 6 w 49"/>
                <a:gd name="T29" fmla="*/ 25 h 152"/>
                <a:gd name="T30" fmla="*/ 9 w 49"/>
                <a:gd name="T31" fmla="*/ 115 h 152"/>
                <a:gd name="T32" fmla="*/ 9 w 49"/>
                <a:gd name="T33" fmla="*/ 115 h 152"/>
                <a:gd name="T34" fmla="*/ 3 w 49"/>
                <a:gd name="T35" fmla="*/ 115 h 152"/>
                <a:gd name="T36" fmla="*/ 0 w 49"/>
                <a:gd name="T37" fmla="*/ 22 h 152"/>
                <a:gd name="T38" fmla="*/ 0 w 49"/>
                <a:gd name="T39" fmla="*/ 22 h 152"/>
                <a:gd name="T40" fmla="*/ 0 w 49"/>
                <a:gd name="T41" fmla="*/ 22 h 152"/>
                <a:gd name="T42" fmla="*/ 0 w 49"/>
                <a:gd name="T43" fmla="*/ 9 h 152"/>
                <a:gd name="T44" fmla="*/ 0 w 49"/>
                <a:gd name="T45" fmla="*/ 9 h 152"/>
                <a:gd name="T46" fmla="*/ 3 w 49"/>
                <a:gd name="T47" fmla="*/ 3 h 152"/>
                <a:gd name="T48" fmla="*/ 9 w 49"/>
                <a:gd name="T49" fmla="*/ 0 h 152"/>
                <a:gd name="T50" fmla="*/ 9 w 49"/>
                <a:gd name="T51" fmla="*/ 0 h 152"/>
                <a:gd name="T52" fmla="*/ 12 w 49"/>
                <a:gd name="T53" fmla="*/ 0 h 152"/>
                <a:gd name="T54" fmla="*/ 21 w 49"/>
                <a:gd name="T55" fmla="*/ 0 h 152"/>
                <a:gd name="T56" fmla="*/ 21 w 49"/>
                <a:gd name="T57" fmla="*/ 0 h 152"/>
                <a:gd name="T58" fmla="*/ 24 w 49"/>
                <a:gd name="T59" fmla="*/ 6 h 152"/>
                <a:gd name="T60" fmla="*/ 24 w 49"/>
                <a:gd name="T61" fmla="*/ 6 h 152"/>
                <a:gd name="T62" fmla="*/ 31 w 49"/>
                <a:gd name="T63" fmla="*/ 12 h 152"/>
                <a:gd name="T64" fmla="*/ 34 w 49"/>
                <a:gd name="T65" fmla="*/ 25 h 152"/>
                <a:gd name="T66" fmla="*/ 34 w 49"/>
                <a:gd name="T67" fmla="*/ 25 h 152"/>
                <a:gd name="T68" fmla="*/ 37 w 49"/>
                <a:gd name="T69" fmla="*/ 37 h 152"/>
                <a:gd name="T70" fmla="*/ 37 w 49"/>
                <a:gd name="T71" fmla="*/ 37 h 152"/>
                <a:gd name="T72" fmla="*/ 37 w 49"/>
                <a:gd name="T73" fmla="*/ 37 h 152"/>
                <a:gd name="T74" fmla="*/ 49 w 49"/>
                <a:gd name="T75" fmla="*/ 152 h 152"/>
                <a:gd name="T76" fmla="*/ 49 w 49"/>
                <a:gd name="T77" fmla="*/ 152 h 152"/>
                <a:gd name="T78" fmla="*/ 46 w 49"/>
                <a:gd name="T79" fmla="*/ 149 h 152"/>
                <a:gd name="T80" fmla="*/ 46 w 49"/>
                <a:gd name="T81" fmla="*/ 1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152">
                  <a:moveTo>
                    <a:pt x="46" y="149"/>
                  </a:moveTo>
                  <a:lnTo>
                    <a:pt x="34" y="37"/>
                  </a:lnTo>
                  <a:lnTo>
                    <a:pt x="34" y="37"/>
                  </a:lnTo>
                  <a:lnTo>
                    <a:pt x="31" y="25"/>
                  </a:lnTo>
                  <a:lnTo>
                    <a:pt x="31" y="25"/>
                  </a:lnTo>
                  <a:lnTo>
                    <a:pt x="28" y="16"/>
                  </a:lnTo>
                  <a:lnTo>
                    <a:pt x="28" y="16"/>
                  </a:lnTo>
                  <a:lnTo>
                    <a:pt x="18" y="6"/>
                  </a:lnTo>
                  <a:lnTo>
                    <a:pt x="18" y="6"/>
                  </a:lnTo>
                  <a:lnTo>
                    <a:pt x="12" y="6"/>
                  </a:lnTo>
                  <a:lnTo>
                    <a:pt x="9" y="9"/>
                  </a:lnTo>
                  <a:lnTo>
                    <a:pt x="9" y="9"/>
                  </a:lnTo>
                  <a:lnTo>
                    <a:pt x="6" y="16"/>
                  </a:lnTo>
                  <a:lnTo>
                    <a:pt x="6" y="22"/>
                  </a:lnTo>
                  <a:lnTo>
                    <a:pt x="6" y="25"/>
                  </a:lnTo>
                  <a:lnTo>
                    <a:pt x="9" y="115"/>
                  </a:lnTo>
                  <a:lnTo>
                    <a:pt x="9" y="115"/>
                  </a:lnTo>
                  <a:lnTo>
                    <a:pt x="3" y="115"/>
                  </a:lnTo>
                  <a:lnTo>
                    <a:pt x="0" y="22"/>
                  </a:lnTo>
                  <a:lnTo>
                    <a:pt x="0" y="22"/>
                  </a:lnTo>
                  <a:lnTo>
                    <a:pt x="0" y="22"/>
                  </a:lnTo>
                  <a:lnTo>
                    <a:pt x="0" y="9"/>
                  </a:lnTo>
                  <a:lnTo>
                    <a:pt x="0" y="9"/>
                  </a:lnTo>
                  <a:lnTo>
                    <a:pt x="3" y="3"/>
                  </a:lnTo>
                  <a:lnTo>
                    <a:pt x="9" y="0"/>
                  </a:lnTo>
                  <a:lnTo>
                    <a:pt x="9" y="0"/>
                  </a:lnTo>
                  <a:lnTo>
                    <a:pt x="12" y="0"/>
                  </a:lnTo>
                  <a:lnTo>
                    <a:pt x="21" y="0"/>
                  </a:lnTo>
                  <a:lnTo>
                    <a:pt x="21" y="0"/>
                  </a:lnTo>
                  <a:lnTo>
                    <a:pt x="24" y="6"/>
                  </a:lnTo>
                  <a:lnTo>
                    <a:pt x="24" y="6"/>
                  </a:lnTo>
                  <a:lnTo>
                    <a:pt x="31" y="12"/>
                  </a:lnTo>
                  <a:lnTo>
                    <a:pt x="34" y="25"/>
                  </a:lnTo>
                  <a:lnTo>
                    <a:pt x="34" y="25"/>
                  </a:lnTo>
                  <a:lnTo>
                    <a:pt x="37" y="37"/>
                  </a:lnTo>
                  <a:lnTo>
                    <a:pt x="37" y="37"/>
                  </a:lnTo>
                  <a:lnTo>
                    <a:pt x="37" y="37"/>
                  </a:lnTo>
                  <a:lnTo>
                    <a:pt x="49" y="152"/>
                  </a:lnTo>
                  <a:lnTo>
                    <a:pt x="49" y="152"/>
                  </a:lnTo>
                  <a:lnTo>
                    <a:pt x="46" y="149"/>
                  </a:lnTo>
                  <a:lnTo>
                    <a:pt x="46" y="14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9" name="Freeform 323"/>
            <p:cNvSpPr>
              <a:spLocks/>
            </p:cNvSpPr>
            <p:nvPr/>
          </p:nvSpPr>
          <p:spPr bwMode="auto">
            <a:xfrm>
              <a:off x="212" y="420"/>
              <a:ext cx="155" cy="50"/>
            </a:xfrm>
            <a:custGeom>
              <a:avLst/>
              <a:gdLst>
                <a:gd name="T0" fmla="*/ 121 w 155"/>
                <a:gd name="T1" fmla="*/ 0 h 50"/>
                <a:gd name="T2" fmla="*/ 121 w 155"/>
                <a:gd name="T3" fmla="*/ 0 h 50"/>
                <a:gd name="T4" fmla="*/ 109 w 155"/>
                <a:gd name="T5" fmla="*/ 0 h 50"/>
                <a:gd name="T6" fmla="*/ 96 w 155"/>
                <a:gd name="T7" fmla="*/ 3 h 50"/>
                <a:gd name="T8" fmla="*/ 96 w 155"/>
                <a:gd name="T9" fmla="*/ 3 h 50"/>
                <a:gd name="T10" fmla="*/ 68 w 155"/>
                <a:gd name="T11" fmla="*/ 9 h 50"/>
                <a:gd name="T12" fmla="*/ 40 w 155"/>
                <a:gd name="T13" fmla="*/ 9 h 50"/>
                <a:gd name="T14" fmla="*/ 40 w 155"/>
                <a:gd name="T15" fmla="*/ 9 h 50"/>
                <a:gd name="T16" fmla="*/ 25 w 155"/>
                <a:gd name="T17" fmla="*/ 9 h 50"/>
                <a:gd name="T18" fmla="*/ 12 w 155"/>
                <a:gd name="T19" fmla="*/ 12 h 50"/>
                <a:gd name="T20" fmla="*/ 12 w 155"/>
                <a:gd name="T21" fmla="*/ 12 h 50"/>
                <a:gd name="T22" fmla="*/ 6 w 155"/>
                <a:gd name="T23" fmla="*/ 16 h 50"/>
                <a:gd name="T24" fmla="*/ 0 w 155"/>
                <a:gd name="T25" fmla="*/ 19 h 50"/>
                <a:gd name="T26" fmla="*/ 0 w 155"/>
                <a:gd name="T27" fmla="*/ 19 h 50"/>
                <a:gd name="T28" fmla="*/ 0 w 155"/>
                <a:gd name="T29" fmla="*/ 19 h 50"/>
                <a:gd name="T30" fmla="*/ 0 w 155"/>
                <a:gd name="T31" fmla="*/ 22 h 50"/>
                <a:gd name="T32" fmla="*/ 9 w 155"/>
                <a:gd name="T33" fmla="*/ 22 h 50"/>
                <a:gd name="T34" fmla="*/ 9 w 155"/>
                <a:gd name="T35" fmla="*/ 22 h 50"/>
                <a:gd name="T36" fmla="*/ 21 w 155"/>
                <a:gd name="T37" fmla="*/ 25 h 50"/>
                <a:gd name="T38" fmla="*/ 31 w 155"/>
                <a:gd name="T39" fmla="*/ 31 h 50"/>
                <a:gd name="T40" fmla="*/ 31 w 155"/>
                <a:gd name="T41" fmla="*/ 31 h 50"/>
                <a:gd name="T42" fmla="*/ 40 w 155"/>
                <a:gd name="T43" fmla="*/ 44 h 50"/>
                <a:gd name="T44" fmla="*/ 49 w 155"/>
                <a:gd name="T45" fmla="*/ 50 h 50"/>
                <a:gd name="T46" fmla="*/ 62 w 155"/>
                <a:gd name="T47" fmla="*/ 50 h 50"/>
                <a:gd name="T48" fmla="*/ 62 w 155"/>
                <a:gd name="T49" fmla="*/ 50 h 50"/>
                <a:gd name="T50" fmla="*/ 109 w 155"/>
                <a:gd name="T51" fmla="*/ 47 h 50"/>
                <a:gd name="T52" fmla="*/ 143 w 155"/>
                <a:gd name="T53" fmla="*/ 40 h 50"/>
                <a:gd name="T54" fmla="*/ 143 w 155"/>
                <a:gd name="T55" fmla="*/ 40 h 50"/>
                <a:gd name="T56" fmla="*/ 146 w 155"/>
                <a:gd name="T57" fmla="*/ 40 h 50"/>
                <a:gd name="T58" fmla="*/ 152 w 155"/>
                <a:gd name="T59" fmla="*/ 37 h 50"/>
                <a:gd name="T60" fmla="*/ 155 w 155"/>
                <a:gd name="T61" fmla="*/ 34 h 50"/>
                <a:gd name="T62" fmla="*/ 155 w 155"/>
                <a:gd name="T63" fmla="*/ 34 h 50"/>
                <a:gd name="T64" fmla="*/ 152 w 155"/>
                <a:gd name="T65" fmla="*/ 28 h 50"/>
                <a:gd name="T66" fmla="*/ 146 w 155"/>
                <a:gd name="T67" fmla="*/ 19 h 50"/>
                <a:gd name="T68" fmla="*/ 146 w 155"/>
                <a:gd name="T69" fmla="*/ 19 h 50"/>
                <a:gd name="T70" fmla="*/ 121 w 155"/>
                <a:gd name="T71" fmla="*/ 0 h 50"/>
                <a:gd name="T72" fmla="*/ 121 w 155"/>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50">
                  <a:moveTo>
                    <a:pt x="121" y="0"/>
                  </a:moveTo>
                  <a:lnTo>
                    <a:pt x="121" y="0"/>
                  </a:lnTo>
                  <a:lnTo>
                    <a:pt x="109" y="0"/>
                  </a:lnTo>
                  <a:lnTo>
                    <a:pt x="96" y="3"/>
                  </a:lnTo>
                  <a:lnTo>
                    <a:pt x="96" y="3"/>
                  </a:lnTo>
                  <a:lnTo>
                    <a:pt x="68" y="9"/>
                  </a:lnTo>
                  <a:lnTo>
                    <a:pt x="40" y="9"/>
                  </a:lnTo>
                  <a:lnTo>
                    <a:pt x="40" y="9"/>
                  </a:lnTo>
                  <a:lnTo>
                    <a:pt x="25" y="9"/>
                  </a:lnTo>
                  <a:lnTo>
                    <a:pt x="12" y="12"/>
                  </a:lnTo>
                  <a:lnTo>
                    <a:pt x="12" y="12"/>
                  </a:lnTo>
                  <a:lnTo>
                    <a:pt x="6" y="16"/>
                  </a:lnTo>
                  <a:lnTo>
                    <a:pt x="0" y="19"/>
                  </a:lnTo>
                  <a:lnTo>
                    <a:pt x="0" y="19"/>
                  </a:lnTo>
                  <a:lnTo>
                    <a:pt x="0" y="19"/>
                  </a:lnTo>
                  <a:lnTo>
                    <a:pt x="0" y="22"/>
                  </a:lnTo>
                  <a:lnTo>
                    <a:pt x="9" y="22"/>
                  </a:lnTo>
                  <a:lnTo>
                    <a:pt x="9" y="22"/>
                  </a:lnTo>
                  <a:lnTo>
                    <a:pt x="21" y="25"/>
                  </a:lnTo>
                  <a:lnTo>
                    <a:pt x="31" y="31"/>
                  </a:lnTo>
                  <a:lnTo>
                    <a:pt x="31" y="31"/>
                  </a:lnTo>
                  <a:lnTo>
                    <a:pt x="40" y="44"/>
                  </a:lnTo>
                  <a:lnTo>
                    <a:pt x="49" y="50"/>
                  </a:lnTo>
                  <a:lnTo>
                    <a:pt x="62" y="50"/>
                  </a:lnTo>
                  <a:lnTo>
                    <a:pt x="62" y="50"/>
                  </a:lnTo>
                  <a:lnTo>
                    <a:pt x="109" y="47"/>
                  </a:lnTo>
                  <a:lnTo>
                    <a:pt x="143" y="40"/>
                  </a:lnTo>
                  <a:lnTo>
                    <a:pt x="143" y="40"/>
                  </a:lnTo>
                  <a:lnTo>
                    <a:pt x="146" y="40"/>
                  </a:lnTo>
                  <a:lnTo>
                    <a:pt x="152" y="37"/>
                  </a:lnTo>
                  <a:lnTo>
                    <a:pt x="155" y="34"/>
                  </a:lnTo>
                  <a:lnTo>
                    <a:pt x="155" y="34"/>
                  </a:lnTo>
                  <a:lnTo>
                    <a:pt x="152" y="28"/>
                  </a:lnTo>
                  <a:lnTo>
                    <a:pt x="146" y="19"/>
                  </a:lnTo>
                  <a:lnTo>
                    <a:pt x="146" y="19"/>
                  </a:lnTo>
                  <a:lnTo>
                    <a:pt x="121" y="0"/>
                  </a:lnTo>
                  <a:lnTo>
                    <a:pt x="121"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0" name="Freeform 324"/>
            <p:cNvSpPr>
              <a:spLocks/>
            </p:cNvSpPr>
            <p:nvPr/>
          </p:nvSpPr>
          <p:spPr bwMode="auto">
            <a:xfrm>
              <a:off x="212" y="420"/>
              <a:ext cx="155" cy="47"/>
            </a:xfrm>
            <a:custGeom>
              <a:avLst/>
              <a:gdLst>
                <a:gd name="T0" fmla="*/ 121 w 155"/>
                <a:gd name="T1" fmla="*/ 0 h 47"/>
                <a:gd name="T2" fmla="*/ 121 w 155"/>
                <a:gd name="T3" fmla="*/ 0 h 47"/>
                <a:gd name="T4" fmla="*/ 109 w 155"/>
                <a:gd name="T5" fmla="*/ 0 h 47"/>
                <a:gd name="T6" fmla="*/ 96 w 155"/>
                <a:gd name="T7" fmla="*/ 3 h 47"/>
                <a:gd name="T8" fmla="*/ 96 w 155"/>
                <a:gd name="T9" fmla="*/ 3 h 47"/>
                <a:gd name="T10" fmla="*/ 68 w 155"/>
                <a:gd name="T11" fmla="*/ 9 h 47"/>
                <a:gd name="T12" fmla="*/ 40 w 155"/>
                <a:gd name="T13" fmla="*/ 9 h 47"/>
                <a:gd name="T14" fmla="*/ 40 w 155"/>
                <a:gd name="T15" fmla="*/ 9 h 47"/>
                <a:gd name="T16" fmla="*/ 25 w 155"/>
                <a:gd name="T17" fmla="*/ 9 h 47"/>
                <a:gd name="T18" fmla="*/ 12 w 155"/>
                <a:gd name="T19" fmla="*/ 12 h 47"/>
                <a:gd name="T20" fmla="*/ 12 w 155"/>
                <a:gd name="T21" fmla="*/ 12 h 47"/>
                <a:gd name="T22" fmla="*/ 0 w 155"/>
                <a:gd name="T23" fmla="*/ 19 h 47"/>
                <a:gd name="T24" fmla="*/ 0 w 155"/>
                <a:gd name="T25" fmla="*/ 19 h 47"/>
                <a:gd name="T26" fmla="*/ 9 w 155"/>
                <a:gd name="T27" fmla="*/ 19 h 47"/>
                <a:gd name="T28" fmla="*/ 9 w 155"/>
                <a:gd name="T29" fmla="*/ 19 h 47"/>
                <a:gd name="T30" fmla="*/ 21 w 155"/>
                <a:gd name="T31" fmla="*/ 19 h 47"/>
                <a:gd name="T32" fmla="*/ 31 w 155"/>
                <a:gd name="T33" fmla="*/ 28 h 47"/>
                <a:gd name="T34" fmla="*/ 31 w 155"/>
                <a:gd name="T35" fmla="*/ 28 h 47"/>
                <a:gd name="T36" fmla="*/ 40 w 155"/>
                <a:gd name="T37" fmla="*/ 40 h 47"/>
                <a:gd name="T38" fmla="*/ 49 w 155"/>
                <a:gd name="T39" fmla="*/ 44 h 47"/>
                <a:gd name="T40" fmla="*/ 62 w 155"/>
                <a:gd name="T41" fmla="*/ 47 h 47"/>
                <a:gd name="T42" fmla="*/ 62 w 155"/>
                <a:gd name="T43" fmla="*/ 47 h 47"/>
                <a:gd name="T44" fmla="*/ 109 w 155"/>
                <a:gd name="T45" fmla="*/ 40 h 47"/>
                <a:gd name="T46" fmla="*/ 143 w 155"/>
                <a:gd name="T47" fmla="*/ 37 h 47"/>
                <a:gd name="T48" fmla="*/ 143 w 155"/>
                <a:gd name="T49" fmla="*/ 37 h 47"/>
                <a:gd name="T50" fmla="*/ 149 w 155"/>
                <a:gd name="T51" fmla="*/ 34 h 47"/>
                <a:gd name="T52" fmla="*/ 152 w 155"/>
                <a:gd name="T53" fmla="*/ 34 h 47"/>
                <a:gd name="T54" fmla="*/ 155 w 155"/>
                <a:gd name="T55" fmla="*/ 31 h 47"/>
                <a:gd name="T56" fmla="*/ 155 w 155"/>
                <a:gd name="T57" fmla="*/ 31 h 47"/>
                <a:gd name="T58" fmla="*/ 152 w 155"/>
                <a:gd name="T59" fmla="*/ 25 h 47"/>
                <a:gd name="T60" fmla="*/ 146 w 155"/>
                <a:gd name="T61" fmla="*/ 19 h 47"/>
                <a:gd name="T62" fmla="*/ 146 w 155"/>
                <a:gd name="T63" fmla="*/ 19 h 47"/>
                <a:gd name="T64" fmla="*/ 121 w 155"/>
                <a:gd name="T65" fmla="*/ 0 h 47"/>
                <a:gd name="T66" fmla="*/ 121 w 155"/>
                <a:gd name="T6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5" h="47">
                  <a:moveTo>
                    <a:pt x="121" y="0"/>
                  </a:moveTo>
                  <a:lnTo>
                    <a:pt x="121" y="0"/>
                  </a:lnTo>
                  <a:lnTo>
                    <a:pt x="109" y="0"/>
                  </a:lnTo>
                  <a:lnTo>
                    <a:pt x="96" y="3"/>
                  </a:lnTo>
                  <a:lnTo>
                    <a:pt x="96" y="3"/>
                  </a:lnTo>
                  <a:lnTo>
                    <a:pt x="68" y="9"/>
                  </a:lnTo>
                  <a:lnTo>
                    <a:pt x="40" y="9"/>
                  </a:lnTo>
                  <a:lnTo>
                    <a:pt x="40" y="9"/>
                  </a:lnTo>
                  <a:lnTo>
                    <a:pt x="25" y="9"/>
                  </a:lnTo>
                  <a:lnTo>
                    <a:pt x="12" y="12"/>
                  </a:lnTo>
                  <a:lnTo>
                    <a:pt x="12" y="12"/>
                  </a:lnTo>
                  <a:lnTo>
                    <a:pt x="0" y="19"/>
                  </a:lnTo>
                  <a:lnTo>
                    <a:pt x="0" y="19"/>
                  </a:lnTo>
                  <a:lnTo>
                    <a:pt x="9" y="19"/>
                  </a:lnTo>
                  <a:lnTo>
                    <a:pt x="9" y="19"/>
                  </a:lnTo>
                  <a:lnTo>
                    <a:pt x="21" y="19"/>
                  </a:lnTo>
                  <a:lnTo>
                    <a:pt x="31" y="28"/>
                  </a:lnTo>
                  <a:lnTo>
                    <a:pt x="31" y="28"/>
                  </a:lnTo>
                  <a:lnTo>
                    <a:pt x="40" y="40"/>
                  </a:lnTo>
                  <a:lnTo>
                    <a:pt x="49" y="44"/>
                  </a:lnTo>
                  <a:lnTo>
                    <a:pt x="62" y="47"/>
                  </a:lnTo>
                  <a:lnTo>
                    <a:pt x="62" y="47"/>
                  </a:lnTo>
                  <a:lnTo>
                    <a:pt x="109" y="40"/>
                  </a:lnTo>
                  <a:lnTo>
                    <a:pt x="143" y="37"/>
                  </a:lnTo>
                  <a:lnTo>
                    <a:pt x="143" y="37"/>
                  </a:lnTo>
                  <a:lnTo>
                    <a:pt x="149" y="34"/>
                  </a:lnTo>
                  <a:lnTo>
                    <a:pt x="152" y="34"/>
                  </a:lnTo>
                  <a:lnTo>
                    <a:pt x="155" y="31"/>
                  </a:lnTo>
                  <a:lnTo>
                    <a:pt x="155" y="31"/>
                  </a:lnTo>
                  <a:lnTo>
                    <a:pt x="152" y="25"/>
                  </a:lnTo>
                  <a:lnTo>
                    <a:pt x="146" y="19"/>
                  </a:lnTo>
                  <a:lnTo>
                    <a:pt x="146" y="19"/>
                  </a:lnTo>
                  <a:lnTo>
                    <a:pt x="121" y="0"/>
                  </a:lnTo>
                  <a:lnTo>
                    <a:pt x="121"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1" name="Freeform 325"/>
            <p:cNvSpPr>
              <a:spLocks/>
            </p:cNvSpPr>
            <p:nvPr/>
          </p:nvSpPr>
          <p:spPr bwMode="auto">
            <a:xfrm>
              <a:off x="249" y="432"/>
              <a:ext cx="87" cy="22"/>
            </a:xfrm>
            <a:custGeom>
              <a:avLst/>
              <a:gdLst>
                <a:gd name="T0" fmla="*/ 87 w 87"/>
                <a:gd name="T1" fmla="*/ 16 h 22"/>
                <a:gd name="T2" fmla="*/ 87 w 87"/>
                <a:gd name="T3" fmla="*/ 16 h 22"/>
                <a:gd name="T4" fmla="*/ 75 w 87"/>
                <a:gd name="T5" fmla="*/ 19 h 22"/>
                <a:gd name="T6" fmla="*/ 56 w 87"/>
                <a:gd name="T7" fmla="*/ 22 h 22"/>
                <a:gd name="T8" fmla="*/ 40 w 87"/>
                <a:gd name="T9" fmla="*/ 22 h 22"/>
                <a:gd name="T10" fmla="*/ 28 w 87"/>
                <a:gd name="T11" fmla="*/ 19 h 22"/>
                <a:gd name="T12" fmla="*/ 28 w 87"/>
                <a:gd name="T13" fmla="*/ 19 h 22"/>
                <a:gd name="T14" fmla="*/ 16 w 87"/>
                <a:gd name="T15" fmla="*/ 13 h 22"/>
                <a:gd name="T16" fmla="*/ 9 w 87"/>
                <a:gd name="T17" fmla="*/ 7 h 22"/>
                <a:gd name="T18" fmla="*/ 9 w 87"/>
                <a:gd name="T19" fmla="*/ 7 h 22"/>
                <a:gd name="T20" fmla="*/ 0 w 87"/>
                <a:gd name="T21" fmla="*/ 0 h 22"/>
                <a:gd name="T22" fmla="*/ 0 w 87"/>
                <a:gd name="T23" fmla="*/ 0 h 22"/>
                <a:gd name="T24" fmla="*/ 9 w 87"/>
                <a:gd name="T25" fmla="*/ 0 h 22"/>
                <a:gd name="T26" fmla="*/ 22 w 87"/>
                <a:gd name="T27" fmla="*/ 4 h 22"/>
                <a:gd name="T28" fmla="*/ 34 w 87"/>
                <a:gd name="T29" fmla="*/ 7 h 22"/>
                <a:gd name="T30" fmla="*/ 34 w 87"/>
                <a:gd name="T31" fmla="*/ 7 h 22"/>
                <a:gd name="T32" fmla="*/ 56 w 87"/>
                <a:gd name="T33" fmla="*/ 10 h 22"/>
                <a:gd name="T34" fmla="*/ 72 w 87"/>
                <a:gd name="T35" fmla="*/ 10 h 22"/>
                <a:gd name="T36" fmla="*/ 72 w 87"/>
                <a:gd name="T37" fmla="*/ 10 h 22"/>
                <a:gd name="T38" fmla="*/ 78 w 87"/>
                <a:gd name="T39" fmla="*/ 10 h 22"/>
                <a:gd name="T40" fmla="*/ 84 w 87"/>
                <a:gd name="T41" fmla="*/ 13 h 22"/>
                <a:gd name="T42" fmla="*/ 87 w 87"/>
                <a:gd name="T43" fmla="*/ 16 h 22"/>
                <a:gd name="T44" fmla="*/ 87 w 87"/>
                <a:gd name="T4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22">
                  <a:moveTo>
                    <a:pt x="87" y="16"/>
                  </a:moveTo>
                  <a:lnTo>
                    <a:pt x="87" y="16"/>
                  </a:lnTo>
                  <a:lnTo>
                    <a:pt x="75" y="19"/>
                  </a:lnTo>
                  <a:lnTo>
                    <a:pt x="56" y="22"/>
                  </a:lnTo>
                  <a:lnTo>
                    <a:pt x="40" y="22"/>
                  </a:lnTo>
                  <a:lnTo>
                    <a:pt x="28" y="19"/>
                  </a:lnTo>
                  <a:lnTo>
                    <a:pt x="28" y="19"/>
                  </a:lnTo>
                  <a:lnTo>
                    <a:pt x="16" y="13"/>
                  </a:lnTo>
                  <a:lnTo>
                    <a:pt x="9" y="7"/>
                  </a:lnTo>
                  <a:lnTo>
                    <a:pt x="9" y="7"/>
                  </a:lnTo>
                  <a:lnTo>
                    <a:pt x="0" y="0"/>
                  </a:lnTo>
                  <a:lnTo>
                    <a:pt x="0" y="0"/>
                  </a:lnTo>
                  <a:lnTo>
                    <a:pt x="9" y="0"/>
                  </a:lnTo>
                  <a:lnTo>
                    <a:pt x="22" y="4"/>
                  </a:lnTo>
                  <a:lnTo>
                    <a:pt x="34" y="7"/>
                  </a:lnTo>
                  <a:lnTo>
                    <a:pt x="34" y="7"/>
                  </a:lnTo>
                  <a:lnTo>
                    <a:pt x="56" y="10"/>
                  </a:lnTo>
                  <a:lnTo>
                    <a:pt x="72" y="10"/>
                  </a:lnTo>
                  <a:lnTo>
                    <a:pt x="72" y="10"/>
                  </a:lnTo>
                  <a:lnTo>
                    <a:pt x="78" y="10"/>
                  </a:lnTo>
                  <a:lnTo>
                    <a:pt x="84" y="13"/>
                  </a:lnTo>
                  <a:lnTo>
                    <a:pt x="87" y="16"/>
                  </a:lnTo>
                  <a:lnTo>
                    <a:pt x="87"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2" name="Freeform 326"/>
            <p:cNvSpPr>
              <a:spLocks/>
            </p:cNvSpPr>
            <p:nvPr/>
          </p:nvSpPr>
          <p:spPr bwMode="auto">
            <a:xfrm>
              <a:off x="233" y="436"/>
              <a:ext cx="134" cy="31"/>
            </a:xfrm>
            <a:custGeom>
              <a:avLst/>
              <a:gdLst>
                <a:gd name="T0" fmla="*/ 0 w 134"/>
                <a:gd name="T1" fmla="*/ 3 h 31"/>
                <a:gd name="T2" fmla="*/ 0 w 134"/>
                <a:gd name="T3" fmla="*/ 3 h 31"/>
                <a:gd name="T4" fmla="*/ 10 w 134"/>
                <a:gd name="T5" fmla="*/ 12 h 31"/>
                <a:gd name="T6" fmla="*/ 10 w 134"/>
                <a:gd name="T7" fmla="*/ 12 h 31"/>
                <a:gd name="T8" fmla="*/ 19 w 134"/>
                <a:gd name="T9" fmla="*/ 24 h 31"/>
                <a:gd name="T10" fmla="*/ 28 w 134"/>
                <a:gd name="T11" fmla="*/ 28 h 31"/>
                <a:gd name="T12" fmla="*/ 41 w 134"/>
                <a:gd name="T13" fmla="*/ 31 h 31"/>
                <a:gd name="T14" fmla="*/ 41 w 134"/>
                <a:gd name="T15" fmla="*/ 31 h 31"/>
                <a:gd name="T16" fmla="*/ 88 w 134"/>
                <a:gd name="T17" fmla="*/ 24 h 31"/>
                <a:gd name="T18" fmla="*/ 122 w 134"/>
                <a:gd name="T19" fmla="*/ 21 h 31"/>
                <a:gd name="T20" fmla="*/ 122 w 134"/>
                <a:gd name="T21" fmla="*/ 21 h 31"/>
                <a:gd name="T22" fmla="*/ 128 w 134"/>
                <a:gd name="T23" fmla="*/ 18 h 31"/>
                <a:gd name="T24" fmla="*/ 131 w 134"/>
                <a:gd name="T25" fmla="*/ 18 h 31"/>
                <a:gd name="T26" fmla="*/ 134 w 134"/>
                <a:gd name="T27" fmla="*/ 15 h 31"/>
                <a:gd name="T28" fmla="*/ 134 w 134"/>
                <a:gd name="T29" fmla="*/ 15 h 31"/>
                <a:gd name="T30" fmla="*/ 131 w 134"/>
                <a:gd name="T31" fmla="*/ 9 h 31"/>
                <a:gd name="T32" fmla="*/ 125 w 134"/>
                <a:gd name="T33" fmla="*/ 3 h 31"/>
                <a:gd name="T34" fmla="*/ 125 w 134"/>
                <a:gd name="T35" fmla="*/ 3 h 31"/>
                <a:gd name="T36" fmla="*/ 119 w 134"/>
                <a:gd name="T37" fmla="*/ 0 h 31"/>
                <a:gd name="T38" fmla="*/ 119 w 134"/>
                <a:gd name="T39" fmla="*/ 0 h 31"/>
                <a:gd name="T40" fmla="*/ 125 w 134"/>
                <a:gd name="T41" fmla="*/ 9 h 31"/>
                <a:gd name="T42" fmla="*/ 122 w 134"/>
                <a:gd name="T43" fmla="*/ 15 h 31"/>
                <a:gd name="T44" fmla="*/ 116 w 134"/>
                <a:gd name="T45" fmla="*/ 18 h 31"/>
                <a:gd name="T46" fmla="*/ 100 w 134"/>
                <a:gd name="T47" fmla="*/ 18 h 31"/>
                <a:gd name="T48" fmla="*/ 100 w 134"/>
                <a:gd name="T49" fmla="*/ 18 h 31"/>
                <a:gd name="T50" fmla="*/ 56 w 134"/>
                <a:gd name="T51" fmla="*/ 24 h 31"/>
                <a:gd name="T52" fmla="*/ 38 w 134"/>
                <a:gd name="T53" fmla="*/ 24 h 31"/>
                <a:gd name="T54" fmla="*/ 25 w 134"/>
                <a:gd name="T55" fmla="*/ 18 h 31"/>
                <a:gd name="T56" fmla="*/ 25 w 134"/>
                <a:gd name="T57" fmla="*/ 18 h 31"/>
                <a:gd name="T58" fmla="*/ 16 w 134"/>
                <a:gd name="T59" fmla="*/ 9 h 31"/>
                <a:gd name="T60" fmla="*/ 10 w 134"/>
                <a:gd name="T61" fmla="*/ 6 h 31"/>
                <a:gd name="T62" fmla="*/ 0 w 134"/>
                <a:gd name="T63" fmla="*/ 3 h 31"/>
                <a:gd name="T64" fmla="*/ 0 w 134"/>
                <a:gd name="T65"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31">
                  <a:moveTo>
                    <a:pt x="0" y="3"/>
                  </a:moveTo>
                  <a:lnTo>
                    <a:pt x="0" y="3"/>
                  </a:lnTo>
                  <a:lnTo>
                    <a:pt x="10" y="12"/>
                  </a:lnTo>
                  <a:lnTo>
                    <a:pt x="10" y="12"/>
                  </a:lnTo>
                  <a:lnTo>
                    <a:pt x="19" y="24"/>
                  </a:lnTo>
                  <a:lnTo>
                    <a:pt x="28" y="28"/>
                  </a:lnTo>
                  <a:lnTo>
                    <a:pt x="41" y="31"/>
                  </a:lnTo>
                  <a:lnTo>
                    <a:pt x="41" y="31"/>
                  </a:lnTo>
                  <a:lnTo>
                    <a:pt x="88" y="24"/>
                  </a:lnTo>
                  <a:lnTo>
                    <a:pt x="122" y="21"/>
                  </a:lnTo>
                  <a:lnTo>
                    <a:pt x="122" y="21"/>
                  </a:lnTo>
                  <a:lnTo>
                    <a:pt x="128" y="18"/>
                  </a:lnTo>
                  <a:lnTo>
                    <a:pt x="131" y="18"/>
                  </a:lnTo>
                  <a:lnTo>
                    <a:pt x="134" y="15"/>
                  </a:lnTo>
                  <a:lnTo>
                    <a:pt x="134" y="15"/>
                  </a:lnTo>
                  <a:lnTo>
                    <a:pt x="131" y="9"/>
                  </a:lnTo>
                  <a:lnTo>
                    <a:pt x="125" y="3"/>
                  </a:lnTo>
                  <a:lnTo>
                    <a:pt x="125" y="3"/>
                  </a:lnTo>
                  <a:lnTo>
                    <a:pt x="119" y="0"/>
                  </a:lnTo>
                  <a:lnTo>
                    <a:pt x="119" y="0"/>
                  </a:lnTo>
                  <a:lnTo>
                    <a:pt x="125" y="9"/>
                  </a:lnTo>
                  <a:lnTo>
                    <a:pt x="122" y="15"/>
                  </a:lnTo>
                  <a:lnTo>
                    <a:pt x="116" y="18"/>
                  </a:lnTo>
                  <a:lnTo>
                    <a:pt x="100" y="18"/>
                  </a:lnTo>
                  <a:lnTo>
                    <a:pt x="100" y="18"/>
                  </a:lnTo>
                  <a:lnTo>
                    <a:pt x="56" y="24"/>
                  </a:lnTo>
                  <a:lnTo>
                    <a:pt x="38" y="24"/>
                  </a:lnTo>
                  <a:lnTo>
                    <a:pt x="25" y="18"/>
                  </a:lnTo>
                  <a:lnTo>
                    <a:pt x="25" y="18"/>
                  </a:lnTo>
                  <a:lnTo>
                    <a:pt x="16" y="9"/>
                  </a:lnTo>
                  <a:lnTo>
                    <a:pt x="10" y="6"/>
                  </a:lnTo>
                  <a:lnTo>
                    <a:pt x="0" y="3"/>
                  </a:lnTo>
                  <a:lnTo>
                    <a:pt x="0" y="3"/>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3" name="Freeform 327"/>
            <p:cNvSpPr>
              <a:spLocks/>
            </p:cNvSpPr>
            <p:nvPr/>
          </p:nvSpPr>
          <p:spPr bwMode="auto">
            <a:xfrm>
              <a:off x="6" y="448"/>
              <a:ext cx="128" cy="53"/>
            </a:xfrm>
            <a:custGeom>
              <a:avLst/>
              <a:gdLst>
                <a:gd name="T0" fmla="*/ 97 w 128"/>
                <a:gd name="T1" fmla="*/ 0 h 53"/>
                <a:gd name="T2" fmla="*/ 97 w 128"/>
                <a:gd name="T3" fmla="*/ 0 h 53"/>
                <a:gd name="T4" fmla="*/ 81 w 128"/>
                <a:gd name="T5" fmla="*/ 0 h 53"/>
                <a:gd name="T6" fmla="*/ 69 w 128"/>
                <a:gd name="T7" fmla="*/ 3 h 53"/>
                <a:gd name="T8" fmla="*/ 69 w 128"/>
                <a:gd name="T9" fmla="*/ 3 h 53"/>
                <a:gd name="T10" fmla="*/ 41 w 128"/>
                <a:gd name="T11" fmla="*/ 9 h 53"/>
                <a:gd name="T12" fmla="*/ 13 w 128"/>
                <a:gd name="T13" fmla="*/ 12 h 53"/>
                <a:gd name="T14" fmla="*/ 13 w 128"/>
                <a:gd name="T15" fmla="*/ 12 h 53"/>
                <a:gd name="T16" fmla="*/ 0 w 128"/>
                <a:gd name="T17" fmla="*/ 12 h 53"/>
                <a:gd name="T18" fmla="*/ 0 w 128"/>
                <a:gd name="T19" fmla="*/ 31 h 53"/>
                <a:gd name="T20" fmla="*/ 0 w 128"/>
                <a:gd name="T21" fmla="*/ 31 h 53"/>
                <a:gd name="T22" fmla="*/ 3 w 128"/>
                <a:gd name="T23" fmla="*/ 34 h 53"/>
                <a:gd name="T24" fmla="*/ 3 w 128"/>
                <a:gd name="T25" fmla="*/ 34 h 53"/>
                <a:gd name="T26" fmla="*/ 13 w 128"/>
                <a:gd name="T27" fmla="*/ 47 h 53"/>
                <a:gd name="T28" fmla="*/ 22 w 128"/>
                <a:gd name="T29" fmla="*/ 50 h 53"/>
                <a:gd name="T30" fmla="*/ 34 w 128"/>
                <a:gd name="T31" fmla="*/ 53 h 53"/>
                <a:gd name="T32" fmla="*/ 34 w 128"/>
                <a:gd name="T33" fmla="*/ 53 h 53"/>
                <a:gd name="T34" fmla="*/ 84 w 128"/>
                <a:gd name="T35" fmla="*/ 47 h 53"/>
                <a:gd name="T36" fmla="*/ 115 w 128"/>
                <a:gd name="T37" fmla="*/ 40 h 53"/>
                <a:gd name="T38" fmla="*/ 115 w 128"/>
                <a:gd name="T39" fmla="*/ 40 h 53"/>
                <a:gd name="T40" fmla="*/ 122 w 128"/>
                <a:gd name="T41" fmla="*/ 37 h 53"/>
                <a:gd name="T42" fmla="*/ 125 w 128"/>
                <a:gd name="T43" fmla="*/ 37 h 53"/>
                <a:gd name="T44" fmla="*/ 128 w 128"/>
                <a:gd name="T45" fmla="*/ 34 h 53"/>
                <a:gd name="T46" fmla="*/ 128 w 128"/>
                <a:gd name="T47" fmla="*/ 34 h 53"/>
                <a:gd name="T48" fmla="*/ 128 w 128"/>
                <a:gd name="T49" fmla="*/ 25 h 53"/>
                <a:gd name="T50" fmla="*/ 122 w 128"/>
                <a:gd name="T51" fmla="*/ 19 h 53"/>
                <a:gd name="T52" fmla="*/ 122 w 128"/>
                <a:gd name="T53" fmla="*/ 19 h 53"/>
                <a:gd name="T54" fmla="*/ 97 w 128"/>
                <a:gd name="T55" fmla="*/ 0 h 53"/>
                <a:gd name="T56" fmla="*/ 97 w 128"/>
                <a:gd name="T5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53">
                  <a:moveTo>
                    <a:pt x="97" y="0"/>
                  </a:moveTo>
                  <a:lnTo>
                    <a:pt x="97" y="0"/>
                  </a:lnTo>
                  <a:lnTo>
                    <a:pt x="81" y="0"/>
                  </a:lnTo>
                  <a:lnTo>
                    <a:pt x="69" y="3"/>
                  </a:lnTo>
                  <a:lnTo>
                    <a:pt x="69" y="3"/>
                  </a:lnTo>
                  <a:lnTo>
                    <a:pt x="41" y="9"/>
                  </a:lnTo>
                  <a:lnTo>
                    <a:pt x="13" y="12"/>
                  </a:lnTo>
                  <a:lnTo>
                    <a:pt x="13" y="12"/>
                  </a:lnTo>
                  <a:lnTo>
                    <a:pt x="0" y="12"/>
                  </a:lnTo>
                  <a:lnTo>
                    <a:pt x="0" y="31"/>
                  </a:lnTo>
                  <a:lnTo>
                    <a:pt x="0" y="31"/>
                  </a:lnTo>
                  <a:lnTo>
                    <a:pt x="3" y="34"/>
                  </a:lnTo>
                  <a:lnTo>
                    <a:pt x="3" y="34"/>
                  </a:lnTo>
                  <a:lnTo>
                    <a:pt x="13" y="47"/>
                  </a:lnTo>
                  <a:lnTo>
                    <a:pt x="22" y="50"/>
                  </a:lnTo>
                  <a:lnTo>
                    <a:pt x="34" y="53"/>
                  </a:lnTo>
                  <a:lnTo>
                    <a:pt x="34" y="53"/>
                  </a:lnTo>
                  <a:lnTo>
                    <a:pt x="84" y="47"/>
                  </a:lnTo>
                  <a:lnTo>
                    <a:pt x="115" y="40"/>
                  </a:lnTo>
                  <a:lnTo>
                    <a:pt x="115" y="40"/>
                  </a:lnTo>
                  <a:lnTo>
                    <a:pt x="122" y="37"/>
                  </a:lnTo>
                  <a:lnTo>
                    <a:pt x="125" y="37"/>
                  </a:lnTo>
                  <a:lnTo>
                    <a:pt x="128" y="34"/>
                  </a:lnTo>
                  <a:lnTo>
                    <a:pt x="128" y="34"/>
                  </a:lnTo>
                  <a:lnTo>
                    <a:pt x="128" y="25"/>
                  </a:lnTo>
                  <a:lnTo>
                    <a:pt x="122" y="19"/>
                  </a:lnTo>
                  <a:lnTo>
                    <a:pt x="122" y="19"/>
                  </a:lnTo>
                  <a:lnTo>
                    <a:pt x="97" y="0"/>
                  </a:lnTo>
                  <a:lnTo>
                    <a:pt x="97"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4" name="Freeform 328"/>
            <p:cNvSpPr>
              <a:spLocks/>
            </p:cNvSpPr>
            <p:nvPr/>
          </p:nvSpPr>
          <p:spPr bwMode="auto">
            <a:xfrm>
              <a:off x="6" y="448"/>
              <a:ext cx="128" cy="47"/>
            </a:xfrm>
            <a:custGeom>
              <a:avLst/>
              <a:gdLst>
                <a:gd name="T0" fmla="*/ 97 w 128"/>
                <a:gd name="T1" fmla="*/ 0 h 47"/>
                <a:gd name="T2" fmla="*/ 97 w 128"/>
                <a:gd name="T3" fmla="*/ 0 h 47"/>
                <a:gd name="T4" fmla="*/ 81 w 128"/>
                <a:gd name="T5" fmla="*/ 0 h 47"/>
                <a:gd name="T6" fmla="*/ 69 w 128"/>
                <a:gd name="T7" fmla="*/ 3 h 47"/>
                <a:gd name="T8" fmla="*/ 69 w 128"/>
                <a:gd name="T9" fmla="*/ 3 h 47"/>
                <a:gd name="T10" fmla="*/ 41 w 128"/>
                <a:gd name="T11" fmla="*/ 9 h 47"/>
                <a:gd name="T12" fmla="*/ 13 w 128"/>
                <a:gd name="T13" fmla="*/ 12 h 47"/>
                <a:gd name="T14" fmla="*/ 13 w 128"/>
                <a:gd name="T15" fmla="*/ 12 h 47"/>
                <a:gd name="T16" fmla="*/ 0 w 128"/>
                <a:gd name="T17" fmla="*/ 12 h 47"/>
                <a:gd name="T18" fmla="*/ 0 w 128"/>
                <a:gd name="T19" fmla="*/ 25 h 47"/>
                <a:gd name="T20" fmla="*/ 0 w 128"/>
                <a:gd name="T21" fmla="*/ 25 h 47"/>
                <a:gd name="T22" fmla="*/ 3 w 128"/>
                <a:gd name="T23" fmla="*/ 28 h 47"/>
                <a:gd name="T24" fmla="*/ 3 w 128"/>
                <a:gd name="T25" fmla="*/ 28 h 47"/>
                <a:gd name="T26" fmla="*/ 16 w 128"/>
                <a:gd name="T27" fmla="*/ 40 h 47"/>
                <a:gd name="T28" fmla="*/ 22 w 128"/>
                <a:gd name="T29" fmla="*/ 47 h 47"/>
                <a:gd name="T30" fmla="*/ 34 w 128"/>
                <a:gd name="T31" fmla="*/ 47 h 47"/>
                <a:gd name="T32" fmla="*/ 34 w 128"/>
                <a:gd name="T33" fmla="*/ 47 h 47"/>
                <a:gd name="T34" fmla="*/ 84 w 128"/>
                <a:gd name="T35" fmla="*/ 40 h 47"/>
                <a:gd name="T36" fmla="*/ 115 w 128"/>
                <a:gd name="T37" fmla="*/ 34 h 47"/>
                <a:gd name="T38" fmla="*/ 115 w 128"/>
                <a:gd name="T39" fmla="*/ 34 h 47"/>
                <a:gd name="T40" fmla="*/ 125 w 128"/>
                <a:gd name="T41" fmla="*/ 34 h 47"/>
                <a:gd name="T42" fmla="*/ 128 w 128"/>
                <a:gd name="T43" fmla="*/ 31 h 47"/>
                <a:gd name="T44" fmla="*/ 128 w 128"/>
                <a:gd name="T45" fmla="*/ 28 h 47"/>
                <a:gd name="T46" fmla="*/ 128 w 128"/>
                <a:gd name="T47" fmla="*/ 28 h 47"/>
                <a:gd name="T48" fmla="*/ 125 w 128"/>
                <a:gd name="T49" fmla="*/ 25 h 47"/>
                <a:gd name="T50" fmla="*/ 122 w 128"/>
                <a:gd name="T51" fmla="*/ 19 h 47"/>
                <a:gd name="T52" fmla="*/ 122 w 128"/>
                <a:gd name="T53" fmla="*/ 19 h 47"/>
                <a:gd name="T54" fmla="*/ 97 w 128"/>
                <a:gd name="T55" fmla="*/ 0 h 47"/>
                <a:gd name="T56" fmla="*/ 97 w 128"/>
                <a:gd name="T5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47">
                  <a:moveTo>
                    <a:pt x="97" y="0"/>
                  </a:moveTo>
                  <a:lnTo>
                    <a:pt x="97" y="0"/>
                  </a:lnTo>
                  <a:lnTo>
                    <a:pt x="81" y="0"/>
                  </a:lnTo>
                  <a:lnTo>
                    <a:pt x="69" y="3"/>
                  </a:lnTo>
                  <a:lnTo>
                    <a:pt x="69" y="3"/>
                  </a:lnTo>
                  <a:lnTo>
                    <a:pt x="41" y="9"/>
                  </a:lnTo>
                  <a:lnTo>
                    <a:pt x="13" y="12"/>
                  </a:lnTo>
                  <a:lnTo>
                    <a:pt x="13" y="12"/>
                  </a:lnTo>
                  <a:lnTo>
                    <a:pt x="0" y="12"/>
                  </a:lnTo>
                  <a:lnTo>
                    <a:pt x="0" y="25"/>
                  </a:lnTo>
                  <a:lnTo>
                    <a:pt x="0" y="25"/>
                  </a:lnTo>
                  <a:lnTo>
                    <a:pt x="3" y="28"/>
                  </a:lnTo>
                  <a:lnTo>
                    <a:pt x="3" y="28"/>
                  </a:lnTo>
                  <a:lnTo>
                    <a:pt x="16" y="40"/>
                  </a:lnTo>
                  <a:lnTo>
                    <a:pt x="22" y="47"/>
                  </a:lnTo>
                  <a:lnTo>
                    <a:pt x="34" y="47"/>
                  </a:lnTo>
                  <a:lnTo>
                    <a:pt x="34" y="47"/>
                  </a:lnTo>
                  <a:lnTo>
                    <a:pt x="84" y="40"/>
                  </a:lnTo>
                  <a:lnTo>
                    <a:pt x="115" y="34"/>
                  </a:lnTo>
                  <a:lnTo>
                    <a:pt x="115" y="34"/>
                  </a:lnTo>
                  <a:lnTo>
                    <a:pt x="125" y="34"/>
                  </a:lnTo>
                  <a:lnTo>
                    <a:pt x="128" y="31"/>
                  </a:lnTo>
                  <a:lnTo>
                    <a:pt x="128" y="28"/>
                  </a:lnTo>
                  <a:lnTo>
                    <a:pt x="128" y="28"/>
                  </a:lnTo>
                  <a:lnTo>
                    <a:pt x="125" y="25"/>
                  </a:lnTo>
                  <a:lnTo>
                    <a:pt x="122" y="19"/>
                  </a:lnTo>
                  <a:lnTo>
                    <a:pt x="122" y="19"/>
                  </a:lnTo>
                  <a:lnTo>
                    <a:pt x="97" y="0"/>
                  </a:lnTo>
                  <a:lnTo>
                    <a:pt x="97"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5" name="Freeform 329"/>
            <p:cNvSpPr>
              <a:spLocks/>
            </p:cNvSpPr>
            <p:nvPr/>
          </p:nvSpPr>
          <p:spPr bwMode="auto">
            <a:xfrm>
              <a:off x="16" y="464"/>
              <a:ext cx="90" cy="21"/>
            </a:xfrm>
            <a:custGeom>
              <a:avLst/>
              <a:gdLst>
                <a:gd name="T0" fmla="*/ 90 w 90"/>
                <a:gd name="T1" fmla="*/ 12 h 21"/>
                <a:gd name="T2" fmla="*/ 90 w 90"/>
                <a:gd name="T3" fmla="*/ 12 h 21"/>
                <a:gd name="T4" fmla="*/ 74 w 90"/>
                <a:gd name="T5" fmla="*/ 15 h 21"/>
                <a:gd name="T6" fmla="*/ 59 w 90"/>
                <a:gd name="T7" fmla="*/ 18 h 21"/>
                <a:gd name="T8" fmla="*/ 40 w 90"/>
                <a:gd name="T9" fmla="*/ 21 h 21"/>
                <a:gd name="T10" fmla="*/ 28 w 90"/>
                <a:gd name="T11" fmla="*/ 18 h 21"/>
                <a:gd name="T12" fmla="*/ 28 w 90"/>
                <a:gd name="T13" fmla="*/ 18 h 21"/>
                <a:gd name="T14" fmla="*/ 15 w 90"/>
                <a:gd name="T15" fmla="*/ 9 h 21"/>
                <a:gd name="T16" fmla="*/ 9 w 90"/>
                <a:gd name="T17" fmla="*/ 3 h 21"/>
                <a:gd name="T18" fmla="*/ 9 w 90"/>
                <a:gd name="T19" fmla="*/ 3 h 21"/>
                <a:gd name="T20" fmla="*/ 0 w 90"/>
                <a:gd name="T21" fmla="*/ 0 h 21"/>
                <a:gd name="T22" fmla="*/ 0 w 90"/>
                <a:gd name="T23" fmla="*/ 0 h 21"/>
                <a:gd name="T24" fmla="*/ 12 w 90"/>
                <a:gd name="T25" fmla="*/ 0 h 21"/>
                <a:gd name="T26" fmla="*/ 21 w 90"/>
                <a:gd name="T27" fmla="*/ 0 h 21"/>
                <a:gd name="T28" fmla="*/ 34 w 90"/>
                <a:gd name="T29" fmla="*/ 3 h 21"/>
                <a:gd name="T30" fmla="*/ 34 w 90"/>
                <a:gd name="T31" fmla="*/ 3 h 21"/>
                <a:gd name="T32" fmla="*/ 56 w 90"/>
                <a:gd name="T33" fmla="*/ 6 h 21"/>
                <a:gd name="T34" fmla="*/ 71 w 90"/>
                <a:gd name="T35" fmla="*/ 6 h 21"/>
                <a:gd name="T36" fmla="*/ 71 w 90"/>
                <a:gd name="T37" fmla="*/ 6 h 21"/>
                <a:gd name="T38" fmla="*/ 77 w 90"/>
                <a:gd name="T39" fmla="*/ 6 h 21"/>
                <a:gd name="T40" fmla="*/ 84 w 90"/>
                <a:gd name="T41" fmla="*/ 9 h 21"/>
                <a:gd name="T42" fmla="*/ 90 w 90"/>
                <a:gd name="T43" fmla="*/ 12 h 21"/>
                <a:gd name="T44" fmla="*/ 90 w 90"/>
                <a:gd name="T45"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21">
                  <a:moveTo>
                    <a:pt x="90" y="12"/>
                  </a:moveTo>
                  <a:lnTo>
                    <a:pt x="90" y="12"/>
                  </a:lnTo>
                  <a:lnTo>
                    <a:pt x="74" y="15"/>
                  </a:lnTo>
                  <a:lnTo>
                    <a:pt x="59" y="18"/>
                  </a:lnTo>
                  <a:lnTo>
                    <a:pt x="40" y="21"/>
                  </a:lnTo>
                  <a:lnTo>
                    <a:pt x="28" y="18"/>
                  </a:lnTo>
                  <a:lnTo>
                    <a:pt x="28" y="18"/>
                  </a:lnTo>
                  <a:lnTo>
                    <a:pt x="15" y="9"/>
                  </a:lnTo>
                  <a:lnTo>
                    <a:pt x="9" y="3"/>
                  </a:lnTo>
                  <a:lnTo>
                    <a:pt x="9" y="3"/>
                  </a:lnTo>
                  <a:lnTo>
                    <a:pt x="0" y="0"/>
                  </a:lnTo>
                  <a:lnTo>
                    <a:pt x="0" y="0"/>
                  </a:lnTo>
                  <a:lnTo>
                    <a:pt x="12" y="0"/>
                  </a:lnTo>
                  <a:lnTo>
                    <a:pt x="21" y="0"/>
                  </a:lnTo>
                  <a:lnTo>
                    <a:pt x="34" y="3"/>
                  </a:lnTo>
                  <a:lnTo>
                    <a:pt x="34" y="3"/>
                  </a:lnTo>
                  <a:lnTo>
                    <a:pt x="56" y="6"/>
                  </a:lnTo>
                  <a:lnTo>
                    <a:pt x="71" y="6"/>
                  </a:lnTo>
                  <a:lnTo>
                    <a:pt x="71" y="6"/>
                  </a:lnTo>
                  <a:lnTo>
                    <a:pt x="77" y="6"/>
                  </a:lnTo>
                  <a:lnTo>
                    <a:pt x="84" y="9"/>
                  </a:lnTo>
                  <a:lnTo>
                    <a:pt x="90" y="12"/>
                  </a:lnTo>
                  <a:lnTo>
                    <a:pt x="90" y="1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6" name="Freeform 330"/>
            <p:cNvSpPr>
              <a:spLocks/>
            </p:cNvSpPr>
            <p:nvPr/>
          </p:nvSpPr>
          <p:spPr bwMode="auto">
            <a:xfrm>
              <a:off x="6" y="464"/>
              <a:ext cx="128" cy="31"/>
            </a:xfrm>
            <a:custGeom>
              <a:avLst/>
              <a:gdLst>
                <a:gd name="T0" fmla="*/ 0 w 128"/>
                <a:gd name="T1" fmla="*/ 9 h 31"/>
                <a:gd name="T2" fmla="*/ 0 w 128"/>
                <a:gd name="T3" fmla="*/ 9 h 31"/>
                <a:gd name="T4" fmla="*/ 3 w 128"/>
                <a:gd name="T5" fmla="*/ 12 h 31"/>
                <a:gd name="T6" fmla="*/ 3 w 128"/>
                <a:gd name="T7" fmla="*/ 12 h 31"/>
                <a:gd name="T8" fmla="*/ 16 w 128"/>
                <a:gd name="T9" fmla="*/ 24 h 31"/>
                <a:gd name="T10" fmla="*/ 22 w 128"/>
                <a:gd name="T11" fmla="*/ 31 h 31"/>
                <a:gd name="T12" fmla="*/ 34 w 128"/>
                <a:gd name="T13" fmla="*/ 31 h 31"/>
                <a:gd name="T14" fmla="*/ 34 w 128"/>
                <a:gd name="T15" fmla="*/ 31 h 31"/>
                <a:gd name="T16" fmla="*/ 84 w 128"/>
                <a:gd name="T17" fmla="*/ 24 h 31"/>
                <a:gd name="T18" fmla="*/ 115 w 128"/>
                <a:gd name="T19" fmla="*/ 18 h 31"/>
                <a:gd name="T20" fmla="*/ 115 w 128"/>
                <a:gd name="T21" fmla="*/ 18 h 31"/>
                <a:gd name="T22" fmla="*/ 125 w 128"/>
                <a:gd name="T23" fmla="*/ 18 h 31"/>
                <a:gd name="T24" fmla="*/ 128 w 128"/>
                <a:gd name="T25" fmla="*/ 15 h 31"/>
                <a:gd name="T26" fmla="*/ 128 w 128"/>
                <a:gd name="T27" fmla="*/ 12 h 31"/>
                <a:gd name="T28" fmla="*/ 128 w 128"/>
                <a:gd name="T29" fmla="*/ 12 h 31"/>
                <a:gd name="T30" fmla="*/ 125 w 128"/>
                <a:gd name="T31" fmla="*/ 9 h 31"/>
                <a:gd name="T32" fmla="*/ 122 w 128"/>
                <a:gd name="T33" fmla="*/ 3 h 31"/>
                <a:gd name="T34" fmla="*/ 122 w 128"/>
                <a:gd name="T35" fmla="*/ 3 h 31"/>
                <a:gd name="T36" fmla="*/ 115 w 128"/>
                <a:gd name="T37" fmla="*/ 0 h 31"/>
                <a:gd name="T38" fmla="*/ 115 w 128"/>
                <a:gd name="T39" fmla="*/ 0 h 31"/>
                <a:gd name="T40" fmla="*/ 118 w 128"/>
                <a:gd name="T41" fmla="*/ 9 h 31"/>
                <a:gd name="T42" fmla="*/ 118 w 128"/>
                <a:gd name="T43" fmla="*/ 12 h 31"/>
                <a:gd name="T44" fmla="*/ 109 w 128"/>
                <a:gd name="T45" fmla="*/ 15 h 31"/>
                <a:gd name="T46" fmla="*/ 94 w 128"/>
                <a:gd name="T47" fmla="*/ 18 h 31"/>
                <a:gd name="T48" fmla="*/ 94 w 128"/>
                <a:gd name="T49" fmla="*/ 18 h 31"/>
                <a:gd name="T50" fmla="*/ 50 w 128"/>
                <a:gd name="T51" fmla="*/ 24 h 31"/>
                <a:gd name="T52" fmla="*/ 31 w 128"/>
                <a:gd name="T53" fmla="*/ 24 h 31"/>
                <a:gd name="T54" fmla="*/ 22 w 128"/>
                <a:gd name="T55" fmla="*/ 21 h 31"/>
                <a:gd name="T56" fmla="*/ 22 w 128"/>
                <a:gd name="T57" fmla="*/ 21 h 31"/>
                <a:gd name="T58" fmla="*/ 13 w 128"/>
                <a:gd name="T59" fmla="*/ 12 h 31"/>
                <a:gd name="T60" fmla="*/ 6 w 128"/>
                <a:gd name="T61" fmla="*/ 9 h 31"/>
                <a:gd name="T62" fmla="*/ 0 w 128"/>
                <a:gd name="T63" fmla="*/ 6 h 31"/>
                <a:gd name="T64" fmla="*/ 0 w 128"/>
                <a:gd name="T65" fmla="*/ 9 h 31"/>
                <a:gd name="T66" fmla="*/ 0 w 128"/>
                <a:gd name="T6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31">
                  <a:moveTo>
                    <a:pt x="0" y="9"/>
                  </a:moveTo>
                  <a:lnTo>
                    <a:pt x="0" y="9"/>
                  </a:lnTo>
                  <a:lnTo>
                    <a:pt x="3" y="12"/>
                  </a:lnTo>
                  <a:lnTo>
                    <a:pt x="3" y="12"/>
                  </a:lnTo>
                  <a:lnTo>
                    <a:pt x="16" y="24"/>
                  </a:lnTo>
                  <a:lnTo>
                    <a:pt x="22" y="31"/>
                  </a:lnTo>
                  <a:lnTo>
                    <a:pt x="34" y="31"/>
                  </a:lnTo>
                  <a:lnTo>
                    <a:pt x="34" y="31"/>
                  </a:lnTo>
                  <a:lnTo>
                    <a:pt x="84" y="24"/>
                  </a:lnTo>
                  <a:lnTo>
                    <a:pt x="115" y="18"/>
                  </a:lnTo>
                  <a:lnTo>
                    <a:pt x="115" y="18"/>
                  </a:lnTo>
                  <a:lnTo>
                    <a:pt x="125" y="18"/>
                  </a:lnTo>
                  <a:lnTo>
                    <a:pt x="128" y="15"/>
                  </a:lnTo>
                  <a:lnTo>
                    <a:pt x="128" y="12"/>
                  </a:lnTo>
                  <a:lnTo>
                    <a:pt x="128" y="12"/>
                  </a:lnTo>
                  <a:lnTo>
                    <a:pt x="125" y="9"/>
                  </a:lnTo>
                  <a:lnTo>
                    <a:pt x="122" y="3"/>
                  </a:lnTo>
                  <a:lnTo>
                    <a:pt x="122" y="3"/>
                  </a:lnTo>
                  <a:lnTo>
                    <a:pt x="115" y="0"/>
                  </a:lnTo>
                  <a:lnTo>
                    <a:pt x="115" y="0"/>
                  </a:lnTo>
                  <a:lnTo>
                    <a:pt x="118" y="9"/>
                  </a:lnTo>
                  <a:lnTo>
                    <a:pt x="118" y="12"/>
                  </a:lnTo>
                  <a:lnTo>
                    <a:pt x="109" y="15"/>
                  </a:lnTo>
                  <a:lnTo>
                    <a:pt x="94" y="18"/>
                  </a:lnTo>
                  <a:lnTo>
                    <a:pt x="94" y="18"/>
                  </a:lnTo>
                  <a:lnTo>
                    <a:pt x="50" y="24"/>
                  </a:lnTo>
                  <a:lnTo>
                    <a:pt x="31" y="24"/>
                  </a:lnTo>
                  <a:lnTo>
                    <a:pt x="22" y="21"/>
                  </a:lnTo>
                  <a:lnTo>
                    <a:pt x="22" y="21"/>
                  </a:lnTo>
                  <a:lnTo>
                    <a:pt x="13" y="12"/>
                  </a:lnTo>
                  <a:lnTo>
                    <a:pt x="6" y="9"/>
                  </a:lnTo>
                  <a:lnTo>
                    <a:pt x="0" y="6"/>
                  </a:lnTo>
                  <a:lnTo>
                    <a:pt x="0" y="9"/>
                  </a:lnTo>
                  <a:lnTo>
                    <a:pt x="0" y="9"/>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7" name="Freeform 331"/>
            <p:cNvSpPr>
              <a:spLocks/>
            </p:cNvSpPr>
            <p:nvPr/>
          </p:nvSpPr>
          <p:spPr bwMode="auto">
            <a:xfrm>
              <a:off x="6" y="367"/>
              <a:ext cx="90" cy="87"/>
            </a:xfrm>
            <a:custGeom>
              <a:avLst/>
              <a:gdLst>
                <a:gd name="T0" fmla="*/ 0 w 90"/>
                <a:gd name="T1" fmla="*/ 9 h 87"/>
                <a:gd name="T2" fmla="*/ 75 w 90"/>
                <a:gd name="T3" fmla="*/ 0 h 87"/>
                <a:gd name="T4" fmla="*/ 75 w 90"/>
                <a:gd name="T5" fmla="*/ 0 h 87"/>
                <a:gd name="T6" fmla="*/ 81 w 90"/>
                <a:gd name="T7" fmla="*/ 0 h 87"/>
                <a:gd name="T8" fmla="*/ 84 w 90"/>
                <a:gd name="T9" fmla="*/ 0 h 87"/>
                <a:gd name="T10" fmla="*/ 87 w 90"/>
                <a:gd name="T11" fmla="*/ 3 h 87"/>
                <a:gd name="T12" fmla="*/ 87 w 90"/>
                <a:gd name="T13" fmla="*/ 9 h 87"/>
                <a:gd name="T14" fmla="*/ 90 w 90"/>
                <a:gd name="T15" fmla="*/ 59 h 87"/>
                <a:gd name="T16" fmla="*/ 90 w 90"/>
                <a:gd name="T17" fmla="*/ 59 h 87"/>
                <a:gd name="T18" fmla="*/ 87 w 90"/>
                <a:gd name="T19" fmla="*/ 69 h 87"/>
                <a:gd name="T20" fmla="*/ 81 w 90"/>
                <a:gd name="T21" fmla="*/ 75 h 87"/>
                <a:gd name="T22" fmla="*/ 0 w 90"/>
                <a:gd name="T23" fmla="*/ 87 h 87"/>
                <a:gd name="T24" fmla="*/ 0 w 90"/>
                <a:gd name="T25" fmla="*/ 9 h 87"/>
                <a:gd name="T26" fmla="*/ 0 w 90"/>
                <a:gd name="T27"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87">
                  <a:moveTo>
                    <a:pt x="0" y="9"/>
                  </a:moveTo>
                  <a:lnTo>
                    <a:pt x="75" y="0"/>
                  </a:lnTo>
                  <a:lnTo>
                    <a:pt x="75" y="0"/>
                  </a:lnTo>
                  <a:lnTo>
                    <a:pt x="81" y="0"/>
                  </a:lnTo>
                  <a:lnTo>
                    <a:pt x="84" y="0"/>
                  </a:lnTo>
                  <a:lnTo>
                    <a:pt x="87" y="3"/>
                  </a:lnTo>
                  <a:lnTo>
                    <a:pt x="87" y="9"/>
                  </a:lnTo>
                  <a:lnTo>
                    <a:pt x="90" y="59"/>
                  </a:lnTo>
                  <a:lnTo>
                    <a:pt x="90" y="59"/>
                  </a:lnTo>
                  <a:lnTo>
                    <a:pt x="87" y="69"/>
                  </a:lnTo>
                  <a:lnTo>
                    <a:pt x="81" y="75"/>
                  </a:lnTo>
                  <a:lnTo>
                    <a:pt x="0" y="87"/>
                  </a:lnTo>
                  <a:lnTo>
                    <a:pt x="0" y="9"/>
                  </a:lnTo>
                  <a:lnTo>
                    <a:pt x="0" y="9"/>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8" name="Freeform 332"/>
            <p:cNvSpPr>
              <a:spLocks/>
            </p:cNvSpPr>
            <p:nvPr/>
          </p:nvSpPr>
          <p:spPr bwMode="auto">
            <a:xfrm>
              <a:off x="6" y="367"/>
              <a:ext cx="90" cy="87"/>
            </a:xfrm>
            <a:custGeom>
              <a:avLst/>
              <a:gdLst>
                <a:gd name="T0" fmla="*/ 87 w 90"/>
                <a:gd name="T1" fmla="*/ 9 h 87"/>
                <a:gd name="T2" fmla="*/ 90 w 90"/>
                <a:gd name="T3" fmla="*/ 59 h 87"/>
                <a:gd name="T4" fmla="*/ 90 w 90"/>
                <a:gd name="T5" fmla="*/ 59 h 87"/>
                <a:gd name="T6" fmla="*/ 87 w 90"/>
                <a:gd name="T7" fmla="*/ 69 h 87"/>
                <a:gd name="T8" fmla="*/ 81 w 90"/>
                <a:gd name="T9" fmla="*/ 75 h 87"/>
                <a:gd name="T10" fmla="*/ 0 w 90"/>
                <a:gd name="T11" fmla="*/ 87 h 87"/>
                <a:gd name="T12" fmla="*/ 0 w 90"/>
                <a:gd name="T13" fmla="*/ 13 h 87"/>
                <a:gd name="T14" fmla="*/ 81 w 90"/>
                <a:gd name="T15" fmla="*/ 0 h 87"/>
                <a:gd name="T16" fmla="*/ 81 w 90"/>
                <a:gd name="T17" fmla="*/ 0 h 87"/>
                <a:gd name="T18" fmla="*/ 84 w 90"/>
                <a:gd name="T19" fmla="*/ 0 h 87"/>
                <a:gd name="T20" fmla="*/ 87 w 90"/>
                <a:gd name="T21" fmla="*/ 3 h 87"/>
                <a:gd name="T22" fmla="*/ 87 w 90"/>
                <a:gd name="T23" fmla="*/ 9 h 87"/>
                <a:gd name="T24" fmla="*/ 87 w 90"/>
                <a:gd name="T25"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7">
                  <a:moveTo>
                    <a:pt x="87" y="9"/>
                  </a:moveTo>
                  <a:lnTo>
                    <a:pt x="90" y="59"/>
                  </a:lnTo>
                  <a:lnTo>
                    <a:pt x="90" y="59"/>
                  </a:lnTo>
                  <a:lnTo>
                    <a:pt x="87" y="69"/>
                  </a:lnTo>
                  <a:lnTo>
                    <a:pt x="81" y="75"/>
                  </a:lnTo>
                  <a:lnTo>
                    <a:pt x="0" y="87"/>
                  </a:lnTo>
                  <a:lnTo>
                    <a:pt x="0" y="13"/>
                  </a:lnTo>
                  <a:lnTo>
                    <a:pt x="81" y="0"/>
                  </a:lnTo>
                  <a:lnTo>
                    <a:pt x="81" y="0"/>
                  </a:lnTo>
                  <a:lnTo>
                    <a:pt x="84" y="0"/>
                  </a:lnTo>
                  <a:lnTo>
                    <a:pt x="87" y="3"/>
                  </a:lnTo>
                  <a:lnTo>
                    <a:pt x="87" y="9"/>
                  </a:lnTo>
                  <a:lnTo>
                    <a:pt x="87"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9" name="Freeform 333"/>
            <p:cNvSpPr>
              <a:spLocks noEditPoints="1"/>
            </p:cNvSpPr>
            <p:nvPr/>
          </p:nvSpPr>
          <p:spPr bwMode="auto">
            <a:xfrm>
              <a:off x="6" y="370"/>
              <a:ext cx="69" cy="84"/>
            </a:xfrm>
            <a:custGeom>
              <a:avLst/>
              <a:gdLst>
                <a:gd name="T0" fmla="*/ 62 w 69"/>
                <a:gd name="T1" fmla="*/ 75 h 84"/>
                <a:gd name="T2" fmla="*/ 0 w 69"/>
                <a:gd name="T3" fmla="*/ 84 h 84"/>
                <a:gd name="T4" fmla="*/ 0 w 69"/>
                <a:gd name="T5" fmla="*/ 78 h 84"/>
                <a:gd name="T6" fmla="*/ 0 w 69"/>
                <a:gd name="T7" fmla="*/ 78 h 84"/>
                <a:gd name="T8" fmla="*/ 44 w 69"/>
                <a:gd name="T9" fmla="*/ 75 h 84"/>
                <a:gd name="T10" fmla="*/ 62 w 69"/>
                <a:gd name="T11" fmla="*/ 75 h 84"/>
                <a:gd name="T12" fmla="*/ 62 w 69"/>
                <a:gd name="T13" fmla="*/ 75 h 84"/>
                <a:gd name="T14" fmla="*/ 0 w 69"/>
                <a:gd name="T15" fmla="*/ 10 h 84"/>
                <a:gd name="T16" fmla="*/ 69 w 69"/>
                <a:gd name="T17" fmla="*/ 0 h 84"/>
                <a:gd name="T18" fmla="*/ 69 w 69"/>
                <a:gd name="T19" fmla="*/ 0 h 84"/>
                <a:gd name="T20" fmla="*/ 69 w 69"/>
                <a:gd name="T21" fmla="*/ 0 h 84"/>
                <a:gd name="T22" fmla="*/ 0 w 69"/>
                <a:gd name="T23" fmla="*/ 13 h 84"/>
                <a:gd name="T24" fmla="*/ 0 w 69"/>
                <a:gd name="T25" fmla="*/ 10 h 84"/>
                <a:gd name="T26" fmla="*/ 0 w 69"/>
                <a:gd name="T27"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84">
                  <a:moveTo>
                    <a:pt x="62" y="75"/>
                  </a:moveTo>
                  <a:lnTo>
                    <a:pt x="0" y="84"/>
                  </a:lnTo>
                  <a:lnTo>
                    <a:pt x="0" y="78"/>
                  </a:lnTo>
                  <a:lnTo>
                    <a:pt x="0" y="78"/>
                  </a:lnTo>
                  <a:lnTo>
                    <a:pt x="44" y="75"/>
                  </a:lnTo>
                  <a:lnTo>
                    <a:pt x="62" y="75"/>
                  </a:lnTo>
                  <a:lnTo>
                    <a:pt x="62" y="75"/>
                  </a:lnTo>
                  <a:close/>
                  <a:moveTo>
                    <a:pt x="0" y="10"/>
                  </a:moveTo>
                  <a:lnTo>
                    <a:pt x="69" y="0"/>
                  </a:lnTo>
                  <a:lnTo>
                    <a:pt x="69" y="0"/>
                  </a:lnTo>
                  <a:lnTo>
                    <a:pt x="69" y="0"/>
                  </a:lnTo>
                  <a:lnTo>
                    <a:pt x="0" y="13"/>
                  </a:lnTo>
                  <a:lnTo>
                    <a:pt x="0" y="10"/>
                  </a:lnTo>
                  <a:lnTo>
                    <a:pt x="0" y="10"/>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0" name="Freeform 334"/>
            <p:cNvSpPr>
              <a:spLocks/>
            </p:cNvSpPr>
            <p:nvPr/>
          </p:nvSpPr>
          <p:spPr bwMode="auto">
            <a:xfrm>
              <a:off x="209" y="336"/>
              <a:ext cx="115" cy="90"/>
            </a:xfrm>
            <a:custGeom>
              <a:avLst/>
              <a:gdLst>
                <a:gd name="T0" fmla="*/ 12 w 115"/>
                <a:gd name="T1" fmla="*/ 12 h 90"/>
                <a:gd name="T2" fmla="*/ 99 w 115"/>
                <a:gd name="T3" fmla="*/ 0 h 90"/>
                <a:gd name="T4" fmla="*/ 99 w 115"/>
                <a:gd name="T5" fmla="*/ 0 h 90"/>
                <a:gd name="T6" fmla="*/ 105 w 115"/>
                <a:gd name="T7" fmla="*/ 0 h 90"/>
                <a:gd name="T8" fmla="*/ 108 w 115"/>
                <a:gd name="T9" fmla="*/ 3 h 90"/>
                <a:gd name="T10" fmla="*/ 112 w 115"/>
                <a:gd name="T11" fmla="*/ 6 h 90"/>
                <a:gd name="T12" fmla="*/ 112 w 115"/>
                <a:gd name="T13" fmla="*/ 12 h 90"/>
                <a:gd name="T14" fmla="*/ 115 w 115"/>
                <a:gd name="T15" fmla="*/ 62 h 90"/>
                <a:gd name="T16" fmla="*/ 115 w 115"/>
                <a:gd name="T17" fmla="*/ 62 h 90"/>
                <a:gd name="T18" fmla="*/ 112 w 115"/>
                <a:gd name="T19" fmla="*/ 72 h 90"/>
                <a:gd name="T20" fmla="*/ 102 w 115"/>
                <a:gd name="T21" fmla="*/ 75 h 90"/>
                <a:gd name="T22" fmla="*/ 15 w 115"/>
                <a:gd name="T23" fmla="*/ 90 h 90"/>
                <a:gd name="T24" fmla="*/ 15 w 115"/>
                <a:gd name="T25" fmla="*/ 90 h 90"/>
                <a:gd name="T26" fmla="*/ 12 w 115"/>
                <a:gd name="T27" fmla="*/ 90 h 90"/>
                <a:gd name="T28" fmla="*/ 9 w 115"/>
                <a:gd name="T29" fmla="*/ 87 h 90"/>
                <a:gd name="T30" fmla="*/ 6 w 115"/>
                <a:gd name="T31" fmla="*/ 84 h 90"/>
                <a:gd name="T32" fmla="*/ 3 w 115"/>
                <a:gd name="T33" fmla="*/ 81 h 90"/>
                <a:gd name="T34" fmla="*/ 0 w 115"/>
                <a:gd name="T35" fmla="*/ 28 h 90"/>
                <a:gd name="T36" fmla="*/ 0 w 115"/>
                <a:gd name="T37" fmla="*/ 28 h 90"/>
                <a:gd name="T38" fmla="*/ 3 w 115"/>
                <a:gd name="T39" fmla="*/ 19 h 90"/>
                <a:gd name="T40" fmla="*/ 12 w 115"/>
                <a:gd name="T41" fmla="*/ 12 h 90"/>
                <a:gd name="T42" fmla="*/ 12 w 115"/>
                <a:gd name="T43"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90">
                  <a:moveTo>
                    <a:pt x="12" y="12"/>
                  </a:moveTo>
                  <a:lnTo>
                    <a:pt x="99" y="0"/>
                  </a:lnTo>
                  <a:lnTo>
                    <a:pt x="99" y="0"/>
                  </a:lnTo>
                  <a:lnTo>
                    <a:pt x="105" y="0"/>
                  </a:lnTo>
                  <a:lnTo>
                    <a:pt x="108" y="3"/>
                  </a:lnTo>
                  <a:lnTo>
                    <a:pt x="112" y="6"/>
                  </a:lnTo>
                  <a:lnTo>
                    <a:pt x="112" y="12"/>
                  </a:lnTo>
                  <a:lnTo>
                    <a:pt x="115" y="62"/>
                  </a:lnTo>
                  <a:lnTo>
                    <a:pt x="115" y="62"/>
                  </a:lnTo>
                  <a:lnTo>
                    <a:pt x="112" y="72"/>
                  </a:lnTo>
                  <a:lnTo>
                    <a:pt x="102" y="75"/>
                  </a:lnTo>
                  <a:lnTo>
                    <a:pt x="15" y="90"/>
                  </a:lnTo>
                  <a:lnTo>
                    <a:pt x="15" y="90"/>
                  </a:lnTo>
                  <a:lnTo>
                    <a:pt x="12" y="90"/>
                  </a:lnTo>
                  <a:lnTo>
                    <a:pt x="9" y="87"/>
                  </a:lnTo>
                  <a:lnTo>
                    <a:pt x="6" y="84"/>
                  </a:lnTo>
                  <a:lnTo>
                    <a:pt x="3" y="81"/>
                  </a:lnTo>
                  <a:lnTo>
                    <a:pt x="0" y="28"/>
                  </a:lnTo>
                  <a:lnTo>
                    <a:pt x="0" y="28"/>
                  </a:lnTo>
                  <a:lnTo>
                    <a:pt x="3" y="19"/>
                  </a:lnTo>
                  <a:lnTo>
                    <a:pt x="12" y="12"/>
                  </a:lnTo>
                  <a:lnTo>
                    <a:pt x="12" y="12"/>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1" name="Freeform 335"/>
            <p:cNvSpPr>
              <a:spLocks/>
            </p:cNvSpPr>
            <p:nvPr/>
          </p:nvSpPr>
          <p:spPr bwMode="auto">
            <a:xfrm>
              <a:off x="215" y="339"/>
              <a:ext cx="109" cy="87"/>
            </a:xfrm>
            <a:custGeom>
              <a:avLst/>
              <a:gdLst>
                <a:gd name="T0" fmla="*/ 106 w 109"/>
                <a:gd name="T1" fmla="*/ 9 h 87"/>
                <a:gd name="T2" fmla="*/ 109 w 109"/>
                <a:gd name="T3" fmla="*/ 59 h 87"/>
                <a:gd name="T4" fmla="*/ 109 w 109"/>
                <a:gd name="T5" fmla="*/ 59 h 87"/>
                <a:gd name="T6" fmla="*/ 106 w 109"/>
                <a:gd name="T7" fmla="*/ 69 h 87"/>
                <a:gd name="T8" fmla="*/ 96 w 109"/>
                <a:gd name="T9" fmla="*/ 72 h 87"/>
                <a:gd name="T10" fmla="*/ 9 w 109"/>
                <a:gd name="T11" fmla="*/ 87 h 87"/>
                <a:gd name="T12" fmla="*/ 9 w 109"/>
                <a:gd name="T13" fmla="*/ 87 h 87"/>
                <a:gd name="T14" fmla="*/ 6 w 109"/>
                <a:gd name="T15" fmla="*/ 84 h 87"/>
                <a:gd name="T16" fmla="*/ 3 w 109"/>
                <a:gd name="T17" fmla="*/ 81 h 87"/>
                <a:gd name="T18" fmla="*/ 0 w 109"/>
                <a:gd name="T19" fmla="*/ 25 h 87"/>
                <a:gd name="T20" fmla="*/ 0 w 109"/>
                <a:gd name="T21" fmla="*/ 25 h 87"/>
                <a:gd name="T22" fmla="*/ 3 w 109"/>
                <a:gd name="T23" fmla="*/ 16 h 87"/>
                <a:gd name="T24" fmla="*/ 9 w 109"/>
                <a:gd name="T25" fmla="*/ 13 h 87"/>
                <a:gd name="T26" fmla="*/ 99 w 109"/>
                <a:gd name="T27" fmla="*/ 0 h 87"/>
                <a:gd name="T28" fmla="*/ 99 w 109"/>
                <a:gd name="T29" fmla="*/ 0 h 87"/>
                <a:gd name="T30" fmla="*/ 102 w 109"/>
                <a:gd name="T31" fmla="*/ 0 h 87"/>
                <a:gd name="T32" fmla="*/ 106 w 109"/>
                <a:gd name="T33" fmla="*/ 3 h 87"/>
                <a:gd name="T34" fmla="*/ 106 w 109"/>
                <a:gd name="T35" fmla="*/ 9 h 87"/>
                <a:gd name="T36" fmla="*/ 106 w 109"/>
                <a:gd name="T37"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87">
                  <a:moveTo>
                    <a:pt x="106" y="9"/>
                  </a:moveTo>
                  <a:lnTo>
                    <a:pt x="109" y="59"/>
                  </a:lnTo>
                  <a:lnTo>
                    <a:pt x="109" y="59"/>
                  </a:lnTo>
                  <a:lnTo>
                    <a:pt x="106" y="69"/>
                  </a:lnTo>
                  <a:lnTo>
                    <a:pt x="96" y="72"/>
                  </a:lnTo>
                  <a:lnTo>
                    <a:pt x="9" y="87"/>
                  </a:lnTo>
                  <a:lnTo>
                    <a:pt x="9" y="87"/>
                  </a:lnTo>
                  <a:lnTo>
                    <a:pt x="6" y="84"/>
                  </a:lnTo>
                  <a:lnTo>
                    <a:pt x="3" y="81"/>
                  </a:lnTo>
                  <a:lnTo>
                    <a:pt x="0" y="25"/>
                  </a:lnTo>
                  <a:lnTo>
                    <a:pt x="0" y="25"/>
                  </a:lnTo>
                  <a:lnTo>
                    <a:pt x="3" y="16"/>
                  </a:lnTo>
                  <a:lnTo>
                    <a:pt x="9" y="13"/>
                  </a:lnTo>
                  <a:lnTo>
                    <a:pt x="99" y="0"/>
                  </a:lnTo>
                  <a:lnTo>
                    <a:pt x="99" y="0"/>
                  </a:lnTo>
                  <a:lnTo>
                    <a:pt x="102" y="0"/>
                  </a:lnTo>
                  <a:lnTo>
                    <a:pt x="106" y="3"/>
                  </a:lnTo>
                  <a:lnTo>
                    <a:pt x="106" y="9"/>
                  </a:lnTo>
                  <a:lnTo>
                    <a:pt x="106"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2" name="Freeform 336"/>
            <p:cNvSpPr>
              <a:spLocks/>
            </p:cNvSpPr>
            <p:nvPr/>
          </p:nvSpPr>
          <p:spPr bwMode="auto">
            <a:xfrm>
              <a:off x="215" y="342"/>
              <a:ext cx="87" cy="84"/>
            </a:xfrm>
            <a:custGeom>
              <a:avLst/>
              <a:gdLst>
                <a:gd name="T0" fmla="*/ 81 w 87"/>
                <a:gd name="T1" fmla="*/ 72 h 84"/>
                <a:gd name="T2" fmla="*/ 9 w 87"/>
                <a:gd name="T3" fmla="*/ 84 h 84"/>
                <a:gd name="T4" fmla="*/ 9 w 87"/>
                <a:gd name="T5" fmla="*/ 84 h 84"/>
                <a:gd name="T6" fmla="*/ 6 w 87"/>
                <a:gd name="T7" fmla="*/ 81 h 84"/>
                <a:gd name="T8" fmla="*/ 3 w 87"/>
                <a:gd name="T9" fmla="*/ 78 h 84"/>
                <a:gd name="T10" fmla="*/ 0 w 87"/>
                <a:gd name="T11" fmla="*/ 22 h 84"/>
                <a:gd name="T12" fmla="*/ 0 w 87"/>
                <a:gd name="T13" fmla="*/ 22 h 84"/>
                <a:gd name="T14" fmla="*/ 3 w 87"/>
                <a:gd name="T15" fmla="*/ 13 h 84"/>
                <a:gd name="T16" fmla="*/ 9 w 87"/>
                <a:gd name="T17" fmla="*/ 10 h 84"/>
                <a:gd name="T18" fmla="*/ 84 w 87"/>
                <a:gd name="T19" fmla="*/ 0 h 84"/>
                <a:gd name="T20" fmla="*/ 87 w 87"/>
                <a:gd name="T21" fmla="*/ 0 h 84"/>
                <a:gd name="T22" fmla="*/ 87 w 87"/>
                <a:gd name="T23" fmla="*/ 0 h 84"/>
                <a:gd name="T24" fmla="*/ 28 w 87"/>
                <a:gd name="T25" fmla="*/ 10 h 84"/>
                <a:gd name="T26" fmla="*/ 9 w 87"/>
                <a:gd name="T27" fmla="*/ 16 h 84"/>
                <a:gd name="T28" fmla="*/ 9 w 87"/>
                <a:gd name="T29" fmla="*/ 16 h 84"/>
                <a:gd name="T30" fmla="*/ 6 w 87"/>
                <a:gd name="T31" fmla="*/ 38 h 84"/>
                <a:gd name="T32" fmla="*/ 9 w 87"/>
                <a:gd name="T33" fmla="*/ 66 h 84"/>
                <a:gd name="T34" fmla="*/ 9 w 87"/>
                <a:gd name="T35" fmla="*/ 66 h 84"/>
                <a:gd name="T36" fmla="*/ 9 w 87"/>
                <a:gd name="T37" fmla="*/ 75 h 84"/>
                <a:gd name="T38" fmla="*/ 12 w 87"/>
                <a:gd name="T39" fmla="*/ 78 h 84"/>
                <a:gd name="T40" fmla="*/ 12 w 87"/>
                <a:gd name="T41" fmla="*/ 78 h 84"/>
                <a:gd name="T42" fmla="*/ 28 w 87"/>
                <a:gd name="T43" fmla="*/ 78 h 84"/>
                <a:gd name="T44" fmla="*/ 62 w 87"/>
                <a:gd name="T45" fmla="*/ 75 h 84"/>
                <a:gd name="T46" fmla="*/ 81 w 87"/>
                <a:gd name="T47" fmla="*/ 72 h 84"/>
                <a:gd name="T48" fmla="*/ 81 w 87"/>
                <a:gd name="T49"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84">
                  <a:moveTo>
                    <a:pt x="81" y="72"/>
                  </a:moveTo>
                  <a:lnTo>
                    <a:pt x="9" y="84"/>
                  </a:lnTo>
                  <a:lnTo>
                    <a:pt x="9" y="84"/>
                  </a:lnTo>
                  <a:lnTo>
                    <a:pt x="6" y="81"/>
                  </a:lnTo>
                  <a:lnTo>
                    <a:pt x="3" y="78"/>
                  </a:lnTo>
                  <a:lnTo>
                    <a:pt x="0" y="22"/>
                  </a:lnTo>
                  <a:lnTo>
                    <a:pt x="0" y="22"/>
                  </a:lnTo>
                  <a:lnTo>
                    <a:pt x="3" y="13"/>
                  </a:lnTo>
                  <a:lnTo>
                    <a:pt x="9" y="10"/>
                  </a:lnTo>
                  <a:lnTo>
                    <a:pt x="84" y="0"/>
                  </a:lnTo>
                  <a:lnTo>
                    <a:pt x="87" y="0"/>
                  </a:lnTo>
                  <a:lnTo>
                    <a:pt x="87" y="0"/>
                  </a:lnTo>
                  <a:lnTo>
                    <a:pt x="28" y="10"/>
                  </a:lnTo>
                  <a:lnTo>
                    <a:pt x="9" y="16"/>
                  </a:lnTo>
                  <a:lnTo>
                    <a:pt x="9" y="16"/>
                  </a:lnTo>
                  <a:lnTo>
                    <a:pt x="6" y="38"/>
                  </a:lnTo>
                  <a:lnTo>
                    <a:pt x="9" y="66"/>
                  </a:lnTo>
                  <a:lnTo>
                    <a:pt x="9" y="66"/>
                  </a:lnTo>
                  <a:lnTo>
                    <a:pt x="9" y="75"/>
                  </a:lnTo>
                  <a:lnTo>
                    <a:pt x="12" y="78"/>
                  </a:lnTo>
                  <a:lnTo>
                    <a:pt x="12" y="78"/>
                  </a:lnTo>
                  <a:lnTo>
                    <a:pt x="28" y="78"/>
                  </a:lnTo>
                  <a:lnTo>
                    <a:pt x="62" y="75"/>
                  </a:lnTo>
                  <a:lnTo>
                    <a:pt x="81" y="72"/>
                  </a:lnTo>
                  <a:lnTo>
                    <a:pt x="81" y="72"/>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3" name="Freeform 337"/>
            <p:cNvSpPr>
              <a:spLocks/>
            </p:cNvSpPr>
            <p:nvPr/>
          </p:nvSpPr>
          <p:spPr bwMode="auto">
            <a:xfrm>
              <a:off x="6" y="460"/>
              <a:ext cx="118" cy="122"/>
            </a:xfrm>
            <a:custGeom>
              <a:avLst/>
              <a:gdLst>
                <a:gd name="T0" fmla="*/ 0 w 118"/>
                <a:gd name="T1" fmla="*/ 13 h 122"/>
                <a:gd name="T2" fmla="*/ 100 w 118"/>
                <a:gd name="T3" fmla="*/ 0 h 122"/>
                <a:gd name="T4" fmla="*/ 100 w 118"/>
                <a:gd name="T5" fmla="*/ 0 h 122"/>
                <a:gd name="T6" fmla="*/ 103 w 118"/>
                <a:gd name="T7" fmla="*/ 0 h 122"/>
                <a:gd name="T8" fmla="*/ 109 w 118"/>
                <a:gd name="T9" fmla="*/ 4 h 122"/>
                <a:gd name="T10" fmla="*/ 112 w 118"/>
                <a:gd name="T11" fmla="*/ 10 h 122"/>
                <a:gd name="T12" fmla="*/ 115 w 118"/>
                <a:gd name="T13" fmla="*/ 13 h 122"/>
                <a:gd name="T14" fmla="*/ 118 w 118"/>
                <a:gd name="T15" fmla="*/ 84 h 122"/>
                <a:gd name="T16" fmla="*/ 118 w 118"/>
                <a:gd name="T17" fmla="*/ 84 h 122"/>
                <a:gd name="T18" fmla="*/ 118 w 118"/>
                <a:gd name="T19" fmla="*/ 91 h 122"/>
                <a:gd name="T20" fmla="*/ 115 w 118"/>
                <a:gd name="T21" fmla="*/ 97 h 122"/>
                <a:gd name="T22" fmla="*/ 109 w 118"/>
                <a:gd name="T23" fmla="*/ 100 h 122"/>
                <a:gd name="T24" fmla="*/ 103 w 118"/>
                <a:gd name="T25" fmla="*/ 103 h 122"/>
                <a:gd name="T26" fmla="*/ 0 w 118"/>
                <a:gd name="T27" fmla="*/ 122 h 122"/>
                <a:gd name="T28" fmla="*/ 0 w 118"/>
                <a:gd name="T29" fmla="*/ 13 h 122"/>
                <a:gd name="T30" fmla="*/ 0 w 118"/>
                <a:gd name="T31" fmla="*/ 1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22">
                  <a:moveTo>
                    <a:pt x="0" y="13"/>
                  </a:moveTo>
                  <a:lnTo>
                    <a:pt x="100" y="0"/>
                  </a:lnTo>
                  <a:lnTo>
                    <a:pt x="100" y="0"/>
                  </a:lnTo>
                  <a:lnTo>
                    <a:pt x="103" y="0"/>
                  </a:lnTo>
                  <a:lnTo>
                    <a:pt x="109" y="4"/>
                  </a:lnTo>
                  <a:lnTo>
                    <a:pt x="112" y="10"/>
                  </a:lnTo>
                  <a:lnTo>
                    <a:pt x="115" y="13"/>
                  </a:lnTo>
                  <a:lnTo>
                    <a:pt x="118" y="84"/>
                  </a:lnTo>
                  <a:lnTo>
                    <a:pt x="118" y="84"/>
                  </a:lnTo>
                  <a:lnTo>
                    <a:pt x="118" y="91"/>
                  </a:lnTo>
                  <a:lnTo>
                    <a:pt x="115" y="97"/>
                  </a:lnTo>
                  <a:lnTo>
                    <a:pt x="109" y="100"/>
                  </a:lnTo>
                  <a:lnTo>
                    <a:pt x="103" y="103"/>
                  </a:lnTo>
                  <a:lnTo>
                    <a:pt x="0" y="122"/>
                  </a:lnTo>
                  <a:lnTo>
                    <a:pt x="0" y="13"/>
                  </a:lnTo>
                  <a:lnTo>
                    <a:pt x="0" y="13"/>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4" name="Freeform 338"/>
            <p:cNvSpPr>
              <a:spLocks/>
            </p:cNvSpPr>
            <p:nvPr/>
          </p:nvSpPr>
          <p:spPr bwMode="auto">
            <a:xfrm>
              <a:off x="6" y="464"/>
              <a:ext cx="118" cy="118"/>
            </a:xfrm>
            <a:custGeom>
              <a:avLst/>
              <a:gdLst>
                <a:gd name="T0" fmla="*/ 115 w 118"/>
                <a:gd name="T1" fmla="*/ 9 h 118"/>
                <a:gd name="T2" fmla="*/ 118 w 118"/>
                <a:gd name="T3" fmla="*/ 80 h 118"/>
                <a:gd name="T4" fmla="*/ 118 w 118"/>
                <a:gd name="T5" fmla="*/ 80 h 118"/>
                <a:gd name="T6" fmla="*/ 118 w 118"/>
                <a:gd name="T7" fmla="*/ 87 h 118"/>
                <a:gd name="T8" fmla="*/ 115 w 118"/>
                <a:gd name="T9" fmla="*/ 93 h 118"/>
                <a:gd name="T10" fmla="*/ 109 w 118"/>
                <a:gd name="T11" fmla="*/ 96 h 118"/>
                <a:gd name="T12" fmla="*/ 103 w 118"/>
                <a:gd name="T13" fmla="*/ 99 h 118"/>
                <a:gd name="T14" fmla="*/ 0 w 118"/>
                <a:gd name="T15" fmla="*/ 118 h 118"/>
                <a:gd name="T16" fmla="*/ 0 w 118"/>
                <a:gd name="T17" fmla="*/ 12 h 118"/>
                <a:gd name="T18" fmla="*/ 106 w 118"/>
                <a:gd name="T19" fmla="*/ 0 h 118"/>
                <a:gd name="T20" fmla="*/ 106 w 118"/>
                <a:gd name="T21" fmla="*/ 0 h 118"/>
                <a:gd name="T22" fmla="*/ 109 w 118"/>
                <a:gd name="T23" fmla="*/ 0 h 118"/>
                <a:gd name="T24" fmla="*/ 112 w 118"/>
                <a:gd name="T25" fmla="*/ 3 h 118"/>
                <a:gd name="T26" fmla="*/ 115 w 118"/>
                <a:gd name="T27" fmla="*/ 9 h 118"/>
                <a:gd name="T28" fmla="*/ 115 w 118"/>
                <a:gd name="T29" fmla="*/ 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18">
                  <a:moveTo>
                    <a:pt x="115" y="9"/>
                  </a:moveTo>
                  <a:lnTo>
                    <a:pt x="118" y="80"/>
                  </a:lnTo>
                  <a:lnTo>
                    <a:pt x="118" y="80"/>
                  </a:lnTo>
                  <a:lnTo>
                    <a:pt x="118" y="87"/>
                  </a:lnTo>
                  <a:lnTo>
                    <a:pt x="115" y="93"/>
                  </a:lnTo>
                  <a:lnTo>
                    <a:pt x="109" y="96"/>
                  </a:lnTo>
                  <a:lnTo>
                    <a:pt x="103" y="99"/>
                  </a:lnTo>
                  <a:lnTo>
                    <a:pt x="0" y="118"/>
                  </a:lnTo>
                  <a:lnTo>
                    <a:pt x="0" y="12"/>
                  </a:lnTo>
                  <a:lnTo>
                    <a:pt x="106" y="0"/>
                  </a:lnTo>
                  <a:lnTo>
                    <a:pt x="106" y="0"/>
                  </a:lnTo>
                  <a:lnTo>
                    <a:pt x="109" y="0"/>
                  </a:lnTo>
                  <a:lnTo>
                    <a:pt x="112" y="3"/>
                  </a:lnTo>
                  <a:lnTo>
                    <a:pt x="115" y="9"/>
                  </a:lnTo>
                  <a:lnTo>
                    <a:pt x="115"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5" name="Freeform 339"/>
            <p:cNvSpPr>
              <a:spLocks noEditPoints="1"/>
            </p:cNvSpPr>
            <p:nvPr/>
          </p:nvSpPr>
          <p:spPr bwMode="auto">
            <a:xfrm>
              <a:off x="6" y="467"/>
              <a:ext cx="87" cy="115"/>
            </a:xfrm>
            <a:custGeom>
              <a:avLst/>
              <a:gdLst>
                <a:gd name="T0" fmla="*/ 78 w 87"/>
                <a:gd name="T1" fmla="*/ 99 h 115"/>
                <a:gd name="T2" fmla="*/ 0 w 87"/>
                <a:gd name="T3" fmla="*/ 115 h 115"/>
                <a:gd name="T4" fmla="*/ 0 w 87"/>
                <a:gd name="T5" fmla="*/ 109 h 115"/>
                <a:gd name="T6" fmla="*/ 0 w 87"/>
                <a:gd name="T7" fmla="*/ 109 h 115"/>
                <a:gd name="T8" fmla="*/ 56 w 87"/>
                <a:gd name="T9" fmla="*/ 102 h 115"/>
                <a:gd name="T10" fmla="*/ 78 w 87"/>
                <a:gd name="T11" fmla="*/ 99 h 115"/>
                <a:gd name="T12" fmla="*/ 78 w 87"/>
                <a:gd name="T13" fmla="*/ 99 h 115"/>
                <a:gd name="T14" fmla="*/ 0 w 87"/>
                <a:gd name="T15" fmla="*/ 9 h 115"/>
                <a:gd name="T16" fmla="*/ 87 w 87"/>
                <a:gd name="T17" fmla="*/ 0 h 115"/>
                <a:gd name="T18" fmla="*/ 87 w 87"/>
                <a:gd name="T19" fmla="*/ 0 h 115"/>
                <a:gd name="T20" fmla="*/ 87 w 87"/>
                <a:gd name="T21" fmla="*/ 0 h 115"/>
                <a:gd name="T22" fmla="*/ 34 w 87"/>
                <a:gd name="T23" fmla="*/ 9 h 115"/>
                <a:gd name="T24" fmla="*/ 0 w 87"/>
                <a:gd name="T25" fmla="*/ 15 h 115"/>
                <a:gd name="T26" fmla="*/ 0 w 87"/>
                <a:gd name="T27" fmla="*/ 9 h 115"/>
                <a:gd name="T28" fmla="*/ 0 w 87"/>
                <a:gd name="T29" fmla="*/ 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15">
                  <a:moveTo>
                    <a:pt x="78" y="99"/>
                  </a:moveTo>
                  <a:lnTo>
                    <a:pt x="0" y="115"/>
                  </a:lnTo>
                  <a:lnTo>
                    <a:pt x="0" y="109"/>
                  </a:lnTo>
                  <a:lnTo>
                    <a:pt x="0" y="109"/>
                  </a:lnTo>
                  <a:lnTo>
                    <a:pt x="56" y="102"/>
                  </a:lnTo>
                  <a:lnTo>
                    <a:pt x="78" y="99"/>
                  </a:lnTo>
                  <a:lnTo>
                    <a:pt x="78" y="99"/>
                  </a:lnTo>
                  <a:close/>
                  <a:moveTo>
                    <a:pt x="0" y="9"/>
                  </a:moveTo>
                  <a:lnTo>
                    <a:pt x="87" y="0"/>
                  </a:lnTo>
                  <a:lnTo>
                    <a:pt x="87" y="0"/>
                  </a:lnTo>
                  <a:lnTo>
                    <a:pt x="87" y="0"/>
                  </a:lnTo>
                  <a:lnTo>
                    <a:pt x="34" y="9"/>
                  </a:lnTo>
                  <a:lnTo>
                    <a:pt x="0" y="15"/>
                  </a:lnTo>
                  <a:lnTo>
                    <a:pt x="0" y="9"/>
                  </a:lnTo>
                  <a:lnTo>
                    <a:pt x="0" y="9"/>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6" name="Freeform 340"/>
            <p:cNvSpPr>
              <a:spLocks/>
            </p:cNvSpPr>
            <p:nvPr/>
          </p:nvSpPr>
          <p:spPr bwMode="auto">
            <a:xfrm>
              <a:off x="277" y="420"/>
              <a:ext cx="156" cy="124"/>
            </a:xfrm>
            <a:custGeom>
              <a:avLst/>
              <a:gdLst>
                <a:gd name="T0" fmla="*/ 16 w 156"/>
                <a:gd name="T1" fmla="*/ 19 h 124"/>
                <a:gd name="T2" fmla="*/ 137 w 156"/>
                <a:gd name="T3" fmla="*/ 0 h 124"/>
                <a:gd name="T4" fmla="*/ 137 w 156"/>
                <a:gd name="T5" fmla="*/ 0 h 124"/>
                <a:gd name="T6" fmla="*/ 143 w 156"/>
                <a:gd name="T7" fmla="*/ 0 h 124"/>
                <a:gd name="T8" fmla="*/ 149 w 156"/>
                <a:gd name="T9" fmla="*/ 3 h 124"/>
                <a:gd name="T10" fmla="*/ 152 w 156"/>
                <a:gd name="T11" fmla="*/ 9 h 124"/>
                <a:gd name="T12" fmla="*/ 152 w 156"/>
                <a:gd name="T13" fmla="*/ 16 h 124"/>
                <a:gd name="T14" fmla="*/ 156 w 156"/>
                <a:gd name="T15" fmla="*/ 84 h 124"/>
                <a:gd name="T16" fmla="*/ 156 w 156"/>
                <a:gd name="T17" fmla="*/ 84 h 124"/>
                <a:gd name="T18" fmla="*/ 156 w 156"/>
                <a:gd name="T19" fmla="*/ 90 h 124"/>
                <a:gd name="T20" fmla="*/ 152 w 156"/>
                <a:gd name="T21" fmla="*/ 96 h 124"/>
                <a:gd name="T22" fmla="*/ 149 w 156"/>
                <a:gd name="T23" fmla="*/ 100 h 124"/>
                <a:gd name="T24" fmla="*/ 143 w 156"/>
                <a:gd name="T25" fmla="*/ 103 h 124"/>
                <a:gd name="T26" fmla="*/ 22 w 156"/>
                <a:gd name="T27" fmla="*/ 124 h 124"/>
                <a:gd name="T28" fmla="*/ 22 w 156"/>
                <a:gd name="T29" fmla="*/ 124 h 124"/>
                <a:gd name="T30" fmla="*/ 16 w 156"/>
                <a:gd name="T31" fmla="*/ 124 h 124"/>
                <a:gd name="T32" fmla="*/ 12 w 156"/>
                <a:gd name="T33" fmla="*/ 121 h 124"/>
                <a:gd name="T34" fmla="*/ 6 w 156"/>
                <a:gd name="T35" fmla="*/ 115 h 124"/>
                <a:gd name="T36" fmla="*/ 6 w 156"/>
                <a:gd name="T37" fmla="*/ 109 h 124"/>
                <a:gd name="T38" fmla="*/ 0 w 156"/>
                <a:gd name="T39" fmla="*/ 37 h 124"/>
                <a:gd name="T40" fmla="*/ 0 w 156"/>
                <a:gd name="T41" fmla="*/ 37 h 124"/>
                <a:gd name="T42" fmla="*/ 3 w 156"/>
                <a:gd name="T43" fmla="*/ 28 h 124"/>
                <a:gd name="T44" fmla="*/ 6 w 156"/>
                <a:gd name="T45" fmla="*/ 25 h 124"/>
                <a:gd name="T46" fmla="*/ 9 w 156"/>
                <a:gd name="T47" fmla="*/ 19 h 124"/>
                <a:gd name="T48" fmla="*/ 16 w 156"/>
                <a:gd name="T49" fmla="*/ 19 h 124"/>
                <a:gd name="T50" fmla="*/ 16 w 156"/>
                <a:gd name="T51" fmla="*/ 1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124">
                  <a:moveTo>
                    <a:pt x="16" y="19"/>
                  </a:moveTo>
                  <a:lnTo>
                    <a:pt x="137" y="0"/>
                  </a:lnTo>
                  <a:lnTo>
                    <a:pt x="137" y="0"/>
                  </a:lnTo>
                  <a:lnTo>
                    <a:pt x="143" y="0"/>
                  </a:lnTo>
                  <a:lnTo>
                    <a:pt x="149" y="3"/>
                  </a:lnTo>
                  <a:lnTo>
                    <a:pt x="152" y="9"/>
                  </a:lnTo>
                  <a:lnTo>
                    <a:pt x="152" y="16"/>
                  </a:lnTo>
                  <a:lnTo>
                    <a:pt x="156" y="84"/>
                  </a:lnTo>
                  <a:lnTo>
                    <a:pt x="156" y="84"/>
                  </a:lnTo>
                  <a:lnTo>
                    <a:pt x="156" y="90"/>
                  </a:lnTo>
                  <a:lnTo>
                    <a:pt x="152" y="96"/>
                  </a:lnTo>
                  <a:lnTo>
                    <a:pt x="149" y="100"/>
                  </a:lnTo>
                  <a:lnTo>
                    <a:pt x="143" y="103"/>
                  </a:lnTo>
                  <a:lnTo>
                    <a:pt x="22" y="124"/>
                  </a:lnTo>
                  <a:lnTo>
                    <a:pt x="22" y="124"/>
                  </a:lnTo>
                  <a:lnTo>
                    <a:pt x="16" y="124"/>
                  </a:lnTo>
                  <a:lnTo>
                    <a:pt x="12" y="121"/>
                  </a:lnTo>
                  <a:lnTo>
                    <a:pt x="6" y="115"/>
                  </a:lnTo>
                  <a:lnTo>
                    <a:pt x="6" y="109"/>
                  </a:lnTo>
                  <a:lnTo>
                    <a:pt x="0" y="37"/>
                  </a:lnTo>
                  <a:lnTo>
                    <a:pt x="0" y="37"/>
                  </a:lnTo>
                  <a:lnTo>
                    <a:pt x="3" y="28"/>
                  </a:lnTo>
                  <a:lnTo>
                    <a:pt x="6" y="25"/>
                  </a:lnTo>
                  <a:lnTo>
                    <a:pt x="9" y="19"/>
                  </a:lnTo>
                  <a:lnTo>
                    <a:pt x="16" y="19"/>
                  </a:lnTo>
                  <a:lnTo>
                    <a:pt x="16" y="19"/>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7" name="Freeform 341"/>
            <p:cNvSpPr>
              <a:spLocks/>
            </p:cNvSpPr>
            <p:nvPr/>
          </p:nvSpPr>
          <p:spPr bwMode="auto">
            <a:xfrm>
              <a:off x="283" y="423"/>
              <a:ext cx="150" cy="121"/>
            </a:xfrm>
            <a:custGeom>
              <a:avLst/>
              <a:gdLst>
                <a:gd name="T0" fmla="*/ 146 w 150"/>
                <a:gd name="T1" fmla="*/ 13 h 121"/>
                <a:gd name="T2" fmla="*/ 150 w 150"/>
                <a:gd name="T3" fmla="*/ 81 h 121"/>
                <a:gd name="T4" fmla="*/ 150 w 150"/>
                <a:gd name="T5" fmla="*/ 81 h 121"/>
                <a:gd name="T6" fmla="*/ 150 w 150"/>
                <a:gd name="T7" fmla="*/ 87 h 121"/>
                <a:gd name="T8" fmla="*/ 146 w 150"/>
                <a:gd name="T9" fmla="*/ 93 h 121"/>
                <a:gd name="T10" fmla="*/ 143 w 150"/>
                <a:gd name="T11" fmla="*/ 97 h 121"/>
                <a:gd name="T12" fmla="*/ 137 w 150"/>
                <a:gd name="T13" fmla="*/ 100 h 121"/>
                <a:gd name="T14" fmla="*/ 16 w 150"/>
                <a:gd name="T15" fmla="*/ 121 h 121"/>
                <a:gd name="T16" fmla="*/ 16 w 150"/>
                <a:gd name="T17" fmla="*/ 121 h 121"/>
                <a:gd name="T18" fmla="*/ 13 w 150"/>
                <a:gd name="T19" fmla="*/ 118 h 121"/>
                <a:gd name="T20" fmla="*/ 10 w 150"/>
                <a:gd name="T21" fmla="*/ 118 h 121"/>
                <a:gd name="T22" fmla="*/ 6 w 150"/>
                <a:gd name="T23" fmla="*/ 109 h 121"/>
                <a:gd name="T24" fmla="*/ 0 w 150"/>
                <a:gd name="T25" fmla="*/ 34 h 121"/>
                <a:gd name="T26" fmla="*/ 0 w 150"/>
                <a:gd name="T27" fmla="*/ 34 h 121"/>
                <a:gd name="T28" fmla="*/ 3 w 150"/>
                <a:gd name="T29" fmla="*/ 28 h 121"/>
                <a:gd name="T30" fmla="*/ 6 w 150"/>
                <a:gd name="T31" fmla="*/ 22 h 121"/>
                <a:gd name="T32" fmla="*/ 10 w 150"/>
                <a:gd name="T33" fmla="*/ 19 h 121"/>
                <a:gd name="T34" fmla="*/ 16 w 150"/>
                <a:gd name="T35" fmla="*/ 16 h 121"/>
                <a:gd name="T36" fmla="*/ 140 w 150"/>
                <a:gd name="T37" fmla="*/ 0 h 121"/>
                <a:gd name="T38" fmla="*/ 140 w 150"/>
                <a:gd name="T39" fmla="*/ 0 h 121"/>
                <a:gd name="T40" fmla="*/ 143 w 150"/>
                <a:gd name="T41" fmla="*/ 0 h 121"/>
                <a:gd name="T42" fmla="*/ 146 w 150"/>
                <a:gd name="T43" fmla="*/ 3 h 121"/>
                <a:gd name="T44" fmla="*/ 146 w 150"/>
                <a:gd name="T45" fmla="*/ 13 h 121"/>
                <a:gd name="T46" fmla="*/ 146 w 150"/>
                <a:gd name="T47"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21">
                  <a:moveTo>
                    <a:pt x="146" y="13"/>
                  </a:moveTo>
                  <a:lnTo>
                    <a:pt x="150" y="81"/>
                  </a:lnTo>
                  <a:lnTo>
                    <a:pt x="150" y="81"/>
                  </a:lnTo>
                  <a:lnTo>
                    <a:pt x="150" y="87"/>
                  </a:lnTo>
                  <a:lnTo>
                    <a:pt x="146" y="93"/>
                  </a:lnTo>
                  <a:lnTo>
                    <a:pt x="143" y="97"/>
                  </a:lnTo>
                  <a:lnTo>
                    <a:pt x="137" y="100"/>
                  </a:lnTo>
                  <a:lnTo>
                    <a:pt x="16" y="121"/>
                  </a:lnTo>
                  <a:lnTo>
                    <a:pt x="16" y="121"/>
                  </a:lnTo>
                  <a:lnTo>
                    <a:pt x="13" y="118"/>
                  </a:lnTo>
                  <a:lnTo>
                    <a:pt x="10" y="118"/>
                  </a:lnTo>
                  <a:lnTo>
                    <a:pt x="6" y="109"/>
                  </a:lnTo>
                  <a:lnTo>
                    <a:pt x="0" y="34"/>
                  </a:lnTo>
                  <a:lnTo>
                    <a:pt x="0" y="34"/>
                  </a:lnTo>
                  <a:lnTo>
                    <a:pt x="3" y="28"/>
                  </a:lnTo>
                  <a:lnTo>
                    <a:pt x="6" y="22"/>
                  </a:lnTo>
                  <a:lnTo>
                    <a:pt x="10" y="19"/>
                  </a:lnTo>
                  <a:lnTo>
                    <a:pt x="16" y="16"/>
                  </a:lnTo>
                  <a:lnTo>
                    <a:pt x="140" y="0"/>
                  </a:lnTo>
                  <a:lnTo>
                    <a:pt x="140" y="0"/>
                  </a:lnTo>
                  <a:lnTo>
                    <a:pt x="143" y="0"/>
                  </a:lnTo>
                  <a:lnTo>
                    <a:pt x="146" y="3"/>
                  </a:lnTo>
                  <a:lnTo>
                    <a:pt x="146" y="13"/>
                  </a:lnTo>
                  <a:lnTo>
                    <a:pt x="146" y="13"/>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8" name="Freeform 342"/>
            <p:cNvSpPr>
              <a:spLocks/>
            </p:cNvSpPr>
            <p:nvPr/>
          </p:nvSpPr>
          <p:spPr bwMode="auto">
            <a:xfrm>
              <a:off x="283" y="426"/>
              <a:ext cx="118" cy="118"/>
            </a:xfrm>
            <a:custGeom>
              <a:avLst/>
              <a:gdLst>
                <a:gd name="T0" fmla="*/ 112 w 118"/>
                <a:gd name="T1" fmla="*/ 100 h 118"/>
                <a:gd name="T2" fmla="*/ 16 w 118"/>
                <a:gd name="T3" fmla="*/ 118 h 118"/>
                <a:gd name="T4" fmla="*/ 16 w 118"/>
                <a:gd name="T5" fmla="*/ 118 h 118"/>
                <a:gd name="T6" fmla="*/ 13 w 118"/>
                <a:gd name="T7" fmla="*/ 115 h 118"/>
                <a:gd name="T8" fmla="*/ 10 w 118"/>
                <a:gd name="T9" fmla="*/ 115 h 118"/>
                <a:gd name="T10" fmla="*/ 6 w 118"/>
                <a:gd name="T11" fmla="*/ 106 h 118"/>
                <a:gd name="T12" fmla="*/ 0 w 118"/>
                <a:gd name="T13" fmla="*/ 31 h 118"/>
                <a:gd name="T14" fmla="*/ 0 w 118"/>
                <a:gd name="T15" fmla="*/ 31 h 118"/>
                <a:gd name="T16" fmla="*/ 3 w 118"/>
                <a:gd name="T17" fmla="*/ 25 h 118"/>
                <a:gd name="T18" fmla="*/ 6 w 118"/>
                <a:gd name="T19" fmla="*/ 19 h 118"/>
                <a:gd name="T20" fmla="*/ 10 w 118"/>
                <a:gd name="T21" fmla="*/ 16 h 118"/>
                <a:gd name="T22" fmla="*/ 16 w 118"/>
                <a:gd name="T23" fmla="*/ 13 h 118"/>
                <a:gd name="T24" fmla="*/ 118 w 118"/>
                <a:gd name="T25" fmla="*/ 0 h 118"/>
                <a:gd name="T26" fmla="*/ 118 w 118"/>
                <a:gd name="T27" fmla="*/ 0 h 118"/>
                <a:gd name="T28" fmla="*/ 118 w 118"/>
                <a:gd name="T29" fmla="*/ 0 h 118"/>
                <a:gd name="T30" fmla="*/ 41 w 118"/>
                <a:gd name="T31" fmla="*/ 16 h 118"/>
                <a:gd name="T32" fmla="*/ 22 w 118"/>
                <a:gd name="T33" fmla="*/ 19 h 118"/>
                <a:gd name="T34" fmla="*/ 13 w 118"/>
                <a:gd name="T35" fmla="*/ 22 h 118"/>
                <a:gd name="T36" fmla="*/ 13 w 118"/>
                <a:gd name="T37" fmla="*/ 22 h 118"/>
                <a:gd name="T38" fmla="*/ 13 w 118"/>
                <a:gd name="T39" fmla="*/ 31 h 118"/>
                <a:gd name="T40" fmla="*/ 13 w 118"/>
                <a:gd name="T41" fmla="*/ 50 h 118"/>
                <a:gd name="T42" fmla="*/ 13 w 118"/>
                <a:gd name="T43" fmla="*/ 90 h 118"/>
                <a:gd name="T44" fmla="*/ 13 w 118"/>
                <a:gd name="T45" fmla="*/ 90 h 118"/>
                <a:gd name="T46" fmla="*/ 16 w 118"/>
                <a:gd name="T47" fmla="*/ 106 h 118"/>
                <a:gd name="T48" fmla="*/ 19 w 118"/>
                <a:gd name="T49" fmla="*/ 109 h 118"/>
                <a:gd name="T50" fmla="*/ 19 w 118"/>
                <a:gd name="T51" fmla="*/ 109 h 118"/>
                <a:gd name="T52" fmla="*/ 19 w 118"/>
                <a:gd name="T53" fmla="*/ 109 h 118"/>
                <a:gd name="T54" fmla="*/ 41 w 118"/>
                <a:gd name="T55" fmla="*/ 109 h 118"/>
                <a:gd name="T56" fmla="*/ 87 w 118"/>
                <a:gd name="T57" fmla="*/ 103 h 118"/>
                <a:gd name="T58" fmla="*/ 112 w 118"/>
                <a:gd name="T59" fmla="*/ 100 h 118"/>
                <a:gd name="T60" fmla="*/ 112 w 118"/>
                <a:gd name="T61" fmla="*/ 10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118">
                  <a:moveTo>
                    <a:pt x="112" y="100"/>
                  </a:moveTo>
                  <a:lnTo>
                    <a:pt x="16" y="118"/>
                  </a:lnTo>
                  <a:lnTo>
                    <a:pt x="16" y="118"/>
                  </a:lnTo>
                  <a:lnTo>
                    <a:pt x="13" y="115"/>
                  </a:lnTo>
                  <a:lnTo>
                    <a:pt x="10" y="115"/>
                  </a:lnTo>
                  <a:lnTo>
                    <a:pt x="6" y="106"/>
                  </a:lnTo>
                  <a:lnTo>
                    <a:pt x="0" y="31"/>
                  </a:lnTo>
                  <a:lnTo>
                    <a:pt x="0" y="31"/>
                  </a:lnTo>
                  <a:lnTo>
                    <a:pt x="3" y="25"/>
                  </a:lnTo>
                  <a:lnTo>
                    <a:pt x="6" y="19"/>
                  </a:lnTo>
                  <a:lnTo>
                    <a:pt x="10" y="16"/>
                  </a:lnTo>
                  <a:lnTo>
                    <a:pt x="16" y="13"/>
                  </a:lnTo>
                  <a:lnTo>
                    <a:pt x="118" y="0"/>
                  </a:lnTo>
                  <a:lnTo>
                    <a:pt x="118" y="0"/>
                  </a:lnTo>
                  <a:lnTo>
                    <a:pt x="118" y="0"/>
                  </a:lnTo>
                  <a:lnTo>
                    <a:pt x="41" y="16"/>
                  </a:lnTo>
                  <a:lnTo>
                    <a:pt x="22" y="19"/>
                  </a:lnTo>
                  <a:lnTo>
                    <a:pt x="13" y="22"/>
                  </a:lnTo>
                  <a:lnTo>
                    <a:pt x="13" y="22"/>
                  </a:lnTo>
                  <a:lnTo>
                    <a:pt x="13" y="31"/>
                  </a:lnTo>
                  <a:lnTo>
                    <a:pt x="13" y="50"/>
                  </a:lnTo>
                  <a:lnTo>
                    <a:pt x="13" y="90"/>
                  </a:lnTo>
                  <a:lnTo>
                    <a:pt x="13" y="90"/>
                  </a:lnTo>
                  <a:lnTo>
                    <a:pt x="16" y="106"/>
                  </a:lnTo>
                  <a:lnTo>
                    <a:pt x="19" y="109"/>
                  </a:lnTo>
                  <a:lnTo>
                    <a:pt x="19" y="109"/>
                  </a:lnTo>
                  <a:lnTo>
                    <a:pt x="19" y="109"/>
                  </a:lnTo>
                  <a:lnTo>
                    <a:pt x="41" y="109"/>
                  </a:lnTo>
                  <a:lnTo>
                    <a:pt x="87" y="103"/>
                  </a:lnTo>
                  <a:lnTo>
                    <a:pt x="112" y="100"/>
                  </a:lnTo>
                  <a:lnTo>
                    <a:pt x="112" y="100"/>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9" name="Freeform 343"/>
            <p:cNvSpPr>
              <a:spLocks/>
            </p:cNvSpPr>
            <p:nvPr/>
          </p:nvSpPr>
          <p:spPr bwMode="auto">
            <a:xfrm>
              <a:off x="6" y="653"/>
              <a:ext cx="178" cy="168"/>
            </a:xfrm>
            <a:custGeom>
              <a:avLst/>
              <a:gdLst>
                <a:gd name="T0" fmla="*/ 0 w 178"/>
                <a:gd name="T1" fmla="*/ 22 h 168"/>
                <a:gd name="T2" fmla="*/ 150 w 178"/>
                <a:gd name="T3" fmla="*/ 0 h 168"/>
                <a:gd name="T4" fmla="*/ 150 w 178"/>
                <a:gd name="T5" fmla="*/ 0 h 168"/>
                <a:gd name="T6" fmla="*/ 159 w 178"/>
                <a:gd name="T7" fmla="*/ 0 h 168"/>
                <a:gd name="T8" fmla="*/ 165 w 178"/>
                <a:gd name="T9" fmla="*/ 3 h 168"/>
                <a:gd name="T10" fmla="*/ 168 w 178"/>
                <a:gd name="T11" fmla="*/ 10 h 168"/>
                <a:gd name="T12" fmla="*/ 171 w 178"/>
                <a:gd name="T13" fmla="*/ 19 h 168"/>
                <a:gd name="T14" fmla="*/ 178 w 178"/>
                <a:gd name="T15" fmla="*/ 112 h 168"/>
                <a:gd name="T16" fmla="*/ 178 w 178"/>
                <a:gd name="T17" fmla="*/ 112 h 168"/>
                <a:gd name="T18" fmla="*/ 175 w 178"/>
                <a:gd name="T19" fmla="*/ 122 h 168"/>
                <a:gd name="T20" fmla="*/ 171 w 178"/>
                <a:gd name="T21" fmla="*/ 131 h 168"/>
                <a:gd name="T22" fmla="*/ 165 w 178"/>
                <a:gd name="T23" fmla="*/ 137 h 168"/>
                <a:gd name="T24" fmla="*/ 156 w 178"/>
                <a:gd name="T25" fmla="*/ 140 h 168"/>
                <a:gd name="T26" fmla="*/ 0 w 178"/>
                <a:gd name="T27" fmla="*/ 168 h 168"/>
                <a:gd name="T28" fmla="*/ 0 w 178"/>
                <a:gd name="T29" fmla="*/ 22 h 168"/>
                <a:gd name="T30" fmla="*/ 0 w 178"/>
                <a:gd name="T31" fmla="*/ 2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168">
                  <a:moveTo>
                    <a:pt x="0" y="22"/>
                  </a:moveTo>
                  <a:lnTo>
                    <a:pt x="150" y="0"/>
                  </a:lnTo>
                  <a:lnTo>
                    <a:pt x="150" y="0"/>
                  </a:lnTo>
                  <a:lnTo>
                    <a:pt x="159" y="0"/>
                  </a:lnTo>
                  <a:lnTo>
                    <a:pt x="165" y="3"/>
                  </a:lnTo>
                  <a:lnTo>
                    <a:pt x="168" y="10"/>
                  </a:lnTo>
                  <a:lnTo>
                    <a:pt x="171" y="19"/>
                  </a:lnTo>
                  <a:lnTo>
                    <a:pt x="178" y="112"/>
                  </a:lnTo>
                  <a:lnTo>
                    <a:pt x="178" y="112"/>
                  </a:lnTo>
                  <a:lnTo>
                    <a:pt x="175" y="122"/>
                  </a:lnTo>
                  <a:lnTo>
                    <a:pt x="171" y="131"/>
                  </a:lnTo>
                  <a:lnTo>
                    <a:pt x="165" y="137"/>
                  </a:lnTo>
                  <a:lnTo>
                    <a:pt x="156" y="140"/>
                  </a:lnTo>
                  <a:lnTo>
                    <a:pt x="0" y="168"/>
                  </a:lnTo>
                  <a:lnTo>
                    <a:pt x="0" y="22"/>
                  </a:lnTo>
                  <a:lnTo>
                    <a:pt x="0" y="22"/>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0" name="Freeform 344"/>
            <p:cNvSpPr>
              <a:spLocks/>
            </p:cNvSpPr>
            <p:nvPr/>
          </p:nvSpPr>
          <p:spPr bwMode="auto">
            <a:xfrm>
              <a:off x="6" y="656"/>
              <a:ext cx="178" cy="165"/>
            </a:xfrm>
            <a:custGeom>
              <a:avLst/>
              <a:gdLst>
                <a:gd name="T0" fmla="*/ 171 w 178"/>
                <a:gd name="T1" fmla="*/ 16 h 165"/>
                <a:gd name="T2" fmla="*/ 178 w 178"/>
                <a:gd name="T3" fmla="*/ 109 h 165"/>
                <a:gd name="T4" fmla="*/ 178 w 178"/>
                <a:gd name="T5" fmla="*/ 109 h 165"/>
                <a:gd name="T6" fmla="*/ 175 w 178"/>
                <a:gd name="T7" fmla="*/ 119 h 165"/>
                <a:gd name="T8" fmla="*/ 171 w 178"/>
                <a:gd name="T9" fmla="*/ 128 h 165"/>
                <a:gd name="T10" fmla="*/ 165 w 178"/>
                <a:gd name="T11" fmla="*/ 134 h 165"/>
                <a:gd name="T12" fmla="*/ 156 w 178"/>
                <a:gd name="T13" fmla="*/ 137 h 165"/>
                <a:gd name="T14" fmla="*/ 0 w 178"/>
                <a:gd name="T15" fmla="*/ 165 h 165"/>
                <a:gd name="T16" fmla="*/ 0 w 178"/>
                <a:gd name="T17" fmla="*/ 25 h 165"/>
                <a:gd name="T18" fmla="*/ 159 w 178"/>
                <a:gd name="T19" fmla="*/ 0 h 165"/>
                <a:gd name="T20" fmla="*/ 159 w 178"/>
                <a:gd name="T21" fmla="*/ 0 h 165"/>
                <a:gd name="T22" fmla="*/ 165 w 178"/>
                <a:gd name="T23" fmla="*/ 0 h 165"/>
                <a:gd name="T24" fmla="*/ 168 w 178"/>
                <a:gd name="T25" fmla="*/ 4 h 165"/>
                <a:gd name="T26" fmla="*/ 171 w 178"/>
                <a:gd name="T27" fmla="*/ 16 h 165"/>
                <a:gd name="T28" fmla="*/ 171 w 178"/>
                <a:gd name="T29" fmla="*/ 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165">
                  <a:moveTo>
                    <a:pt x="171" y="16"/>
                  </a:moveTo>
                  <a:lnTo>
                    <a:pt x="178" y="109"/>
                  </a:lnTo>
                  <a:lnTo>
                    <a:pt x="178" y="109"/>
                  </a:lnTo>
                  <a:lnTo>
                    <a:pt x="175" y="119"/>
                  </a:lnTo>
                  <a:lnTo>
                    <a:pt x="171" y="128"/>
                  </a:lnTo>
                  <a:lnTo>
                    <a:pt x="165" y="134"/>
                  </a:lnTo>
                  <a:lnTo>
                    <a:pt x="156" y="137"/>
                  </a:lnTo>
                  <a:lnTo>
                    <a:pt x="0" y="165"/>
                  </a:lnTo>
                  <a:lnTo>
                    <a:pt x="0" y="25"/>
                  </a:lnTo>
                  <a:lnTo>
                    <a:pt x="159" y="0"/>
                  </a:lnTo>
                  <a:lnTo>
                    <a:pt x="159" y="0"/>
                  </a:lnTo>
                  <a:lnTo>
                    <a:pt x="165" y="0"/>
                  </a:lnTo>
                  <a:lnTo>
                    <a:pt x="168" y="4"/>
                  </a:lnTo>
                  <a:lnTo>
                    <a:pt x="171" y="16"/>
                  </a:lnTo>
                  <a:lnTo>
                    <a:pt x="171" y="16"/>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1" name="Freeform 345"/>
            <p:cNvSpPr>
              <a:spLocks noEditPoints="1"/>
            </p:cNvSpPr>
            <p:nvPr/>
          </p:nvSpPr>
          <p:spPr bwMode="auto">
            <a:xfrm>
              <a:off x="6" y="660"/>
              <a:ext cx="134" cy="161"/>
            </a:xfrm>
            <a:custGeom>
              <a:avLst/>
              <a:gdLst>
                <a:gd name="T0" fmla="*/ 122 w 134"/>
                <a:gd name="T1" fmla="*/ 140 h 161"/>
                <a:gd name="T2" fmla="*/ 0 w 134"/>
                <a:gd name="T3" fmla="*/ 161 h 161"/>
                <a:gd name="T4" fmla="*/ 0 w 134"/>
                <a:gd name="T5" fmla="*/ 152 h 161"/>
                <a:gd name="T6" fmla="*/ 0 w 134"/>
                <a:gd name="T7" fmla="*/ 152 h 161"/>
                <a:gd name="T8" fmla="*/ 31 w 134"/>
                <a:gd name="T9" fmla="*/ 149 h 161"/>
                <a:gd name="T10" fmla="*/ 90 w 134"/>
                <a:gd name="T11" fmla="*/ 143 h 161"/>
                <a:gd name="T12" fmla="*/ 122 w 134"/>
                <a:gd name="T13" fmla="*/ 140 h 161"/>
                <a:gd name="T14" fmla="*/ 122 w 134"/>
                <a:gd name="T15" fmla="*/ 140 h 161"/>
                <a:gd name="T16" fmla="*/ 0 w 134"/>
                <a:gd name="T17" fmla="*/ 21 h 161"/>
                <a:gd name="T18" fmla="*/ 134 w 134"/>
                <a:gd name="T19" fmla="*/ 0 h 161"/>
                <a:gd name="T20" fmla="*/ 134 w 134"/>
                <a:gd name="T21" fmla="*/ 3 h 161"/>
                <a:gd name="T22" fmla="*/ 134 w 134"/>
                <a:gd name="T23" fmla="*/ 3 h 161"/>
                <a:gd name="T24" fmla="*/ 47 w 134"/>
                <a:gd name="T25" fmla="*/ 18 h 161"/>
                <a:gd name="T26" fmla="*/ 0 w 134"/>
                <a:gd name="T27" fmla="*/ 31 h 161"/>
                <a:gd name="T28" fmla="*/ 0 w 134"/>
                <a:gd name="T29" fmla="*/ 21 h 161"/>
                <a:gd name="T30" fmla="*/ 0 w 134"/>
                <a:gd name="T31" fmla="*/ 2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61">
                  <a:moveTo>
                    <a:pt x="122" y="140"/>
                  </a:moveTo>
                  <a:lnTo>
                    <a:pt x="0" y="161"/>
                  </a:lnTo>
                  <a:lnTo>
                    <a:pt x="0" y="152"/>
                  </a:lnTo>
                  <a:lnTo>
                    <a:pt x="0" y="152"/>
                  </a:lnTo>
                  <a:lnTo>
                    <a:pt x="31" y="149"/>
                  </a:lnTo>
                  <a:lnTo>
                    <a:pt x="90" y="143"/>
                  </a:lnTo>
                  <a:lnTo>
                    <a:pt x="122" y="140"/>
                  </a:lnTo>
                  <a:lnTo>
                    <a:pt x="122" y="140"/>
                  </a:lnTo>
                  <a:close/>
                  <a:moveTo>
                    <a:pt x="0" y="21"/>
                  </a:moveTo>
                  <a:lnTo>
                    <a:pt x="134" y="0"/>
                  </a:lnTo>
                  <a:lnTo>
                    <a:pt x="134" y="3"/>
                  </a:lnTo>
                  <a:lnTo>
                    <a:pt x="134" y="3"/>
                  </a:lnTo>
                  <a:lnTo>
                    <a:pt x="47" y="18"/>
                  </a:lnTo>
                  <a:lnTo>
                    <a:pt x="0" y="31"/>
                  </a:lnTo>
                  <a:lnTo>
                    <a:pt x="0" y="21"/>
                  </a:lnTo>
                  <a:lnTo>
                    <a:pt x="0" y="2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2" name="Freeform 346"/>
            <p:cNvSpPr>
              <a:spLocks/>
            </p:cNvSpPr>
            <p:nvPr/>
          </p:nvSpPr>
          <p:spPr bwMode="auto">
            <a:xfrm>
              <a:off x="392" y="588"/>
              <a:ext cx="212" cy="171"/>
            </a:xfrm>
            <a:custGeom>
              <a:avLst/>
              <a:gdLst>
                <a:gd name="T0" fmla="*/ 22 w 212"/>
                <a:gd name="T1" fmla="*/ 28 h 171"/>
                <a:gd name="T2" fmla="*/ 187 w 212"/>
                <a:gd name="T3" fmla="*/ 0 h 171"/>
                <a:gd name="T4" fmla="*/ 187 w 212"/>
                <a:gd name="T5" fmla="*/ 0 h 171"/>
                <a:gd name="T6" fmla="*/ 193 w 212"/>
                <a:gd name="T7" fmla="*/ 0 h 171"/>
                <a:gd name="T8" fmla="*/ 202 w 212"/>
                <a:gd name="T9" fmla="*/ 3 h 171"/>
                <a:gd name="T10" fmla="*/ 206 w 212"/>
                <a:gd name="T11" fmla="*/ 9 h 171"/>
                <a:gd name="T12" fmla="*/ 209 w 212"/>
                <a:gd name="T13" fmla="*/ 19 h 171"/>
                <a:gd name="T14" fmla="*/ 212 w 212"/>
                <a:gd name="T15" fmla="*/ 115 h 171"/>
                <a:gd name="T16" fmla="*/ 212 w 212"/>
                <a:gd name="T17" fmla="*/ 115 h 171"/>
                <a:gd name="T18" fmla="*/ 212 w 212"/>
                <a:gd name="T19" fmla="*/ 121 h 171"/>
                <a:gd name="T20" fmla="*/ 209 w 212"/>
                <a:gd name="T21" fmla="*/ 131 h 171"/>
                <a:gd name="T22" fmla="*/ 202 w 212"/>
                <a:gd name="T23" fmla="*/ 137 h 171"/>
                <a:gd name="T24" fmla="*/ 193 w 212"/>
                <a:gd name="T25" fmla="*/ 140 h 171"/>
                <a:gd name="T26" fmla="*/ 28 w 212"/>
                <a:gd name="T27" fmla="*/ 171 h 171"/>
                <a:gd name="T28" fmla="*/ 28 w 212"/>
                <a:gd name="T29" fmla="*/ 171 h 171"/>
                <a:gd name="T30" fmla="*/ 22 w 212"/>
                <a:gd name="T31" fmla="*/ 171 h 171"/>
                <a:gd name="T32" fmla="*/ 13 w 212"/>
                <a:gd name="T33" fmla="*/ 168 h 171"/>
                <a:gd name="T34" fmla="*/ 9 w 212"/>
                <a:gd name="T35" fmla="*/ 162 h 171"/>
                <a:gd name="T36" fmla="*/ 6 w 212"/>
                <a:gd name="T37" fmla="*/ 152 h 171"/>
                <a:gd name="T38" fmla="*/ 0 w 212"/>
                <a:gd name="T39" fmla="*/ 53 h 171"/>
                <a:gd name="T40" fmla="*/ 0 w 212"/>
                <a:gd name="T41" fmla="*/ 53 h 171"/>
                <a:gd name="T42" fmla="*/ 3 w 212"/>
                <a:gd name="T43" fmla="*/ 44 h 171"/>
                <a:gd name="T44" fmla="*/ 6 w 212"/>
                <a:gd name="T45" fmla="*/ 34 h 171"/>
                <a:gd name="T46" fmla="*/ 13 w 212"/>
                <a:gd name="T47" fmla="*/ 31 h 171"/>
                <a:gd name="T48" fmla="*/ 22 w 212"/>
                <a:gd name="T49" fmla="*/ 28 h 171"/>
                <a:gd name="T50" fmla="*/ 22 w 212"/>
                <a:gd name="T51" fmla="*/ 2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2" h="171">
                  <a:moveTo>
                    <a:pt x="22" y="28"/>
                  </a:moveTo>
                  <a:lnTo>
                    <a:pt x="187" y="0"/>
                  </a:lnTo>
                  <a:lnTo>
                    <a:pt x="187" y="0"/>
                  </a:lnTo>
                  <a:lnTo>
                    <a:pt x="193" y="0"/>
                  </a:lnTo>
                  <a:lnTo>
                    <a:pt x="202" y="3"/>
                  </a:lnTo>
                  <a:lnTo>
                    <a:pt x="206" y="9"/>
                  </a:lnTo>
                  <a:lnTo>
                    <a:pt x="209" y="19"/>
                  </a:lnTo>
                  <a:lnTo>
                    <a:pt x="212" y="115"/>
                  </a:lnTo>
                  <a:lnTo>
                    <a:pt x="212" y="115"/>
                  </a:lnTo>
                  <a:lnTo>
                    <a:pt x="212" y="121"/>
                  </a:lnTo>
                  <a:lnTo>
                    <a:pt x="209" y="131"/>
                  </a:lnTo>
                  <a:lnTo>
                    <a:pt x="202" y="137"/>
                  </a:lnTo>
                  <a:lnTo>
                    <a:pt x="193" y="140"/>
                  </a:lnTo>
                  <a:lnTo>
                    <a:pt x="28" y="171"/>
                  </a:lnTo>
                  <a:lnTo>
                    <a:pt x="28" y="171"/>
                  </a:lnTo>
                  <a:lnTo>
                    <a:pt x="22" y="171"/>
                  </a:lnTo>
                  <a:lnTo>
                    <a:pt x="13" y="168"/>
                  </a:lnTo>
                  <a:lnTo>
                    <a:pt x="9" y="162"/>
                  </a:lnTo>
                  <a:lnTo>
                    <a:pt x="6" y="152"/>
                  </a:lnTo>
                  <a:lnTo>
                    <a:pt x="0" y="53"/>
                  </a:lnTo>
                  <a:lnTo>
                    <a:pt x="0" y="53"/>
                  </a:lnTo>
                  <a:lnTo>
                    <a:pt x="3" y="44"/>
                  </a:lnTo>
                  <a:lnTo>
                    <a:pt x="6" y="34"/>
                  </a:lnTo>
                  <a:lnTo>
                    <a:pt x="13" y="31"/>
                  </a:lnTo>
                  <a:lnTo>
                    <a:pt x="22" y="28"/>
                  </a:lnTo>
                  <a:lnTo>
                    <a:pt x="22" y="28"/>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3" name="Freeform 347"/>
            <p:cNvSpPr>
              <a:spLocks/>
            </p:cNvSpPr>
            <p:nvPr/>
          </p:nvSpPr>
          <p:spPr bwMode="auto">
            <a:xfrm>
              <a:off x="401" y="591"/>
              <a:ext cx="203" cy="168"/>
            </a:xfrm>
            <a:custGeom>
              <a:avLst/>
              <a:gdLst>
                <a:gd name="T0" fmla="*/ 200 w 203"/>
                <a:gd name="T1" fmla="*/ 16 h 168"/>
                <a:gd name="T2" fmla="*/ 203 w 203"/>
                <a:gd name="T3" fmla="*/ 112 h 168"/>
                <a:gd name="T4" fmla="*/ 203 w 203"/>
                <a:gd name="T5" fmla="*/ 112 h 168"/>
                <a:gd name="T6" fmla="*/ 203 w 203"/>
                <a:gd name="T7" fmla="*/ 118 h 168"/>
                <a:gd name="T8" fmla="*/ 200 w 203"/>
                <a:gd name="T9" fmla="*/ 128 h 168"/>
                <a:gd name="T10" fmla="*/ 193 w 203"/>
                <a:gd name="T11" fmla="*/ 134 h 168"/>
                <a:gd name="T12" fmla="*/ 184 w 203"/>
                <a:gd name="T13" fmla="*/ 137 h 168"/>
                <a:gd name="T14" fmla="*/ 19 w 203"/>
                <a:gd name="T15" fmla="*/ 168 h 168"/>
                <a:gd name="T16" fmla="*/ 19 w 203"/>
                <a:gd name="T17" fmla="*/ 168 h 168"/>
                <a:gd name="T18" fmla="*/ 16 w 203"/>
                <a:gd name="T19" fmla="*/ 168 h 168"/>
                <a:gd name="T20" fmla="*/ 10 w 203"/>
                <a:gd name="T21" fmla="*/ 165 h 168"/>
                <a:gd name="T22" fmla="*/ 7 w 203"/>
                <a:gd name="T23" fmla="*/ 153 h 168"/>
                <a:gd name="T24" fmla="*/ 0 w 203"/>
                <a:gd name="T25" fmla="*/ 53 h 168"/>
                <a:gd name="T26" fmla="*/ 0 w 203"/>
                <a:gd name="T27" fmla="*/ 53 h 168"/>
                <a:gd name="T28" fmla="*/ 0 w 203"/>
                <a:gd name="T29" fmla="*/ 44 h 168"/>
                <a:gd name="T30" fmla="*/ 4 w 203"/>
                <a:gd name="T31" fmla="*/ 34 h 168"/>
                <a:gd name="T32" fmla="*/ 10 w 203"/>
                <a:gd name="T33" fmla="*/ 28 h 168"/>
                <a:gd name="T34" fmla="*/ 19 w 203"/>
                <a:gd name="T35" fmla="*/ 25 h 168"/>
                <a:gd name="T36" fmla="*/ 187 w 203"/>
                <a:gd name="T37" fmla="*/ 0 h 168"/>
                <a:gd name="T38" fmla="*/ 187 w 203"/>
                <a:gd name="T39" fmla="*/ 0 h 168"/>
                <a:gd name="T40" fmla="*/ 193 w 203"/>
                <a:gd name="T41" fmla="*/ 0 h 168"/>
                <a:gd name="T42" fmla="*/ 197 w 203"/>
                <a:gd name="T43" fmla="*/ 6 h 168"/>
                <a:gd name="T44" fmla="*/ 200 w 203"/>
                <a:gd name="T45" fmla="*/ 16 h 168"/>
                <a:gd name="T46" fmla="*/ 200 w 203"/>
                <a:gd name="T47"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168">
                  <a:moveTo>
                    <a:pt x="200" y="16"/>
                  </a:moveTo>
                  <a:lnTo>
                    <a:pt x="203" y="112"/>
                  </a:lnTo>
                  <a:lnTo>
                    <a:pt x="203" y="112"/>
                  </a:lnTo>
                  <a:lnTo>
                    <a:pt x="203" y="118"/>
                  </a:lnTo>
                  <a:lnTo>
                    <a:pt x="200" y="128"/>
                  </a:lnTo>
                  <a:lnTo>
                    <a:pt x="193" y="134"/>
                  </a:lnTo>
                  <a:lnTo>
                    <a:pt x="184" y="137"/>
                  </a:lnTo>
                  <a:lnTo>
                    <a:pt x="19" y="168"/>
                  </a:lnTo>
                  <a:lnTo>
                    <a:pt x="19" y="168"/>
                  </a:lnTo>
                  <a:lnTo>
                    <a:pt x="16" y="168"/>
                  </a:lnTo>
                  <a:lnTo>
                    <a:pt x="10" y="165"/>
                  </a:lnTo>
                  <a:lnTo>
                    <a:pt x="7" y="153"/>
                  </a:lnTo>
                  <a:lnTo>
                    <a:pt x="0" y="53"/>
                  </a:lnTo>
                  <a:lnTo>
                    <a:pt x="0" y="53"/>
                  </a:lnTo>
                  <a:lnTo>
                    <a:pt x="0" y="44"/>
                  </a:lnTo>
                  <a:lnTo>
                    <a:pt x="4" y="34"/>
                  </a:lnTo>
                  <a:lnTo>
                    <a:pt x="10" y="28"/>
                  </a:lnTo>
                  <a:lnTo>
                    <a:pt x="19" y="25"/>
                  </a:lnTo>
                  <a:lnTo>
                    <a:pt x="187" y="0"/>
                  </a:lnTo>
                  <a:lnTo>
                    <a:pt x="187" y="0"/>
                  </a:lnTo>
                  <a:lnTo>
                    <a:pt x="193" y="0"/>
                  </a:lnTo>
                  <a:lnTo>
                    <a:pt x="197" y="6"/>
                  </a:lnTo>
                  <a:lnTo>
                    <a:pt x="200" y="16"/>
                  </a:lnTo>
                  <a:lnTo>
                    <a:pt x="200" y="16"/>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4" name="Freeform 348"/>
            <p:cNvSpPr>
              <a:spLocks/>
            </p:cNvSpPr>
            <p:nvPr/>
          </p:nvSpPr>
          <p:spPr bwMode="auto">
            <a:xfrm>
              <a:off x="401" y="594"/>
              <a:ext cx="162" cy="165"/>
            </a:xfrm>
            <a:custGeom>
              <a:avLst/>
              <a:gdLst>
                <a:gd name="T0" fmla="*/ 150 w 162"/>
                <a:gd name="T1" fmla="*/ 140 h 165"/>
                <a:gd name="T2" fmla="*/ 19 w 162"/>
                <a:gd name="T3" fmla="*/ 165 h 165"/>
                <a:gd name="T4" fmla="*/ 19 w 162"/>
                <a:gd name="T5" fmla="*/ 165 h 165"/>
                <a:gd name="T6" fmla="*/ 16 w 162"/>
                <a:gd name="T7" fmla="*/ 165 h 165"/>
                <a:gd name="T8" fmla="*/ 10 w 162"/>
                <a:gd name="T9" fmla="*/ 162 h 165"/>
                <a:gd name="T10" fmla="*/ 7 w 162"/>
                <a:gd name="T11" fmla="*/ 150 h 165"/>
                <a:gd name="T12" fmla="*/ 0 w 162"/>
                <a:gd name="T13" fmla="*/ 50 h 165"/>
                <a:gd name="T14" fmla="*/ 0 w 162"/>
                <a:gd name="T15" fmla="*/ 50 h 165"/>
                <a:gd name="T16" fmla="*/ 0 w 162"/>
                <a:gd name="T17" fmla="*/ 41 h 165"/>
                <a:gd name="T18" fmla="*/ 4 w 162"/>
                <a:gd name="T19" fmla="*/ 31 h 165"/>
                <a:gd name="T20" fmla="*/ 10 w 162"/>
                <a:gd name="T21" fmla="*/ 25 h 165"/>
                <a:gd name="T22" fmla="*/ 19 w 162"/>
                <a:gd name="T23" fmla="*/ 22 h 165"/>
                <a:gd name="T24" fmla="*/ 159 w 162"/>
                <a:gd name="T25" fmla="*/ 0 h 165"/>
                <a:gd name="T26" fmla="*/ 162 w 162"/>
                <a:gd name="T27" fmla="*/ 3 h 165"/>
                <a:gd name="T28" fmla="*/ 162 w 162"/>
                <a:gd name="T29" fmla="*/ 3 h 165"/>
                <a:gd name="T30" fmla="*/ 53 w 162"/>
                <a:gd name="T31" fmla="*/ 25 h 165"/>
                <a:gd name="T32" fmla="*/ 28 w 162"/>
                <a:gd name="T33" fmla="*/ 31 h 165"/>
                <a:gd name="T34" fmla="*/ 16 w 162"/>
                <a:gd name="T35" fmla="*/ 38 h 165"/>
                <a:gd name="T36" fmla="*/ 16 w 162"/>
                <a:gd name="T37" fmla="*/ 38 h 165"/>
                <a:gd name="T38" fmla="*/ 16 w 162"/>
                <a:gd name="T39" fmla="*/ 50 h 165"/>
                <a:gd name="T40" fmla="*/ 13 w 162"/>
                <a:gd name="T41" fmla="*/ 75 h 165"/>
                <a:gd name="T42" fmla="*/ 16 w 162"/>
                <a:gd name="T43" fmla="*/ 128 h 165"/>
                <a:gd name="T44" fmla="*/ 16 w 162"/>
                <a:gd name="T45" fmla="*/ 128 h 165"/>
                <a:gd name="T46" fmla="*/ 19 w 162"/>
                <a:gd name="T47" fmla="*/ 150 h 165"/>
                <a:gd name="T48" fmla="*/ 22 w 162"/>
                <a:gd name="T49" fmla="*/ 153 h 165"/>
                <a:gd name="T50" fmla="*/ 25 w 162"/>
                <a:gd name="T51" fmla="*/ 153 h 165"/>
                <a:gd name="T52" fmla="*/ 25 w 162"/>
                <a:gd name="T53" fmla="*/ 153 h 165"/>
                <a:gd name="T54" fmla="*/ 53 w 162"/>
                <a:gd name="T55" fmla="*/ 153 h 165"/>
                <a:gd name="T56" fmla="*/ 119 w 162"/>
                <a:gd name="T57" fmla="*/ 143 h 165"/>
                <a:gd name="T58" fmla="*/ 150 w 162"/>
                <a:gd name="T59" fmla="*/ 140 h 165"/>
                <a:gd name="T60" fmla="*/ 150 w 162"/>
                <a:gd name="T61" fmla="*/ 14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2" h="165">
                  <a:moveTo>
                    <a:pt x="150" y="140"/>
                  </a:moveTo>
                  <a:lnTo>
                    <a:pt x="19" y="165"/>
                  </a:lnTo>
                  <a:lnTo>
                    <a:pt x="19" y="165"/>
                  </a:lnTo>
                  <a:lnTo>
                    <a:pt x="16" y="165"/>
                  </a:lnTo>
                  <a:lnTo>
                    <a:pt x="10" y="162"/>
                  </a:lnTo>
                  <a:lnTo>
                    <a:pt x="7" y="150"/>
                  </a:lnTo>
                  <a:lnTo>
                    <a:pt x="0" y="50"/>
                  </a:lnTo>
                  <a:lnTo>
                    <a:pt x="0" y="50"/>
                  </a:lnTo>
                  <a:lnTo>
                    <a:pt x="0" y="41"/>
                  </a:lnTo>
                  <a:lnTo>
                    <a:pt x="4" y="31"/>
                  </a:lnTo>
                  <a:lnTo>
                    <a:pt x="10" y="25"/>
                  </a:lnTo>
                  <a:lnTo>
                    <a:pt x="19" y="22"/>
                  </a:lnTo>
                  <a:lnTo>
                    <a:pt x="159" y="0"/>
                  </a:lnTo>
                  <a:lnTo>
                    <a:pt x="162" y="3"/>
                  </a:lnTo>
                  <a:lnTo>
                    <a:pt x="162" y="3"/>
                  </a:lnTo>
                  <a:lnTo>
                    <a:pt x="53" y="25"/>
                  </a:lnTo>
                  <a:lnTo>
                    <a:pt x="28" y="31"/>
                  </a:lnTo>
                  <a:lnTo>
                    <a:pt x="16" y="38"/>
                  </a:lnTo>
                  <a:lnTo>
                    <a:pt x="16" y="38"/>
                  </a:lnTo>
                  <a:lnTo>
                    <a:pt x="16" y="50"/>
                  </a:lnTo>
                  <a:lnTo>
                    <a:pt x="13" y="75"/>
                  </a:lnTo>
                  <a:lnTo>
                    <a:pt x="16" y="128"/>
                  </a:lnTo>
                  <a:lnTo>
                    <a:pt x="16" y="128"/>
                  </a:lnTo>
                  <a:lnTo>
                    <a:pt x="19" y="150"/>
                  </a:lnTo>
                  <a:lnTo>
                    <a:pt x="22" y="153"/>
                  </a:lnTo>
                  <a:lnTo>
                    <a:pt x="25" y="153"/>
                  </a:lnTo>
                  <a:lnTo>
                    <a:pt x="25" y="153"/>
                  </a:lnTo>
                  <a:lnTo>
                    <a:pt x="53" y="153"/>
                  </a:lnTo>
                  <a:lnTo>
                    <a:pt x="119" y="143"/>
                  </a:lnTo>
                  <a:lnTo>
                    <a:pt x="150" y="140"/>
                  </a:lnTo>
                  <a:lnTo>
                    <a:pt x="150" y="140"/>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5" name="Freeform 349"/>
            <p:cNvSpPr>
              <a:spLocks/>
            </p:cNvSpPr>
            <p:nvPr/>
          </p:nvSpPr>
          <p:spPr bwMode="auto">
            <a:xfrm>
              <a:off x="6" y="370"/>
              <a:ext cx="402" cy="87"/>
            </a:xfrm>
            <a:custGeom>
              <a:avLst/>
              <a:gdLst>
                <a:gd name="T0" fmla="*/ 364 w 402"/>
                <a:gd name="T1" fmla="*/ 0 h 87"/>
                <a:gd name="T2" fmla="*/ 402 w 402"/>
                <a:gd name="T3" fmla="*/ 38 h 87"/>
                <a:gd name="T4" fmla="*/ 0 w 402"/>
                <a:gd name="T5" fmla="*/ 87 h 87"/>
                <a:gd name="T6" fmla="*/ 0 w 402"/>
                <a:gd name="T7" fmla="*/ 41 h 87"/>
                <a:gd name="T8" fmla="*/ 364 w 402"/>
                <a:gd name="T9" fmla="*/ 0 h 87"/>
                <a:gd name="T10" fmla="*/ 364 w 402"/>
                <a:gd name="T11" fmla="*/ 0 h 87"/>
              </a:gdLst>
              <a:ahLst/>
              <a:cxnLst>
                <a:cxn ang="0">
                  <a:pos x="T0" y="T1"/>
                </a:cxn>
                <a:cxn ang="0">
                  <a:pos x="T2" y="T3"/>
                </a:cxn>
                <a:cxn ang="0">
                  <a:pos x="T4" y="T5"/>
                </a:cxn>
                <a:cxn ang="0">
                  <a:pos x="T6" y="T7"/>
                </a:cxn>
                <a:cxn ang="0">
                  <a:pos x="T8" y="T9"/>
                </a:cxn>
                <a:cxn ang="0">
                  <a:pos x="T10" y="T11"/>
                </a:cxn>
              </a:cxnLst>
              <a:rect l="0" t="0" r="r" b="b"/>
              <a:pathLst>
                <a:path w="402" h="87">
                  <a:moveTo>
                    <a:pt x="364" y="0"/>
                  </a:moveTo>
                  <a:lnTo>
                    <a:pt x="402" y="38"/>
                  </a:lnTo>
                  <a:lnTo>
                    <a:pt x="0" y="87"/>
                  </a:lnTo>
                  <a:lnTo>
                    <a:pt x="0" y="41"/>
                  </a:lnTo>
                  <a:lnTo>
                    <a:pt x="364" y="0"/>
                  </a:lnTo>
                  <a:lnTo>
                    <a:pt x="364"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6" name="Freeform 350"/>
            <p:cNvSpPr>
              <a:spLocks/>
            </p:cNvSpPr>
            <p:nvPr/>
          </p:nvSpPr>
          <p:spPr bwMode="auto">
            <a:xfrm>
              <a:off x="274" y="541"/>
              <a:ext cx="215" cy="69"/>
            </a:xfrm>
            <a:custGeom>
              <a:avLst/>
              <a:gdLst>
                <a:gd name="T0" fmla="*/ 171 w 215"/>
                <a:gd name="T1" fmla="*/ 0 h 69"/>
                <a:gd name="T2" fmla="*/ 171 w 215"/>
                <a:gd name="T3" fmla="*/ 0 h 69"/>
                <a:gd name="T4" fmla="*/ 149 w 215"/>
                <a:gd name="T5" fmla="*/ 0 h 69"/>
                <a:gd name="T6" fmla="*/ 134 w 215"/>
                <a:gd name="T7" fmla="*/ 3 h 69"/>
                <a:gd name="T8" fmla="*/ 134 w 215"/>
                <a:gd name="T9" fmla="*/ 3 h 69"/>
                <a:gd name="T10" fmla="*/ 112 w 215"/>
                <a:gd name="T11" fmla="*/ 7 h 69"/>
                <a:gd name="T12" fmla="*/ 96 w 215"/>
                <a:gd name="T13" fmla="*/ 10 h 69"/>
                <a:gd name="T14" fmla="*/ 59 w 215"/>
                <a:gd name="T15" fmla="*/ 13 h 69"/>
                <a:gd name="T16" fmla="*/ 59 w 215"/>
                <a:gd name="T17" fmla="*/ 13 h 69"/>
                <a:gd name="T18" fmla="*/ 34 w 215"/>
                <a:gd name="T19" fmla="*/ 13 h 69"/>
                <a:gd name="T20" fmla="*/ 19 w 215"/>
                <a:gd name="T21" fmla="*/ 16 h 69"/>
                <a:gd name="T22" fmla="*/ 19 w 215"/>
                <a:gd name="T23" fmla="*/ 16 h 69"/>
                <a:gd name="T24" fmla="*/ 9 w 215"/>
                <a:gd name="T25" fmla="*/ 19 h 69"/>
                <a:gd name="T26" fmla="*/ 3 w 215"/>
                <a:gd name="T27" fmla="*/ 25 h 69"/>
                <a:gd name="T28" fmla="*/ 3 w 215"/>
                <a:gd name="T29" fmla="*/ 25 h 69"/>
                <a:gd name="T30" fmla="*/ 0 w 215"/>
                <a:gd name="T31" fmla="*/ 25 h 69"/>
                <a:gd name="T32" fmla="*/ 3 w 215"/>
                <a:gd name="T33" fmla="*/ 28 h 69"/>
                <a:gd name="T34" fmla="*/ 15 w 215"/>
                <a:gd name="T35" fmla="*/ 31 h 69"/>
                <a:gd name="T36" fmla="*/ 15 w 215"/>
                <a:gd name="T37" fmla="*/ 31 h 69"/>
                <a:gd name="T38" fmla="*/ 25 w 215"/>
                <a:gd name="T39" fmla="*/ 31 h 69"/>
                <a:gd name="T40" fmla="*/ 31 w 215"/>
                <a:gd name="T41" fmla="*/ 31 h 69"/>
                <a:gd name="T42" fmla="*/ 37 w 215"/>
                <a:gd name="T43" fmla="*/ 35 h 69"/>
                <a:gd name="T44" fmla="*/ 43 w 215"/>
                <a:gd name="T45" fmla="*/ 44 h 69"/>
                <a:gd name="T46" fmla="*/ 43 w 215"/>
                <a:gd name="T47" fmla="*/ 44 h 69"/>
                <a:gd name="T48" fmla="*/ 50 w 215"/>
                <a:gd name="T49" fmla="*/ 50 h 69"/>
                <a:gd name="T50" fmla="*/ 59 w 215"/>
                <a:gd name="T51" fmla="*/ 59 h 69"/>
                <a:gd name="T52" fmla="*/ 68 w 215"/>
                <a:gd name="T53" fmla="*/ 66 h 69"/>
                <a:gd name="T54" fmla="*/ 87 w 215"/>
                <a:gd name="T55" fmla="*/ 69 h 69"/>
                <a:gd name="T56" fmla="*/ 87 w 215"/>
                <a:gd name="T57" fmla="*/ 69 h 69"/>
                <a:gd name="T58" fmla="*/ 115 w 215"/>
                <a:gd name="T59" fmla="*/ 66 h 69"/>
                <a:gd name="T60" fmla="*/ 152 w 215"/>
                <a:gd name="T61" fmla="*/ 63 h 69"/>
                <a:gd name="T62" fmla="*/ 196 w 215"/>
                <a:gd name="T63" fmla="*/ 56 h 69"/>
                <a:gd name="T64" fmla="*/ 196 w 215"/>
                <a:gd name="T65" fmla="*/ 56 h 69"/>
                <a:gd name="T66" fmla="*/ 205 w 215"/>
                <a:gd name="T67" fmla="*/ 53 h 69"/>
                <a:gd name="T68" fmla="*/ 211 w 215"/>
                <a:gd name="T69" fmla="*/ 53 h 69"/>
                <a:gd name="T70" fmla="*/ 215 w 215"/>
                <a:gd name="T71" fmla="*/ 47 h 69"/>
                <a:gd name="T72" fmla="*/ 215 w 215"/>
                <a:gd name="T73" fmla="*/ 47 h 69"/>
                <a:gd name="T74" fmla="*/ 215 w 215"/>
                <a:gd name="T75" fmla="*/ 41 h 69"/>
                <a:gd name="T76" fmla="*/ 215 w 215"/>
                <a:gd name="T77" fmla="*/ 38 h 69"/>
                <a:gd name="T78" fmla="*/ 202 w 215"/>
                <a:gd name="T79" fmla="*/ 25 h 69"/>
                <a:gd name="T80" fmla="*/ 202 w 215"/>
                <a:gd name="T81" fmla="*/ 25 h 69"/>
                <a:gd name="T82" fmla="*/ 171 w 215"/>
                <a:gd name="T83" fmla="*/ 0 h 69"/>
                <a:gd name="T84" fmla="*/ 171 w 215"/>
                <a:gd name="T8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69">
                  <a:moveTo>
                    <a:pt x="171" y="0"/>
                  </a:moveTo>
                  <a:lnTo>
                    <a:pt x="171" y="0"/>
                  </a:lnTo>
                  <a:lnTo>
                    <a:pt x="149" y="0"/>
                  </a:lnTo>
                  <a:lnTo>
                    <a:pt x="134" y="3"/>
                  </a:lnTo>
                  <a:lnTo>
                    <a:pt x="134" y="3"/>
                  </a:lnTo>
                  <a:lnTo>
                    <a:pt x="112" y="7"/>
                  </a:lnTo>
                  <a:lnTo>
                    <a:pt x="96" y="10"/>
                  </a:lnTo>
                  <a:lnTo>
                    <a:pt x="59" y="13"/>
                  </a:lnTo>
                  <a:lnTo>
                    <a:pt x="59" y="13"/>
                  </a:lnTo>
                  <a:lnTo>
                    <a:pt x="34" y="13"/>
                  </a:lnTo>
                  <a:lnTo>
                    <a:pt x="19" y="16"/>
                  </a:lnTo>
                  <a:lnTo>
                    <a:pt x="19" y="16"/>
                  </a:lnTo>
                  <a:lnTo>
                    <a:pt x="9" y="19"/>
                  </a:lnTo>
                  <a:lnTo>
                    <a:pt x="3" y="25"/>
                  </a:lnTo>
                  <a:lnTo>
                    <a:pt x="3" y="25"/>
                  </a:lnTo>
                  <a:lnTo>
                    <a:pt x="0" y="25"/>
                  </a:lnTo>
                  <a:lnTo>
                    <a:pt x="3" y="28"/>
                  </a:lnTo>
                  <a:lnTo>
                    <a:pt x="15" y="31"/>
                  </a:lnTo>
                  <a:lnTo>
                    <a:pt x="15" y="31"/>
                  </a:lnTo>
                  <a:lnTo>
                    <a:pt x="25" y="31"/>
                  </a:lnTo>
                  <a:lnTo>
                    <a:pt x="31" y="31"/>
                  </a:lnTo>
                  <a:lnTo>
                    <a:pt x="37" y="35"/>
                  </a:lnTo>
                  <a:lnTo>
                    <a:pt x="43" y="44"/>
                  </a:lnTo>
                  <a:lnTo>
                    <a:pt x="43" y="44"/>
                  </a:lnTo>
                  <a:lnTo>
                    <a:pt x="50" y="50"/>
                  </a:lnTo>
                  <a:lnTo>
                    <a:pt x="59" y="59"/>
                  </a:lnTo>
                  <a:lnTo>
                    <a:pt x="68" y="66"/>
                  </a:lnTo>
                  <a:lnTo>
                    <a:pt x="87" y="69"/>
                  </a:lnTo>
                  <a:lnTo>
                    <a:pt x="87" y="69"/>
                  </a:lnTo>
                  <a:lnTo>
                    <a:pt x="115" y="66"/>
                  </a:lnTo>
                  <a:lnTo>
                    <a:pt x="152" y="63"/>
                  </a:lnTo>
                  <a:lnTo>
                    <a:pt x="196" y="56"/>
                  </a:lnTo>
                  <a:lnTo>
                    <a:pt x="196" y="56"/>
                  </a:lnTo>
                  <a:lnTo>
                    <a:pt x="205" y="53"/>
                  </a:lnTo>
                  <a:lnTo>
                    <a:pt x="211" y="53"/>
                  </a:lnTo>
                  <a:lnTo>
                    <a:pt x="215" y="47"/>
                  </a:lnTo>
                  <a:lnTo>
                    <a:pt x="215" y="47"/>
                  </a:lnTo>
                  <a:lnTo>
                    <a:pt x="215" y="41"/>
                  </a:lnTo>
                  <a:lnTo>
                    <a:pt x="215" y="38"/>
                  </a:lnTo>
                  <a:lnTo>
                    <a:pt x="202" y="25"/>
                  </a:lnTo>
                  <a:lnTo>
                    <a:pt x="202" y="25"/>
                  </a:lnTo>
                  <a:lnTo>
                    <a:pt x="171" y="0"/>
                  </a:lnTo>
                  <a:lnTo>
                    <a:pt x="171"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7" name="Freeform 351"/>
            <p:cNvSpPr>
              <a:spLocks/>
            </p:cNvSpPr>
            <p:nvPr/>
          </p:nvSpPr>
          <p:spPr bwMode="auto">
            <a:xfrm>
              <a:off x="277" y="541"/>
              <a:ext cx="212" cy="63"/>
            </a:xfrm>
            <a:custGeom>
              <a:avLst/>
              <a:gdLst>
                <a:gd name="T0" fmla="*/ 168 w 212"/>
                <a:gd name="T1" fmla="*/ 0 h 63"/>
                <a:gd name="T2" fmla="*/ 168 w 212"/>
                <a:gd name="T3" fmla="*/ 0 h 63"/>
                <a:gd name="T4" fmla="*/ 146 w 212"/>
                <a:gd name="T5" fmla="*/ 0 h 63"/>
                <a:gd name="T6" fmla="*/ 131 w 212"/>
                <a:gd name="T7" fmla="*/ 3 h 63"/>
                <a:gd name="T8" fmla="*/ 131 w 212"/>
                <a:gd name="T9" fmla="*/ 3 h 63"/>
                <a:gd name="T10" fmla="*/ 109 w 212"/>
                <a:gd name="T11" fmla="*/ 7 h 63"/>
                <a:gd name="T12" fmla="*/ 93 w 212"/>
                <a:gd name="T13" fmla="*/ 10 h 63"/>
                <a:gd name="T14" fmla="*/ 56 w 212"/>
                <a:gd name="T15" fmla="*/ 13 h 63"/>
                <a:gd name="T16" fmla="*/ 56 w 212"/>
                <a:gd name="T17" fmla="*/ 13 h 63"/>
                <a:gd name="T18" fmla="*/ 31 w 212"/>
                <a:gd name="T19" fmla="*/ 13 h 63"/>
                <a:gd name="T20" fmla="*/ 16 w 212"/>
                <a:gd name="T21" fmla="*/ 16 h 63"/>
                <a:gd name="T22" fmla="*/ 16 w 212"/>
                <a:gd name="T23" fmla="*/ 16 h 63"/>
                <a:gd name="T24" fmla="*/ 6 w 212"/>
                <a:gd name="T25" fmla="*/ 19 h 63"/>
                <a:gd name="T26" fmla="*/ 0 w 212"/>
                <a:gd name="T27" fmla="*/ 22 h 63"/>
                <a:gd name="T28" fmla="*/ 0 w 212"/>
                <a:gd name="T29" fmla="*/ 22 h 63"/>
                <a:gd name="T30" fmla="*/ 12 w 212"/>
                <a:gd name="T31" fmla="*/ 25 h 63"/>
                <a:gd name="T32" fmla="*/ 12 w 212"/>
                <a:gd name="T33" fmla="*/ 25 h 63"/>
                <a:gd name="T34" fmla="*/ 22 w 212"/>
                <a:gd name="T35" fmla="*/ 25 h 63"/>
                <a:gd name="T36" fmla="*/ 28 w 212"/>
                <a:gd name="T37" fmla="*/ 25 h 63"/>
                <a:gd name="T38" fmla="*/ 34 w 212"/>
                <a:gd name="T39" fmla="*/ 28 h 63"/>
                <a:gd name="T40" fmla="*/ 40 w 212"/>
                <a:gd name="T41" fmla="*/ 38 h 63"/>
                <a:gd name="T42" fmla="*/ 40 w 212"/>
                <a:gd name="T43" fmla="*/ 38 h 63"/>
                <a:gd name="T44" fmla="*/ 47 w 212"/>
                <a:gd name="T45" fmla="*/ 47 h 63"/>
                <a:gd name="T46" fmla="*/ 56 w 212"/>
                <a:gd name="T47" fmla="*/ 53 h 63"/>
                <a:gd name="T48" fmla="*/ 65 w 212"/>
                <a:gd name="T49" fmla="*/ 59 h 63"/>
                <a:gd name="T50" fmla="*/ 84 w 212"/>
                <a:gd name="T51" fmla="*/ 63 h 63"/>
                <a:gd name="T52" fmla="*/ 84 w 212"/>
                <a:gd name="T53" fmla="*/ 63 h 63"/>
                <a:gd name="T54" fmla="*/ 112 w 212"/>
                <a:gd name="T55" fmla="*/ 59 h 63"/>
                <a:gd name="T56" fmla="*/ 149 w 212"/>
                <a:gd name="T57" fmla="*/ 56 h 63"/>
                <a:gd name="T58" fmla="*/ 196 w 212"/>
                <a:gd name="T59" fmla="*/ 50 h 63"/>
                <a:gd name="T60" fmla="*/ 196 w 212"/>
                <a:gd name="T61" fmla="*/ 50 h 63"/>
                <a:gd name="T62" fmla="*/ 205 w 212"/>
                <a:gd name="T63" fmla="*/ 47 h 63"/>
                <a:gd name="T64" fmla="*/ 208 w 212"/>
                <a:gd name="T65" fmla="*/ 44 h 63"/>
                <a:gd name="T66" fmla="*/ 212 w 212"/>
                <a:gd name="T67" fmla="*/ 41 h 63"/>
                <a:gd name="T68" fmla="*/ 212 w 212"/>
                <a:gd name="T69" fmla="*/ 41 h 63"/>
                <a:gd name="T70" fmla="*/ 208 w 212"/>
                <a:gd name="T71" fmla="*/ 35 h 63"/>
                <a:gd name="T72" fmla="*/ 199 w 212"/>
                <a:gd name="T73" fmla="*/ 25 h 63"/>
                <a:gd name="T74" fmla="*/ 199 w 212"/>
                <a:gd name="T75" fmla="*/ 25 h 63"/>
                <a:gd name="T76" fmla="*/ 168 w 212"/>
                <a:gd name="T77" fmla="*/ 0 h 63"/>
                <a:gd name="T78" fmla="*/ 168 w 212"/>
                <a:gd name="T7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2" h="63">
                  <a:moveTo>
                    <a:pt x="168" y="0"/>
                  </a:moveTo>
                  <a:lnTo>
                    <a:pt x="168" y="0"/>
                  </a:lnTo>
                  <a:lnTo>
                    <a:pt x="146" y="0"/>
                  </a:lnTo>
                  <a:lnTo>
                    <a:pt x="131" y="3"/>
                  </a:lnTo>
                  <a:lnTo>
                    <a:pt x="131" y="3"/>
                  </a:lnTo>
                  <a:lnTo>
                    <a:pt x="109" y="7"/>
                  </a:lnTo>
                  <a:lnTo>
                    <a:pt x="93" y="10"/>
                  </a:lnTo>
                  <a:lnTo>
                    <a:pt x="56" y="13"/>
                  </a:lnTo>
                  <a:lnTo>
                    <a:pt x="56" y="13"/>
                  </a:lnTo>
                  <a:lnTo>
                    <a:pt x="31" y="13"/>
                  </a:lnTo>
                  <a:lnTo>
                    <a:pt x="16" y="16"/>
                  </a:lnTo>
                  <a:lnTo>
                    <a:pt x="16" y="16"/>
                  </a:lnTo>
                  <a:lnTo>
                    <a:pt x="6" y="19"/>
                  </a:lnTo>
                  <a:lnTo>
                    <a:pt x="0" y="22"/>
                  </a:lnTo>
                  <a:lnTo>
                    <a:pt x="0" y="22"/>
                  </a:lnTo>
                  <a:lnTo>
                    <a:pt x="12" y="25"/>
                  </a:lnTo>
                  <a:lnTo>
                    <a:pt x="12" y="25"/>
                  </a:lnTo>
                  <a:lnTo>
                    <a:pt x="22" y="25"/>
                  </a:lnTo>
                  <a:lnTo>
                    <a:pt x="28" y="25"/>
                  </a:lnTo>
                  <a:lnTo>
                    <a:pt x="34" y="28"/>
                  </a:lnTo>
                  <a:lnTo>
                    <a:pt x="40" y="38"/>
                  </a:lnTo>
                  <a:lnTo>
                    <a:pt x="40" y="38"/>
                  </a:lnTo>
                  <a:lnTo>
                    <a:pt x="47" y="47"/>
                  </a:lnTo>
                  <a:lnTo>
                    <a:pt x="56" y="53"/>
                  </a:lnTo>
                  <a:lnTo>
                    <a:pt x="65" y="59"/>
                  </a:lnTo>
                  <a:lnTo>
                    <a:pt x="84" y="63"/>
                  </a:lnTo>
                  <a:lnTo>
                    <a:pt x="84" y="63"/>
                  </a:lnTo>
                  <a:lnTo>
                    <a:pt x="112" y="59"/>
                  </a:lnTo>
                  <a:lnTo>
                    <a:pt x="149" y="56"/>
                  </a:lnTo>
                  <a:lnTo>
                    <a:pt x="196" y="50"/>
                  </a:lnTo>
                  <a:lnTo>
                    <a:pt x="196" y="50"/>
                  </a:lnTo>
                  <a:lnTo>
                    <a:pt x="205" y="47"/>
                  </a:lnTo>
                  <a:lnTo>
                    <a:pt x="208" y="44"/>
                  </a:lnTo>
                  <a:lnTo>
                    <a:pt x="212" y="41"/>
                  </a:lnTo>
                  <a:lnTo>
                    <a:pt x="212" y="41"/>
                  </a:lnTo>
                  <a:lnTo>
                    <a:pt x="208" y="35"/>
                  </a:lnTo>
                  <a:lnTo>
                    <a:pt x="199" y="25"/>
                  </a:lnTo>
                  <a:lnTo>
                    <a:pt x="199" y="25"/>
                  </a:lnTo>
                  <a:lnTo>
                    <a:pt x="168" y="0"/>
                  </a:lnTo>
                  <a:lnTo>
                    <a:pt x="168"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8" name="Freeform 352"/>
            <p:cNvSpPr>
              <a:spLocks/>
            </p:cNvSpPr>
            <p:nvPr/>
          </p:nvSpPr>
          <p:spPr bwMode="auto">
            <a:xfrm>
              <a:off x="324" y="557"/>
              <a:ext cx="124" cy="31"/>
            </a:xfrm>
            <a:custGeom>
              <a:avLst/>
              <a:gdLst>
                <a:gd name="T0" fmla="*/ 124 w 124"/>
                <a:gd name="T1" fmla="*/ 22 h 31"/>
                <a:gd name="T2" fmla="*/ 124 w 124"/>
                <a:gd name="T3" fmla="*/ 22 h 31"/>
                <a:gd name="T4" fmla="*/ 105 w 124"/>
                <a:gd name="T5" fmla="*/ 28 h 31"/>
                <a:gd name="T6" fmla="*/ 81 w 124"/>
                <a:gd name="T7" fmla="*/ 31 h 31"/>
                <a:gd name="T8" fmla="*/ 59 w 124"/>
                <a:gd name="T9" fmla="*/ 31 h 31"/>
                <a:gd name="T10" fmla="*/ 40 w 124"/>
                <a:gd name="T11" fmla="*/ 28 h 31"/>
                <a:gd name="T12" fmla="*/ 40 w 124"/>
                <a:gd name="T13" fmla="*/ 28 h 31"/>
                <a:gd name="T14" fmla="*/ 25 w 124"/>
                <a:gd name="T15" fmla="*/ 15 h 31"/>
                <a:gd name="T16" fmla="*/ 15 w 124"/>
                <a:gd name="T17" fmla="*/ 9 h 31"/>
                <a:gd name="T18" fmla="*/ 15 w 124"/>
                <a:gd name="T19" fmla="*/ 9 h 31"/>
                <a:gd name="T20" fmla="*/ 3 w 124"/>
                <a:gd name="T21" fmla="*/ 3 h 31"/>
                <a:gd name="T22" fmla="*/ 0 w 124"/>
                <a:gd name="T23" fmla="*/ 0 h 31"/>
                <a:gd name="T24" fmla="*/ 0 w 124"/>
                <a:gd name="T25" fmla="*/ 0 h 31"/>
                <a:gd name="T26" fmla="*/ 18 w 124"/>
                <a:gd name="T27" fmla="*/ 0 h 31"/>
                <a:gd name="T28" fmla="*/ 34 w 124"/>
                <a:gd name="T29" fmla="*/ 3 h 31"/>
                <a:gd name="T30" fmla="*/ 49 w 124"/>
                <a:gd name="T31" fmla="*/ 9 h 31"/>
                <a:gd name="T32" fmla="*/ 49 w 124"/>
                <a:gd name="T33" fmla="*/ 9 h 31"/>
                <a:gd name="T34" fmla="*/ 65 w 124"/>
                <a:gd name="T35" fmla="*/ 12 h 31"/>
                <a:gd name="T36" fmla="*/ 77 w 124"/>
                <a:gd name="T37" fmla="*/ 15 h 31"/>
                <a:gd name="T38" fmla="*/ 99 w 124"/>
                <a:gd name="T39" fmla="*/ 12 h 31"/>
                <a:gd name="T40" fmla="*/ 99 w 124"/>
                <a:gd name="T41" fmla="*/ 12 h 31"/>
                <a:gd name="T42" fmla="*/ 112 w 124"/>
                <a:gd name="T43" fmla="*/ 15 h 31"/>
                <a:gd name="T44" fmla="*/ 118 w 124"/>
                <a:gd name="T45" fmla="*/ 15 h 31"/>
                <a:gd name="T46" fmla="*/ 124 w 124"/>
                <a:gd name="T47" fmla="*/ 22 h 31"/>
                <a:gd name="T48" fmla="*/ 124 w 124"/>
                <a:gd name="T4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31">
                  <a:moveTo>
                    <a:pt x="124" y="22"/>
                  </a:moveTo>
                  <a:lnTo>
                    <a:pt x="124" y="22"/>
                  </a:lnTo>
                  <a:lnTo>
                    <a:pt x="105" y="28"/>
                  </a:lnTo>
                  <a:lnTo>
                    <a:pt x="81" y="31"/>
                  </a:lnTo>
                  <a:lnTo>
                    <a:pt x="59" y="31"/>
                  </a:lnTo>
                  <a:lnTo>
                    <a:pt x="40" y="28"/>
                  </a:lnTo>
                  <a:lnTo>
                    <a:pt x="40" y="28"/>
                  </a:lnTo>
                  <a:lnTo>
                    <a:pt x="25" y="15"/>
                  </a:lnTo>
                  <a:lnTo>
                    <a:pt x="15" y="9"/>
                  </a:lnTo>
                  <a:lnTo>
                    <a:pt x="15" y="9"/>
                  </a:lnTo>
                  <a:lnTo>
                    <a:pt x="3" y="3"/>
                  </a:lnTo>
                  <a:lnTo>
                    <a:pt x="0" y="0"/>
                  </a:lnTo>
                  <a:lnTo>
                    <a:pt x="0" y="0"/>
                  </a:lnTo>
                  <a:lnTo>
                    <a:pt x="18" y="0"/>
                  </a:lnTo>
                  <a:lnTo>
                    <a:pt x="34" y="3"/>
                  </a:lnTo>
                  <a:lnTo>
                    <a:pt x="49" y="9"/>
                  </a:lnTo>
                  <a:lnTo>
                    <a:pt x="49" y="9"/>
                  </a:lnTo>
                  <a:lnTo>
                    <a:pt x="65" y="12"/>
                  </a:lnTo>
                  <a:lnTo>
                    <a:pt x="77" y="15"/>
                  </a:lnTo>
                  <a:lnTo>
                    <a:pt x="99" y="12"/>
                  </a:lnTo>
                  <a:lnTo>
                    <a:pt x="99" y="12"/>
                  </a:lnTo>
                  <a:lnTo>
                    <a:pt x="112" y="15"/>
                  </a:lnTo>
                  <a:lnTo>
                    <a:pt x="118" y="15"/>
                  </a:lnTo>
                  <a:lnTo>
                    <a:pt x="124" y="22"/>
                  </a:lnTo>
                  <a:lnTo>
                    <a:pt x="124" y="2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9" name="Freeform 353"/>
            <p:cNvSpPr>
              <a:spLocks/>
            </p:cNvSpPr>
            <p:nvPr/>
          </p:nvSpPr>
          <p:spPr bwMode="auto">
            <a:xfrm>
              <a:off x="305" y="560"/>
              <a:ext cx="184" cy="44"/>
            </a:xfrm>
            <a:custGeom>
              <a:avLst/>
              <a:gdLst>
                <a:gd name="T0" fmla="*/ 0 w 184"/>
                <a:gd name="T1" fmla="*/ 6 h 44"/>
                <a:gd name="T2" fmla="*/ 0 w 184"/>
                <a:gd name="T3" fmla="*/ 6 h 44"/>
                <a:gd name="T4" fmla="*/ 6 w 184"/>
                <a:gd name="T5" fmla="*/ 9 h 44"/>
                <a:gd name="T6" fmla="*/ 12 w 184"/>
                <a:gd name="T7" fmla="*/ 19 h 44"/>
                <a:gd name="T8" fmla="*/ 12 w 184"/>
                <a:gd name="T9" fmla="*/ 19 h 44"/>
                <a:gd name="T10" fmla="*/ 19 w 184"/>
                <a:gd name="T11" fmla="*/ 28 h 44"/>
                <a:gd name="T12" fmla="*/ 28 w 184"/>
                <a:gd name="T13" fmla="*/ 34 h 44"/>
                <a:gd name="T14" fmla="*/ 37 w 184"/>
                <a:gd name="T15" fmla="*/ 40 h 44"/>
                <a:gd name="T16" fmla="*/ 56 w 184"/>
                <a:gd name="T17" fmla="*/ 44 h 44"/>
                <a:gd name="T18" fmla="*/ 56 w 184"/>
                <a:gd name="T19" fmla="*/ 44 h 44"/>
                <a:gd name="T20" fmla="*/ 84 w 184"/>
                <a:gd name="T21" fmla="*/ 40 h 44"/>
                <a:gd name="T22" fmla="*/ 121 w 184"/>
                <a:gd name="T23" fmla="*/ 37 h 44"/>
                <a:gd name="T24" fmla="*/ 168 w 184"/>
                <a:gd name="T25" fmla="*/ 31 h 44"/>
                <a:gd name="T26" fmla="*/ 168 w 184"/>
                <a:gd name="T27" fmla="*/ 31 h 44"/>
                <a:gd name="T28" fmla="*/ 177 w 184"/>
                <a:gd name="T29" fmla="*/ 28 h 44"/>
                <a:gd name="T30" fmla="*/ 180 w 184"/>
                <a:gd name="T31" fmla="*/ 25 h 44"/>
                <a:gd name="T32" fmla="*/ 184 w 184"/>
                <a:gd name="T33" fmla="*/ 22 h 44"/>
                <a:gd name="T34" fmla="*/ 184 w 184"/>
                <a:gd name="T35" fmla="*/ 22 h 44"/>
                <a:gd name="T36" fmla="*/ 180 w 184"/>
                <a:gd name="T37" fmla="*/ 16 h 44"/>
                <a:gd name="T38" fmla="*/ 171 w 184"/>
                <a:gd name="T39" fmla="*/ 6 h 44"/>
                <a:gd name="T40" fmla="*/ 171 w 184"/>
                <a:gd name="T41" fmla="*/ 6 h 44"/>
                <a:gd name="T42" fmla="*/ 165 w 184"/>
                <a:gd name="T43" fmla="*/ 0 h 44"/>
                <a:gd name="T44" fmla="*/ 165 w 184"/>
                <a:gd name="T45" fmla="*/ 0 h 44"/>
                <a:gd name="T46" fmla="*/ 171 w 184"/>
                <a:gd name="T47" fmla="*/ 16 h 44"/>
                <a:gd name="T48" fmla="*/ 171 w 184"/>
                <a:gd name="T49" fmla="*/ 19 h 44"/>
                <a:gd name="T50" fmla="*/ 168 w 184"/>
                <a:gd name="T51" fmla="*/ 22 h 44"/>
                <a:gd name="T52" fmla="*/ 159 w 184"/>
                <a:gd name="T53" fmla="*/ 25 h 44"/>
                <a:gd name="T54" fmla="*/ 137 w 184"/>
                <a:gd name="T55" fmla="*/ 28 h 44"/>
                <a:gd name="T56" fmla="*/ 137 w 184"/>
                <a:gd name="T57" fmla="*/ 28 h 44"/>
                <a:gd name="T58" fmla="*/ 106 w 184"/>
                <a:gd name="T59" fmla="*/ 34 h 44"/>
                <a:gd name="T60" fmla="*/ 78 w 184"/>
                <a:gd name="T61" fmla="*/ 34 h 44"/>
                <a:gd name="T62" fmla="*/ 50 w 184"/>
                <a:gd name="T63" fmla="*/ 34 h 44"/>
                <a:gd name="T64" fmla="*/ 44 w 184"/>
                <a:gd name="T65" fmla="*/ 31 h 44"/>
                <a:gd name="T66" fmla="*/ 37 w 184"/>
                <a:gd name="T67" fmla="*/ 28 h 44"/>
                <a:gd name="T68" fmla="*/ 37 w 184"/>
                <a:gd name="T69" fmla="*/ 28 h 44"/>
                <a:gd name="T70" fmla="*/ 22 w 184"/>
                <a:gd name="T71" fmla="*/ 16 h 44"/>
                <a:gd name="T72" fmla="*/ 12 w 184"/>
                <a:gd name="T73" fmla="*/ 9 h 44"/>
                <a:gd name="T74" fmla="*/ 0 w 184"/>
                <a:gd name="T75" fmla="*/ 6 h 44"/>
                <a:gd name="T76" fmla="*/ 0 w 184"/>
                <a:gd name="T7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4" h="44">
                  <a:moveTo>
                    <a:pt x="0" y="6"/>
                  </a:moveTo>
                  <a:lnTo>
                    <a:pt x="0" y="6"/>
                  </a:lnTo>
                  <a:lnTo>
                    <a:pt x="6" y="9"/>
                  </a:lnTo>
                  <a:lnTo>
                    <a:pt x="12" y="19"/>
                  </a:lnTo>
                  <a:lnTo>
                    <a:pt x="12" y="19"/>
                  </a:lnTo>
                  <a:lnTo>
                    <a:pt x="19" y="28"/>
                  </a:lnTo>
                  <a:lnTo>
                    <a:pt x="28" y="34"/>
                  </a:lnTo>
                  <a:lnTo>
                    <a:pt x="37" y="40"/>
                  </a:lnTo>
                  <a:lnTo>
                    <a:pt x="56" y="44"/>
                  </a:lnTo>
                  <a:lnTo>
                    <a:pt x="56" y="44"/>
                  </a:lnTo>
                  <a:lnTo>
                    <a:pt x="84" y="40"/>
                  </a:lnTo>
                  <a:lnTo>
                    <a:pt x="121" y="37"/>
                  </a:lnTo>
                  <a:lnTo>
                    <a:pt x="168" y="31"/>
                  </a:lnTo>
                  <a:lnTo>
                    <a:pt x="168" y="31"/>
                  </a:lnTo>
                  <a:lnTo>
                    <a:pt x="177" y="28"/>
                  </a:lnTo>
                  <a:lnTo>
                    <a:pt x="180" y="25"/>
                  </a:lnTo>
                  <a:lnTo>
                    <a:pt x="184" y="22"/>
                  </a:lnTo>
                  <a:lnTo>
                    <a:pt x="184" y="22"/>
                  </a:lnTo>
                  <a:lnTo>
                    <a:pt x="180" y="16"/>
                  </a:lnTo>
                  <a:lnTo>
                    <a:pt x="171" y="6"/>
                  </a:lnTo>
                  <a:lnTo>
                    <a:pt x="171" y="6"/>
                  </a:lnTo>
                  <a:lnTo>
                    <a:pt x="165" y="0"/>
                  </a:lnTo>
                  <a:lnTo>
                    <a:pt x="165" y="0"/>
                  </a:lnTo>
                  <a:lnTo>
                    <a:pt x="171" y="16"/>
                  </a:lnTo>
                  <a:lnTo>
                    <a:pt x="171" y="19"/>
                  </a:lnTo>
                  <a:lnTo>
                    <a:pt x="168" y="22"/>
                  </a:lnTo>
                  <a:lnTo>
                    <a:pt x="159" y="25"/>
                  </a:lnTo>
                  <a:lnTo>
                    <a:pt x="137" y="28"/>
                  </a:lnTo>
                  <a:lnTo>
                    <a:pt x="137" y="28"/>
                  </a:lnTo>
                  <a:lnTo>
                    <a:pt x="106" y="34"/>
                  </a:lnTo>
                  <a:lnTo>
                    <a:pt x="78" y="34"/>
                  </a:lnTo>
                  <a:lnTo>
                    <a:pt x="50" y="34"/>
                  </a:lnTo>
                  <a:lnTo>
                    <a:pt x="44" y="31"/>
                  </a:lnTo>
                  <a:lnTo>
                    <a:pt x="37" y="28"/>
                  </a:lnTo>
                  <a:lnTo>
                    <a:pt x="37" y="28"/>
                  </a:lnTo>
                  <a:lnTo>
                    <a:pt x="22" y="16"/>
                  </a:lnTo>
                  <a:lnTo>
                    <a:pt x="12" y="9"/>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0" name="Freeform 354"/>
            <p:cNvSpPr>
              <a:spLocks/>
            </p:cNvSpPr>
            <p:nvPr/>
          </p:nvSpPr>
          <p:spPr bwMode="auto">
            <a:xfrm>
              <a:off x="6" y="579"/>
              <a:ext cx="162" cy="71"/>
            </a:xfrm>
            <a:custGeom>
              <a:avLst/>
              <a:gdLst>
                <a:gd name="T0" fmla="*/ 118 w 162"/>
                <a:gd name="T1" fmla="*/ 0 h 71"/>
                <a:gd name="T2" fmla="*/ 118 w 162"/>
                <a:gd name="T3" fmla="*/ 0 h 71"/>
                <a:gd name="T4" fmla="*/ 100 w 162"/>
                <a:gd name="T5" fmla="*/ 0 h 71"/>
                <a:gd name="T6" fmla="*/ 81 w 162"/>
                <a:gd name="T7" fmla="*/ 6 h 71"/>
                <a:gd name="T8" fmla="*/ 81 w 162"/>
                <a:gd name="T9" fmla="*/ 6 h 71"/>
                <a:gd name="T10" fmla="*/ 62 w 162"/>
                <a:gd name="T11" fmla="*/ 9 h 71"/>
                <a:gd name="T12" fmla="*/ 44 w 162"/>
                <a:gd name="T13" fmla="*/ 12 h 71"/>
                <a:gd name="T14" fmla="*/ 6 w 162"/>
                <a:gd name="T15" fmla="*/ 15 h 71"/>
                <a:gd name="T16" fmla="*/ 6 w 162"/>
                <a:gd name="T17" fmla="*/ 15 h 71"/>
                <a:gd name="T18" fmla="*/ 0 w 162"/>
                <a:gd name="T19" fmla="*/ 15 h 71"/>
                <a:gd name="T20" fmla="*/ 0 w 162"/>
                <a:gd name="T21" fmla="*/ 56 h 71"/>
                <a:gd name="T22" fmla="*/ 0 w 162"/>
                <a:gd name="T23" fmla="*/ 56 h 71"/>
                <a:gd name="T24" fmla="*/ 6 w 162"/>
                <a:gd name="T25" fmla="*/ 62 h 71"/>
                <a:gd name="T26" fmla="*/ 13 w 162"/>
                <a:gd name="T27" fmla="*/ 68 h 71"/>
                <a:gd name="T28" fmla="*/ 22 w 162"/>
                <a:gd name="T29" fmla="*/ 71 h 71"/>
                <a:gd name="T30" fmla="*/ 34 w 162"/>
                <a:gd name="T31" fmla="*/ 71 h 71"/>
                <a:gd name="T32" fmla="*/ 34 w 162"/>
                <a:gd name="T33" fmla="*/ 71 h 71"/>
                <a:gd name="T34" fmla="*/ 66 w 162"/>
                <a:gd name="T35" fmla="*/ 68 h 71"/>
                <a:gd name="T36" fmla="*/ 103 w 162"/>
                <a:gd name="T37" fmla="*/ 62 h 71"/>
                <a:gd name="T38" fmla="*/ 146 w 162"/>
                <a:gd name="T39" fmla="*/ 56 h 71"/>
                <a:gd name="T40" fmla="*/ 146 w 162"/>
                <a:gd name="T41" fmla="*/ 56 h 71"/>
                <a:gd name="T42" fmla="*/ 153 w 162"/>
                <a:gd name="T43" fmla="*/ 53 h 71"/>
                <a:gd name="T44" fmla="*/ 159 w 162"/>
                <a:gd name="T45" fmla="*/ 49 h 71"/>
                <a:gd name="T46" fmla="*/ 162 w 162"/>
                <a:gd name="T47" fmla="*/ 46 h 71"/>
                <a:gd name="T48" fmla="*/ 162 w 162"/>
                <a:gd name="T49" fmla="*/ 46 h 71"/>
                <a:gd name="T50" fmla="*/ 162 w 162"/>
                <a:gd name="T51" fmla="*/ 40 h 71"/>
                <a:gd name="T52" fmla="*/ 162 w 162"/>
                <a:gd name="T53" fmla="*/ 34 h 71"/>
                <a:gd name="T54" fmla="*/ 153 w 162"/>
                <a:gd name="T55" fmla="*/ 25 h 71"/>
                <a:gd name="T56" fmla="*/ 153 w 162"/>
                <a:gd name="T57" fmla="*/ 25 h 71"/>
                <a:gd name="T58" fmla="*/ 118 w 162"/>
                <a:gd name="T59" fmla="*/ 0 h 71"/>
                <a:gd name="T60" fmla="*/ 118 w 162"/>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2" h="71">
                  <a:moveTo>
                    <a:pt x="118" y="0"/>
                  </a:moveTo>
                  <a:lnTo>
                    <a:pt x="118" y="0"/>
                  </a:lnTo>
                  <a:lnTo>
                    <a:pt x="100" y="0"/>
                  </a:lnTo>
                  <a:lnTo>
                    <a:pt x="81" y="6"/>
                  </a:lnTo>
                  <a:lnTo>
                    <a:pt x="81" y="6"/>
                  </a:lnTo>
                  <a:lnTo>
                    <a:pt x="62" y="9"/>
                  </a:lnTo>
                  <a:lnTo>
                    <a:pt x="44" y="12"/>
                  </a:lnTo>
                  <a:lnTo>
                    <a:pt x="6" y="15"/>
                  </a:lnTo>
                  <a:lnTo>
                    <a:pt x="6" y="15"/>
                  </a:lnTo>
                  <a:lnTo>
                    <a:pt x="0" y="15"/>
                  </a:lnTo>
                  <a:lnTo>
                    <a:pt x="0" y="56"/>
                  </a:lnTo>
                  <a:lnTo>
                    <a:pt x="0" y="56"/>
                  </a:lnTo>
                  <a:lnTo>
                    <a:pt x="6" y="62"/>
                  </a:lnTo>
                  <a:lnTo>
                    <a:pt x="13" y="68"/>
                  </a:lnTo>
                  <a:lnTo>
                    <a:pt x="22" y="71"/>
                  </a:lnTo>
                  <a:lnTo>
                    <a:pt x="34" y="71"/>
                  </a:lnTo>
                  <a:lnTo>
                    <a:pt x="34" y="71"/>
                  </a:lnTo>
                  <a:lnTo>
                    <a:pt x="66" y="68"/>
                  </a:lnTo>
                  <a:lnTo>
                    <a:pt x="103" y="62"/>
                  </a:lnTo>
                  <a:lnTo>
                    <a:pt x="146" y="56"/>
                  </a:lnTo>
                  <a:lnTo>
                    <a:pt x="146" y="56"/>
                  </a:lnTo>
                  <a:lnTo>
                    <a:pt x="153" y="53"/>
                  </a:lnTo>
                  <a:lnTo>
                    <a:pt x="159" y="49"/>
                  </a:lnTo>
                  <a:lnTo>
                    <a:pt x="162" y="46"/>
                  </a:lnTo>
                  <a:lnTo>
                    <a:pt x="162" y="46"/>
                  </a:lnTo>
                  <a:lnTo>
                    <a:pt x="162" y="40"/>
                  </a:lnTo>
                  <a:lnTo>
                    <a:pt x="162" y="34"/>
                  </a:lnTo>
                  <a:lnTo>
                    <a:pt x="153" y="25"/>
                  </a:lnTo>
                  <a:lnTo>
                    <a:pt x="153" y="25"/>
                  </a:lnTo>
                  <a:lnTo>
                    <a:pt x="118" y="0"/>
                  </a:lnTo>
                  <a:lnTo>
                    <a:pt x="118"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1" name="Freeform 355"/>
            <p:cNvSpPr>
              <a:spLocks/>
            </p:cNvSpPr>
            <p:nvPr/>
          </p:nvSpPr>
          <p:spPr bwMode="auto">
            <a:xfrm>
              <a:off x="6" y="579"/>
              <a:ext cx="162" cy="65"/>
            </a:xfrm>
            <a:custGeom>
              <a:avLst/>
              <a:gdLst>
                <a:gd name="T0" fmla="*/ 118 w 162"/>
                <a:gd name="T1" fmla="*/ 0 h 65"/>
                <a:gd name="T2" fmla="*/ 118 w 162"/>
                <a:gd name="T3" fmla="*/ 0 h 65"/>
                <a:gd name="T4" fmla="*/ 100 w 162"/>
                <a:gd name="T5" fmla="*/ 0 h 65"/>
                <a:gd name="T6" fmla="*/ 81 w 162"/>
                <a:gd name="T7" fmla="*/ 6 h 65"/>
                <a:gd name="T8" fmla="*/ 81 w 162"/>
                <a:gd name="T9" fmla="*/ 6 h 65"/>
                <a:gd name="T10" fmla="*/ 62 w 162"/>
                <a:gd name="T11" fmla="*/ 9 h 65"/>
                <a:gd name="T12" fmla="*/ 44 w 162"/>
                <a:gd name="T13" fmla="*/ 12 h 65"/>
                <a:gd name="T14" fmla="*/ 6 w 162"/>
                <a:gd name="T15" fmla="*/ 15 h 65"/>
                <a:gd name="T16" fmla="*/ 6 w 162"/>
                <a:gd name="T17" fmla="*/ 15 h 65"/>
                <a:gd name="T18" fmla="*/ 0 w 162"/>
                <a:gd name="T19" fmla="*/ 15 h 65"/>
                <a:gd name="T20" fmla="*/ 0 w 162"/>
                <a:gd name="T21" fmla="*/ 49 h 65"/>
                <a:gd name="T22" fmla="*/ 0 w 162"/>
                <a:gd name="T23" fmla="*/ 49 h 65"/>
                <a:gd name="T24" fmla="*/ 6 w 162"/>
                <a:gd name="T25" fmla="*/ 56 h 65"/>
                <a:gd name="T26" fmla="*/ 13 w 162"/>
                <a:gd name="T27" fmla="*/ 62 h 65"/>
                <a:gd name="T28" fmla="*/ 22 w 162"/>
                <a:gd name="T29" fmla="*/ 65 h 65"/>
                <a:gd name="T30" fmla="*/ 34 w 162"/>
                <a:gd name="T31" fmla="*/ 65 h 65"/>
                <a:gd name="T32" fmla="*/ 34 w 162"/>
                <a:gd name="T33" fmla="*/ 65 h 65"/>
                <a:gd name="T34" fmla="*/ 66 w 162"/>
                <a:gd name="T35" fmla="*/ 62 h 65"/>
                <a:gd name="T36" fmla="*/ 103 w 162"/>
                <a:gd name="T37" fmla="*/ 56 h 65"/>
                <a:gd name="T38" fmla="*/ 146 w 162"/>
                <a:gd name="T39" fmla="*/ 49 h 65"/>
                <a:gd name="T40" fmla="*/ 146 w 162"/>
                <a:gd name="T41" fmla="*/ 49 h 65"/>
                <a:gd name="T42" fmla="*/ 156 w 162"/>
                <a:gd name="T43" fmla="*/ 46 h 65"/>
                <a:gd name="T44" fmla="*/ 162 w 162"/>
                <a:gd name="T45" fmla="*/ 43 h 65"/>
                <a:gd name="T46" fmla="*/ 162 w 162"/>
                <a:gd name="T47" fmla="*/ 40 h 65"/>
                <a:gd name="T48" fmla="*/ 162 w 162"/>
                <a:gd name="T49" fmla="*/ 40 h 65"/>
                <a:gd name="T50" fmla="*/ 159 w 162"/>
                <a:gd name="T51" fmla="*/ 31 h 65"/>
                <a:gd name="T52" fmla="*/ 153 w 162"/>
                <a:gd name="T53" fmla="*/ 25 h 65"/>
                <a:gd name="T54" fmla="*/ 153 w 162"/>
                <a:gd name="T55" fmla="*/ 25 h 65"/>
                <a:gd name="T56" fmla="*/ 118 w 162"/>
                <a:gd name="T57" fmla="*/ 0 h 65"/>
                <a:gd name="T58" fmla="*/ 118 w 162"/>
                <a:gd name="T5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65">
                  <a:moveTo>
                    <a:pt x="118" y="0"/>
                  </a:moveTo>
                  <a:lnTo>
                    <a:pt x="118" y="0"/>
                  </a:lnTo>
                  <a:lnTo>
                    <a:pt x="100" y="0"/>
                  </a:lnTo>
                  <a:lnTo>
                    <a:pt x="81" y="6"/>
                  </a:lnTo>
                  <a:lnTo>
                    <a:pt x="81" y="6"/>
                  </a:lnTo>
                  <a:lnTo>
                    <a:pt x="62" y="9"/>
                  </a:lnTo>
                  <a:lnTo>
                    <a:pt x="44" y="12"/>
                  </a:lnTo>
                  <a:lnTo>
                    <a:pt x="6" y="15"/>
                  </a:lnTo>
                  <a:lnTo>
                    <a:pt x="6" y="15"/>
                  </a:lnTo>
                  <a:lnTo>
                    <a:pt x="0" y="15"/>
                  </a:lnTo>
                  <a:lnTo>
                    <a:pt x="0" y="49"/>
                  </a:lnTo>
                  <a:lnTo>
                    <a:pt x="0" y="49"/>
                  </a:lnTo>
                  <a:lnTo>
                    <a:pt x="6" y="56"/>
                  </a:lnTo>
                  <a:lnTo>
                    <a:pt x="13" y="62"/>
                  </a:lnTo>
                  <a:lnTo>
                    <a:pt x="22" y="65"/>
                  </a:lnTo>
                  <a:lnTo>
                    <a:pt x="34" y="65"/>
                  </a:lnTo>
                  <a:lnTo>
                    <a:pt x="34" y="65"/>
                  </a:lnTo>
                  <a:lnTo>
                    <a:pt x="66" y="62"/>
                  </a:lnTo>
                  <a:lnTo>
                    <a:pt x="103" y="56"/>
                  </a:lnTo>
                  <a:lnTo>
                    <a:pt x="146" y="49"/>
                  </a:lnTo>
                  <a:lnTo>
                    <a:pt x="146" y="49"/>
                  </a:lnTo>
                  <a:lnTo>
                    <a:pt x="156" y="46"/>
                  </a:lnTo>
                  <a:lnTo>
                    <a:pt x="162" y="43"/>
                  </a:lnTo>
                  <a:lnTo>
                    <a:pt x="162" y="40"/>
                  </a:lnTo>
                  <a:lnTo>
                    <a:pt x="162" y="40"/>
                  </a:lnTo>
                  <a:lnTo>
                    <a:pt x="159" y="31"/>
                  </a:lnTo>
                  <a:lnTo>
                    <a:pt x="153" y="25"/>
                  </a:lnTo>
                  <a:lnTo>
                    <a:pt x="153" y="25"/>
                  </a:lnTo>
                  <a:lnTo>
                    <a:pt x="118" y="0"/>
                  </a:lnTo>
                  <a:lnTo>
                    <a:pt x="118"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2" name="Freeform 356"/>
            <p:cNvSpPr>
              <a:spLocks/>
            </p:cNvSpPr>
            <p:nvPr/>
          </p:nvSpPr>
          <p:spPr bwMode="auto">
            <a:xfrm>
              <a:off x="6" y="600"/>
              <a:ext cx="125" cy="28"/>
            </a:xfrm>
            <a:custGeom>
              <a:avLst/>
              <a:gdLst>
                <a:gd name="T0" fmla="*/ 125 w 125"/>
                <a:gd name="T1" fmla="*/ 16 h 28"/>
                <a:gd name="T2" fmla="*/ 125 w 125"/>
                <a:gd name="T3" fmla="*/ 16 h 28"/>
                <a:gd name="T4" fmla="*/ 103 w 125"/>
                <a:gd name="T5" fmla="*/ 22 h 28"/>
                <a:gd name="T6" fmla="*/ 81 w 125"/>
                <a:gd name="T7" fmla="*/ 28 h 28"/>
                <a:gd name="T8" fmla="*/ 56 w 125"/>
                <a:gd name="T9" fmla="*/ 28 h 28"/>
                <a:gd name="T10" fmla="*/ 38 w 125"/>
                <a:gd name="T11" fmla="*/ 25 h 28"/>
                <a:gd name="T12" fmla="*/ 38 w 125"/>
                <a:gd name="T13" fmla="*/ 25 h 28"/>
                <a:gd name="T14" fmla="*/ 22 w 125"/>
                <a:gd name="T15" fmla="*/ 16 h 28"/>
                <a:gd name="T16" fmla="*/ 13 w 125"/>
                <a:gd name="T17" fmla="*/ 7 h 28"/>
                <a:gd name="T18" fmla="*/ 13 w 125"/>
                <a:gd name="T19" fmla="*/ 7 h 28"/>
                <a:gd name="T20" fmla="*/ 0 w 125"/>
                <a:gd name="T21" fmla="*/ 0 h 28"/>
                <a:gd name="T22" fmla="*/ 0 w 125"/>
                <a:gd name="T23" fmla="*/ 0 h 28"/>
                <a:gd name="T24" fmla="*/ 0 w 125"/>
                <a:gd name="T25" fmla="*/ 0 h 28"/>
                <a:gd name="T26" fmla="*/ 19 w 125"/>
                <a:gd name="T27" fmla="*/ 0 h 28"/>
                <a:gd name="T28" fmla="*/ 34 w 125"/>
                <a:gd name="T29" fmla="*/ 0 h 28"/>
                <a:gd name="T30" fmla="*/ 50 w 125"/>
                <a:gd name="T31" fmla="*/ 4 h 28"/>
                <a:gd name="T32" fmla="*/ 50 w 125"/>
                <a:gd name="T33" fmla="*/ 4 h 28"/>
                <a:gd name="T34" fmla="*/ 66 w 125"/>
                <a:gd name="T35" fmla="*/ 10 h 28"/>
                <a:gd name="T36" fmla="*/ 78 w 125"/>
                <a:gd name="T37" fmla="*/ 10 h 28"/>
                <a:gd name="T38" fmla="*/ 100 w 125"/>
                <a:gd name="T39" fmla="*/ 10 h 28"/>
                <a:gd name="T40" fmla="*/ 100 w 125"/>
                <a:gd name="T41" fmla="*/ 10 h 28"/>
                <a:gd name="T42" fmla="*/ 109 w 125"/>
                <a:gd name="T43" fmla="*/ 10 h 28"/>
                <a:gd name="T44" fmla="*/ 115 w 125"/>
                <a:gd name="T45" fmla="*/ 13 h 28"/>
                <a:gd name="T46" fmla="*/ 125 w 125"/>
                <a:gd name="T47" fmla="*/ 16 h 28"/>
                <a:gd name="T48" fmla="*/ 125 w 125"/>
                <a:gd name="T4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28">
                  <a:moveTo>
                    <a:pt x="125" y="16"/>
                  </a:moveTo>
                  <a:lnTo>
                    <a:pt x="125" y="16"/>
                  </a:lnTo>
                  <a:lnTo>
                    <a:pt x="103" y="22"/>
                  </a:lnTo>
                  <a:lnTo>
                    <a:pt x="81" y="28"/>
                  </a:lnTo>
                  <a:lnTo>
                    <a:pt x="56" y="28"/>
                  </a:lnTo>
                  <a:lnTo>
                    <a:pt x="38" y="25"/>
                  </a:lnTo>
                  <a:lnTo>
                    <a:pt x="38" y="25"/>
                  </a:lnTo>
                  <a:lnTo>
                    <a:pt x="22" y="16"/>
                  </a:lnTo>
                  <a:lnTo>
                    <a:pt x="13" y="7"/>
                  </a:lnTo>
                  <a:lnTo>
                    <a:pt x="13" y="7"/>
                  </a:lnTo>
                  <a:lnTo>
                    <a:pt x="0" y="0"/>
                  </a:lnTo>
                  <a:lnTo>
                    <a:pt x="0" y="0"/>
                  </a:lnTo>
                  <a:lnTo>
                    <a:pt x="0" y="0"/>
                  </a:lnTo>
                  <a:lnTo>
                    <a:pt x="19" y="0"/>
                  </a:lnTo>
                  <a:lnTo>
                    <a:pt x="34" y="0"/>
                  </a:lnTo>
                  <a:lnTo>
                    <a:pt x="50" y="4"/>
                  </a:lnTo>
                  <a:lnTo>
                    <a:pt x="50" y="4"/>
                  </a:lnTo>
                  <a:lnTo>
                    <a:pt x="66" y="10"/>
                  </a:lnTo>
                  <a:lnTo>
                    <a:pt x="78" y="10"/>
                  </a:lnTo>
                  <a:lnTo>
                    <a:pt x="100" y="10"/>
                  </a:lnTo>
                  <a:lnTo>
                    <a:pt x="100" y="10"/>
                  </a:lnTo>
                  <a:lnTo>
                    <a:pt x="109" y="10"/>
                  </a:lnTo>
                  <a:lnTo>
                    <a:pt x="115" y="13"/>
                  </a:lnTo>
                  <a:lnTo>
                    <a:pt x="125" y="16"/>
                  </a:lnTo>
                  <a:lnTo>
                    <a:pt x="125"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3" name="Freeform 357"/>
            <p:cNvSpPr>
              <a:spLocks/>
            </p:cNvSpPr>
            <p:nvPr/>
          </p:nvSpPr>
          <p:spPr bwMode="auto">
            <a:xfrm>
              <a:off x="6" y="597"/>
              <a:ext cx="162" cy="47"/>
            </a:xfrm>
            <a:custGeom>
              <a:avLst/>
              <a:gdLst>
                <a:gd name="T0" fmla="*/ 0 w 162"/>
                <a:gd name="T1" fmla="*/ 31 h 47"/>
                <a:gd name="T2" fmla="*/ 0 w 162"/>
                <a:gd name="T3" fmla="*/ 31 h 47"/>
                <a:gd name="T4" fmla="*/ 6 w 162"/>
                <a:gd name="T5" fmla="*/ 38 h 47"/>
                <a:gd name="T6" fmla="*/ 13 w 162"/>
                <a:gd name="T7" fmla="*/ 44 h 47"/>
                <a:gd name="T8" fmla="*/ 22 w 162"/>
                <a:gd name="T9" fmla="*/ 47 h 47"/>
                <a:gd name="T10" fmla="*/ 34 w 162"/>
                <a:gd name="T11" fmla="*/ 47 h 47"/>
                <a:gd name="T12" fmla="*/ 34 w 162"/>
                <a:gd name="T13" fmla="*/ 47 h 47"/>
                <a:gd name="T14" fmla="*/ 66 w 162"/>
                <a:gd name="T15" fmla="*/ 44 h 47"/>
                <a:gd name="T16" fmla="*/ 103 w 162"/>
                <a:gd name="T17" fmla="*/ 38 h 47"/>
                <a:gd name="T18" fmla="*/ 146 w 162"/>
                <a:gd name="T19" fmla="*/ 31 h 47"/>
                <a:gd name="T20" fmla="*/ 146 w 162"/>
                <a:gd name="T21" fmla="*/ 31 h 47"/>
                <a:gd name="T22" fmla="*/ 156 w 162"/>
                <a:gd name="T23" fmla="*/ 28 h 47"/>
                <a:gd name="T24" fmla="*/ 162 w 162"/>
                <a:gd name="T25" fmla="*/ 25 h 47"/>
                <a:gd name="T26" fmla="*/ 162 w 162"/>
                <a:gd name="T27" fmla="*/ 22 h 47"/>
                <a:gd name="T28" fmla="*/ 162 w 162"/>
                <a:gd name="T29" fmla="*/ 22 h 47"/>
                <a:gd name="T30" fmla="*/ 159 w 162"/>
                <a:gd name="T31" fmla="*/ 13 h 47"/>
                <a:gd name="T32" fmla="*/ 153 w 162"/>
                <a:gd name="T33" fmla="*/ 7 h 47"/>
                <a:gd name="T34" fmla="*/ 153 w 162"/>
                <a:gd name="T35" fmla="*/ 7 h 47"/>
                <a:gd name="T36" fmla="*/ 143 w 162"/>
                <a:gd name="T37" fmla="*/ 0 h 47"/>
                <a:gd name="T38" fmla="*/ 143 w 162"/>
                <a:gd name="T39" fmla="*/ 0 h 47"/>
                <a:gd name="T40" fmla="*/ 150 w 162"/>
                <a:gd name="T41" fmla="*/ 13 h 47"/>
                <a:gd name="T42" fmla="*/ 150 w 162"/>
                <a:gd name="T43" fmla="*/ 19 h 47"/>
                <a:gd name="T44" fmla="*/ 150 w 162"/>
                <a:gd name="T45" fmla="*/ 22 h 47"/>
                <a:gd name="T46" fmla="*/ 137 w 162"/>
                <a:gd name="T47" fmla="*/ 25 h 47"/>
                <a:gd name="T48" fmla="*/ 115 w 162"/>
                <a:gd name="T49" fmla="*/ 31 h 47"/>
                <a:gd name="T50" fmla="*/ 115 w 162"/>
                <a:gd name="T51" fmla="*/ 31 h 47"/>
                <a:gd name="T52" fmla="*/ 87 w 162"/>
                <a:gd name="T53" fmla="*/ 35 h 47"/>
                <a:gd name="T54" fmla="*/ 56 w 162"/>
                <a:gd name="T55" fmla="*/ 38 h 47"/>
                <a:gd name="T56" fmla="*/ 31 w 162"/>
                <a:gd name="T57" fmla="*/ 38 h 47"/>
                <a:gd name="T58" fmla="*/ 22 w 162"/>
                <a:gd name="T59" fmla="*/ 35 h 47"/>
                <a:gd name="T60" fmla="*/ 16 w 162"/>
                <a:gd name="T61" fmla="*/ 35 h 47"/>
                <a:gd name="T62" fmla="*/ 16 w 162"/>
                <a:gd name="T63" fmla="*/ 35 h 47"/>
                <a:gd name="T64" fmla="*/ 0 w 162"/>
                <a:gd name="T65" fmla="*/ 19 h 47"/>
                <a:gd name="T66" fmla="*/ 0 w 162"/>
                <a:gd name="T67" fmla="*/ 31 h 47"/>
                <a:gd name="T68" fmla="*/ 0 w 162"/>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47">
                  <a:moveTo>
                    <a:pt x="0" y="31"/>
                  </a:moveTo>
                  <a:lnTo>
                    <a:pt x="0" y="31"/>
                  </a:lnTo>
                  <a:lnTo>
                    <a:pt x="6" y="38"/>
                  </a:lnTo>
                  <a:lnTo>
                    <a:pt x="13" y="44"/>
                  </a:lnTo>
                  <a:lnTo>
                    <a:pt x="22" y="47"/>
                  </a:lnTo>
                  <a:lnTo>
                    <a:pt x="34" y="47"/>
                  </a:lnTo>
                  <a:lnTo>
                    <a:pt x="34" y="47"/>
                  </a:lnTo>
                  <a:lnTo>
                    <a:pt x="66" y="44"/>
                  </a:lnTo>
                  <a:lnTo>
                    <a:pt x="103" y="38"/>
                  </a:lnTo>
                  <a:lnTo>
                    <a:pt x="146" y="31"/>
                  </a:lnTo>
                  <a:lnTo>
                    <a:pt x="146" y="31"/>
                  </a:lnTo>
                  <a:lnTo>
                    <a:pt x="156" y="28"/>
                  </a:lnTo>
                  <a:lnTo>
                    <a:pt x="162" y="25"/>
                  </a:lnTo>
                  <a:lnTo>
                    <a:pt x="162" y="22"/>
                  </a:lnTo>
                  <a:lnTo>
                    <a:pt x="162" y="22"/>
                  </a:lnTo>
                  <a:lnTo>
                    <a:pt x="159" y="13"/>
                  </a:lnTo>
                  <a:lnTo>
                    <a:pt x="153" y="7"/>
                  </a:lnTo>
                  <a:lnTo>
                    <a:pt x="153" y="7"/>
                  </a:lnTo>
                  <a:lnTo>
                    <a:pt x="143" y="0"/>
                  </a:lnTo>
                  <a:lnTo>
                    <a:pt x="143" y="0"/>
                  </a:lnTo>
                  <a:lnTo>
                    <a:pt x="150" y="13"/>
                  </a:lnTo>
                  <a:lnTo>
                    <a:pt x="150" y="19"/>
                  </a:lnTo>
                  <a:lnTo>
                    <a:pt x="150" y="22"/>
                  </a:lnTo>
                  <a:lnTo>
                    <a:pt x="137" y="25"/>
                  </a:lnTo>
                  <a:lnTo>
                    <a:pt x="115" y="31"/>
                  </a:lnTo>
                  <a:lnTo>
                    <a:pt x="115" y="31"/>
                  </a:lnTo>
                  <a:lnTo>
                    <a:pt x="87" y="35"/>
                  </a:lnTo>
                  <a:lnTo>
                    <a:pt x="56" y="38"/>
                  </a:lnTo>
                  <a:lnTo>
                    <a:pt x="31" y="38"/>
                  </a:lnTo>
                  <a:lnTo>
                    <a:pt x="22" y="35"/>
                  </a:lnTo>
                  <a:lnTo>
                    <a:pt x="16" y="35"/>
                  </a:lnTo>
                  <a:lnTo>
                    <a:pt x="16" y="35"/>
                  </a:lnTo>
                  <a:lnTo>
                    <a:pt x="0" y="19"/>
                  </a:lnTo>
                  <a:lnTo>
                    <a:pt x="0" y="31"/>
                  </a:lnTo>
                  <a:lnTo>
                    <a:pt x="0" y="3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4" name="Freeform 358"/>
            <p:cNvSpPr>
              <a:spLocks/>
            </p:cNvSpPr>
            <p:nvPr/>
          </p:nvSpPr>
          <p:spPr bwMode="auto">
            <a:xfrm>
              <a:off x="377" y="790"/>
              <a:ext cx="298" cy="106"/>
            </a:xfrm>
            <a:custGeom>
              <a:avLst/>
              <a:gdLst>
                <a:gd name="T0" fmla="*/ 236 w 298"/>
                <a:gd name="T1" fmla="*/ 0 h 106"/>
                <a:gd name="T2" fmla="*/ 236 w 298"/>
                <a:gd name="T3" fmla="*/ 0 h 106"/>
                <a:gd name="T4" fmla="*/ 221 w 298"/>
                <a:gd name="T5" fmla="*/ 0 h 106"/>
                <a:gd name="T6" fmla="*/ 208 w 298"/>
                <a:gd name="T7" fmla="*/ 3 h 106"/>
                <a:gd name="T8" fmla="*/ 183 w 298"/>
                <a:gd name="T9" fmla="*/ 10 h 106"/>
                <a:gd name="T10" fmla="*/ 183 w 298"/>
                <a:gd name="T11" fmla="*/ 10 h 106"/>
                <a:gd name="T12" fmla="*/ 155 w 298"/>
                <a:gd name="T13" fmla="*/ 19 h 106"/>
                <a:gd name="T14" fmla="*/ 130 w 298"/>
                <a:gd name="T15" fmla="*/ 25 h 106"/>
                <a:gd name="T16" fmla="*/ 80 w 298"/>
                <a:gd name="T17" fmla="*/ 28 h 106"/>
                <a:gd name="T18" fmla="*/ 80 w 298"/>
                <a:gd name="T19" fmla="*/ 28 h 106"/>
                <a:gd name="T20" fmla="*/ 49 w 298"/>
                <a:gd name="T21" fmla="*/ 31 h 106"/>
                <a:gd name="T22" fmla="*/ 24 w 298"/>
                <a:gd name="T23" fmla="*/ 41 h 106"/>
                <a:gd name="T24" fmla="*/ 24 w 298"/>
                <a:gd name="T25" fmla="*/ 41 h 106"/>
                <a:gd name="T26" fmla="*/ 12 w 298"/>
                <a:gd name="T27" fmla="*/ 44 h 106"/>
                <a:gd name="T28" fmla="*/ 0 w 298"/>
                <a:gd name="T29" fmla="*/ 53 h 106"/>
                <a:gd name="T30" fmla="*/ 0 w 298"/>
                <a:gd name="T31" fmla="*/ 53 h 106"/>
                <a:gd name="T32" fmla="*/ 0 w 298"/>
                <a:gd name="T33" fmla="*/ 56 h 106"/>
                <a:gd name="T34" fmla="*/ 3 w 298"/>
                <a:gd name="T35" fmla="*/ 59 h 106"/>
                <a:gd name="T36" fmla="*/ 9 w 298"/>
                <a:gd name="T37" fmla="*/ 62 h 106"/>
                <a:gd name="T38" fmla="*/ 18 w 298"/>
                <a:gd name="T39" fmla="*/ 62 h 106"/>
                <a:gd name="T40" fmla="*/ 18 w 298"/>
                <a:gd name="T41" fmla="*/ 62 h 106"/>
                <a:gd name="T42" fmla="*/ 31 w 298"/>
                <a:gd name="T43" fmla="*/ 59 h 106"/>
                <a:gd name="T44" fmla="*/ 40 w 298"/>
                <a:gd name="T45" fmla="*/ 59 h 106"/>
                <a:gd name="T46" fmla="*/ 49 w 298"/>
                <a:gd name="T47" fmla="*/ 66 h 106"/>
                <a:gd name="T48" fmla="*/ 59 w 298"/>
                <a:gd name="T49" fmla="*/ 75 h 106"/>
                <a:gd name="T50" fmla="*/ 59 w 298"/>
                <a:gd name="T51" fmla="*/ 75 h 106"/>
                <a:gd name="T52" fmla="*/ 68 w 298"/>
                <a:gd name="T53" fmla="*/ 84 h 106"/>
                <a:gd name="T54" fmla="*/ 80 w 298"/>
                <a:gd name="T55" fmla="*/ 97 h 106"/>
                <a:gd name="T56" fmla="*/ 87 w 298"/>
                <a:gd name="T57" fmla="*/ 100 h 106"/>
                <a:gd name="T58" fmla="*/ 93 w 298"/>
                <a:gd name="T59" fmla="*/ 103 h 106"/>
                <a:gd name="T60" fmla="*/ 105 w 298"/>
                <a:gd name="T61" fmla="*/ 106 h 106"/>
                <a:gd name="T62" fmla="*/ 118 w 298"/>
                <a:gd name="T63" fmla="*/ 106 h 106"/>
                <a:gd name="T64" fmla="*/ 118 w 298"/>
                <a:gd name="T65" fmla="*/ 106 h 106"/>
                <a:gd name="T66" fmla="*/ 161 w 298"/>
                <a:gd name="T67" fmla="*/ 100 h 106"/>
                <a:gd name="T68" fmla="*/ 211 w 298"/>
                <a:gd name="T69" fmla="*/ 90 h 106"/>
                <a:gd name="T70" fmla="*/ 273 w 298"/>
                <a:gd name="T71" fmla="*/ 75 h 106"/>
                <a:gd name="T72" fmla="*/ 273 w 298"/>
                <a:gd name="T73" fmla="*/ 75 h 106"/>
                <a:gd name="T74" fmla="*/ 283 w 298"/>
                <a:gd name="T75" fmla="*/ 72 h 106"/>
                <a:gd name="T76" fmla="*/ 292 w 298"/>
                <a:gd name="T77" fmla="*/ 69 h 106"/>
                <a:gd name="T78" fmla="*/ 295 w 298"/>
                <a:gd name="T79" fmla="*/ 62 h 106"/>
                <a:gd name="T80" fmla="*/ 295 w 298"/>
                <a:gd name="T81" fmla="*/ 62 h 106"/>
                <a:gd name="T82" fmla="*/ 298 w 298"/>
                <a:gd name="T83" fmla="*/ 53 h 106"/>
                <a:gd name="T84" fmla="*/ 295 w 298"/>
                <a:gd name="T85" fmla="*/ 47 h 106"/>
                <a:gd name="T86" fmla="*/ 289 w 298"/>
                <a:gd name="T87" fmla="*/ 41 h 106"/>
                <a:gd name="T88" fmla="*/ 280 w 298"/>
                <a:gd name="T89" fmla="*/ 34 h 106"/>
                <a:gd name="T90" fmla="*/ 280 w 298"/>
                <a:gd name="T91" fmla="*/ 34 h 106"/>
                <a:gd name="T92" fmla="*/ 236 w 298"/>
                <a:gd name="T93" fmla="*/ 0 h 106"/>
                <a:gd name="T94" fmla="*/ 236 w 298"/>
                <a:gd name="T9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8" h="106">
                  <a:moveTo>
                    <a:pt x="236" y="0"/>
                  </a:moveTo>
                  <a:lnTo>
                    <a:pt x="236" y="0"/>
                  </a:lnTo>
                  <a:lnTo>
                    <a:pt x="221" y="0"/>
                  </a:lnTo>
                  <a:lnTo>
                    <a:pt x="208" y="3"/>
                  </a:lnTo>
                  <a:lnTo>
                    <a:pt x="183" y="10"/>
                  </a:lnTo>
                  <a:lnTo>
                    <a:pt x="183" y="10"/>
                  </a:lnTo>
                  <a:lnTo>
                    <a:pt x="155" y="19"/>
                  </a:lnTo>
                  <a:lnTo>
                    <a:pt x="130" y="25"/>
                  </a:lnTo>
                  <a:lnTo>
                    <a:pt x="80" y="28"/>
                  </a:lnTo>
                  <a:lnTo>
                    <a:pt x="80" y="28"/>
                  </a:lnTo>
                  <a:lnTo>
                    <a:pt x="49" y="31"/>
                  </a:lnTo>
                  <a:lnTo>
                    <a:pt x="24" y="41"/>
                  </a:lnTo>
                  <a:lnTo>
                    <a:pt x="24" y="41"/>
                  </a:lnTo>
                  <a:lnTo>
                    <a:pt x="12" y="44"/>
                  </a:lnTo>
                  <a:lnTo>
                    <a:pt x="0" y="53"/>
                  </a:lnTo>
                  <a:lnTo>
                    <a:pt x="0" y="53"/>
                  </a:lnTo>
                  <a:lnTo>
                    <a:pt x="0" y="56"/>
                  </a:lnTo>
                  <a:lnTo>
                    <a:pt x="3" y="59"/>
                  </a:lnTo>
                  <a:lnTo>
                    <a:pt x="9" y="62"/>
                  </a:lnTo>
                  <a:lnTo>
                    <a:pt x="18" y="62"/>
                  </a:lnTo>
                  <a:lnTo>
                    <a:pt x="18" y="62"/>
                  </a:lnTo>
                  <a:lnTo>
                    <a:pt x="31" y="59"/>
                  </a:lnTo>
                  <a:lnTo>
                    <a:pt x="40" y="59"/>
                  </a:lnTo>
                  <a:lnTo>
                    <a:pt x="49" y="66"/>
                  </a:lnTo>
                  <a:lnTo>
                    <a:pt x="59" y="75"/>
                  </a:lnTo>
                  <a:lnTo>
                    <a:pt x="59" y="75"/>
                  </a:lnTo>
                  <a:lnTo>
                    <a:pt x="68" y="84"/>
                  </a:lnTo>
                  <a:lnTo>
                    <a:pt x="80" y="97"/>
                  </a:lnTo>
                  <a:lnTo>
                    <a:pt x="87" y="100"/>
                  </a:lnTo>
                  <a:lnTo>
                    <a:pt x="93" y="103"/>
                  </a:lnTo>
                  <a:lnTo>
                    <a:pt x="105" y="106"/>
                  </a:lnTo>
                  <a:lnTo>
                    <a:pt x="118" y="106"/>
                  </a:lnTo>
                  <a:lnTo>
                    <a:pt x="118" y="106"/>
                  </a:lnTo>
                  <a:lnTo>
                    <a:pt x="161" y="100"/>
                  </a:lnTo>
                  <a:lnTo>
                    <a:pt x="211" y="90"/>
                  </a:lnTo>
                  <a:lnTo>
                    <a:pt x="273" y="75"/>
                  </a:lnTo>
                  <a:lnTo>
                    <a:pt x="273" y="75"/>
                  </a:lnTo>
                  <a:lnTo>
                    <a:pt x="283" y="72"/>
                  </a:lnTo>
                  <a:lnTo>
                    <a:pt x="292" y="69"/>
                  </a:lnTo>
                  <a:lnTo>
                    <a:pt x="295" y="62"/>
                  </a:lnTo>
                  <a:lnTo>
                    <a:pt x="295" y="62"/>
                  </a:lnTo>
                  <a:lnTo>
                    <a:pt x="298" y="53"/>
                  </a:lnTo>
                  <a:lnTo>
                    <a:pt x="295" y="47"/>
                  </a:lnTo>
                  <a:lnTo>
                    <a:pt x="289" y="41"/>
                  </a:lnTo>
                  <a:lnTo>
                    <a:pt x="280" y="34"/>
                  </a:lnTo>
                  <a:lnTo>
                    <a:pt x="280" y="34"/>
                  </a:lnTo>
                  <a:lnTo>
                    <a:pt x="236" y="0"/>
                  </a:lnTo>
                  <a:lnTo>
                    <a:pt x="236"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5" name="Freeform 359"/>
            <p:cNvSpPr>
              <a:spLocks/>
            </p:cNvSpPr>
            <p:nvPr/>
          </p:nvSpPr>
          <p:spPr bwMode="auto">
            <a:xfrm>
              <a:off x="380" y="790"/>
              <a:ext cx="295" cy="97"/>
            </a:xfrm>
            <a:custGeom>
              <a:avLst/>
              <a:gdLst>
                <a:gd name="T0" fmla="*/ 233 w 295"/>
                <a:gd name="T1" fmla="*/ 0 h 97"/>
                <a:gd name="T2" fmla="*/ 233 w 295"/>
                <a:gd name="T3" fmla="*/ 0 h 97"/>
                <a:gd name="T4" fmla="*/ 218 w 295"/>
                <a:gd name="T5" fmla="*/ 0 h 97"/>
                <a:gd name="T6" fmla="*/ 205 w 295"/>
                <a:gd name="T7" fmla="*/ 3 h 97"/>
                <a:gd name="T8" fmla="*/ 180 w 295"/>
                <a:gd name="T9" fmla="*/ 10 h 97"/>
                <a:gd name="T10" fmla="*/ 180 w 295"/>
                <a:gd name="T11" fmla="*/ 10 h 97"/>
                <a:gd name="T12" fmla="*/ 152 w 295"/>
                <a:gd name="T13" fmla="*/ 19 h 97"/>
                <a:gd name="T14" fmla="*/ 127 w 295"/>
                <a:gd name="T15" fmla="*/ 25 h 97"/>
                <a:gd name="T16" fmla="*/ 77 w 295"/>
                <a:gd name="T17" fmla="*/ 28 h 97"/>
                <a:gd name="T18" fmla="*/ 77 w 295"/>
                <a:gd name="T19" fmla="*/ 28 h 97"/>
                <a:gd name="T20" fmla="*/ 46 w 295"/>
                <a:gd name="T21" fmla="*/ 31 h 97"/>
                <a:gd name="T22" fmla="*/ 21 w 295"/>
                <a:gd name="T23" fmla="*/ 41 h 97"/>
                <a:gd name="T24" fmla="*/ 21 w 295"/>
                <a:gd name="T25" fmla="*/ 41 h 97"/>
                <a:gd name="T26" fmla="*/ 9 w 295"/>
                <a:gd name="T27" fmla="*/ 44 h 97"/>
                <a:gd name="T28" fmla="*/ 0 w 295"/>
                <a:gd name="T29" fmla="*/ 50 h 97"/>
                <a:gd name="T30" fmla="*/ 0 w 295"/>
                <a:gd name="T31" fmla="*/ 50 h 97"/>
                <a:gd name="T32" fmla="*/ 6 w 295"/>
                <a:gd name="T33" fmla="*/ 53 h 97"/>
                <a:gd name="T34" fmla="*/ 15 w 295"/>
                <a:gd name="T35" fmla="*/ 53 h 97"/>
                <a:gd name="T36" fmla="*/ 15 w 295"/>
                <a:gd name="T37" fmla="*/ 53 h 97"/>
                <a:gd name="T38" fmla="*/ 28 w 295"/>
                <a:gd name="T39" fmla="*/ 50 h 97"/>
                <a:gd name="T40" fmla="*/ 37 w 295"/>
                <a:gd name="T41" fmla="*/ 53 h 97"/>
                <a:gd name="T42" fmla="*/ 46 w 295"/>
                <a:gd name="T43" fmla="*/ 56 h 97"/>
                <a:gd name="T44" fmla="*/ 56 w 295"/>
                <a:gd name="T45" fmla="*/ 66 h 97"/>
                <a:gd name="T46" fmla="*/ 56 w 295"/>
                <a:gd name="T47" fmla="*/ 66 h 97"/>
                <a:gd name="T48" fmla="*/ 65 w 295"/>
                <a:gd name="T49" fmla="*/ 78 h 97"/>
                <a:gd name="T50" fmla="*/ 77 w 295"/>
                <a:gd name="T51" fmla="*/ 87 h 97"/>
                <a:gd name="T52" fmla="*/ 84 w 295"/>
                <a:gd name="T53" fmla="*/ 94 h 97"/>
                <a:gd name="T54" fmla="*/ 93 w 295"/>
                <a:gd name="T55" fmla="*/ 97 h 97"/>
                <a:gd name="T56" fmla="*/ 102 w 295"/>
                <a:gd name="T57" fmla="*/ 97 h 97"/>
                <a:gd name="T58" fmla="*/ 115 w 295"/>
                <a:gd name="T59" fmla="*/ 97 h 97"/>
                <a:gd name="T60" fmla="*/ 115 w 295"/>
                <a:gd name="T61" fmla="*/ 97 h 97"/>
                <a:gd name="T62" fmla="*/ 158 w 295"/>
                <a:gd name="T63" fmla="*/ 90 h 97"/>
                <a:gd name="T64" fmla="*/ 208 w 295"/>
                <a:gd name="T65" fmla="*/ 81 h 97"/>
                <a:gd name="T66" fmla="*/ 270 w 295"/>
                <a:gd name="T67" fmla="*/ 66 h 97"/>
                <a:gd name="T68" fmla="*/ 270 w 295"/>
                <a:gd name="T69" fmla="*/ 66 h 97"/>
                <a:gd name="T70" fmla="*/ 286 w 295"/>
                <a:gd name="T71" fmla="*/ 62 h 97"/>
                <a:gd name="T72" fmla="*/ 289 w 295"/>
                <a:gd name="T73" fmla="*/ 59 h 97"/>
                <a:gd name="T74" fmla="*/ 295 w 295"/>
                <a:gd name="T75" fmla="*/ 53 h 97"/>
                <a:gd name="T76" fmla="*/ 295 w 295"/>
                <a:gd name="T77" fmla="*/ 53 h 97"/>
                <a:gd name="T78" fmla="*/ 289 w 295"/>
                <a:gd name="T79" fmla="*/ 44 h 97"/>
                <a:gd name="T80" fmla="*/ 277 w 295"/>
                <a:gd name="T81" fmla="*/ 34 h 97"/>
                <a:gd name="T82" fmla="*/ 277 w 295"/>
                <a:gd name="T83" fmla="*/ 34 h 97"/>
                <a:gd name="T84" fmla="*/ 233 w 295"/>
                <a:gd name="T85" fmla="*/ 0 h 97"/>
                <a:gd name="T86" fmla="*/ 233 w 295"/>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 h="97">
                  <a:moveTo>
                    <a:pt x="233" y="0"/>
                  </a:moveTo>
                  <a:lnTo>
                    <a:pt x="233" y="0"/>
                  </a:lnTo>
                  <a:lnTo>
                    <a:pt x="218" y="0"/>
                  </a:lnTo>
                  <a:lnTo>
                    <a:pt x="205" y="3"/>
                  </a:lnTo>
                  <a:lnTo>
                    <a:pt x="180" y="10"/>
                  </a:lnTo>
                  <a:lnTo>
                    <a:pt x="180" y="10"/>
                  </a:lnTo>
                  <a:lnTo>
                    <a:pt x="152" y="19"/>
                  </a:lnTo>
                  <a:lnTo>
                    <a:pt x="127" y="25"/>
                  </a:lnTo>
                  <a:lnTo>
                    <a:pt x="77" y="28"/>
                  </a:lnTo>
                  <a:lnTo>
                    <a:pt x="77" y="28"/>
                  </a:lnTo>
                  <a:lnTo>
                    <a:pt x="46" y="31"/>
                  </a:lnTo>
                  <a:lnTo>
                    <a:pt x="21" y="41"/>
                  </a:lnTo>
                  <a:lnTo>
                    <a:pt x="21" y="41"/>
                  </a:lnTo>
                  <a:lnTo>
                    <a:pt x="9" y="44"/>
                  </a:lnTo>
                  <a:lnTo>
                    <a:pt x="0" y="50"/>
                  </a:lnTo>
                  <a:lnTo>
                    <a:pt x="0" y="50"/>
                  </a:lnTo>
                  <a:lnTo>
                    <a:pt x="6" y="53"/>
                  </a:lnTo>
                  <a:lnTo>
                    <a:pt x="15" y="53"/>
                  </a:lnTo>
                  <a:lnTo>
                    <a:pt x="15" y="53"/>
                  </a:lnTo>
                  <a:lnTo>
                    <a:pt x="28" y="50"/>
                  </a:lnTo>
                  <a:lnTo>
                    <a:pt x="37" y="53"/>
                  </a:lnTo>
                  <a:lnTo>
                    <a:pt x="46" y="56"/>
                  </a:lnTo>
                  <a:lnTo>
                    <a:pt x="56" y="66"/>
                  </a:lnTo>
                  <a:lnTo>
                    <a:pt x="56" y="66"/>
                  </a:lnTo>
                  <a:lnTo>
                    <a:pt x="65" y="78"/>
                  </a:lnTo>
                  <a:lnTo>
                    <a:pt x="77" y="87"/>
                  </a:lnTo>
                  <a:lnTo>
                    <a:pt x="84" y="94"/>
                  </a:lnTo>
                  <a:lnTo>
                    <a:pt x="93" y="97"/>
                  </a:lnTo>
                  <a:lnTo>
                    <a:pt x="102" y="97"/>
                  </a:lnTo>
                  <a:lnTo>
                    <a:pt x="115" y="97"/>
                  </a:lnTo>
                  <a:lnTo>
                    <a:pt x="115" y="97"/>
                  </a:lnTo>
                  <a:lnTo>
                    <a:pt x="158" y="90"/>
                  </a:lnTo>
                  <a:lnTo>
                    <a:pt x="208" y="81"/>
                  </a:lnTo>
                  <a:lnTo>
                    <a:pt x="270" y="66"/>
                  </a:lnTo>
                  <a:lnTo>
                    <a:pt x="270" y="66"/>
                  </a:lnTo>
                  <a:lnTo>
                    <a:pt x="286" y="62"/>
                  </a:lnTo>
                  <a:lnTo>
                    <a:pt x="289" y="59"/>
                  </a:lnTo>
                  <a:lnTo>
                    <a:pt x="295" y="53"/>
                  </a:lnTo>
                  <a:lnTo>
                    <a:pt x="295" y="53"/>
                  </a:lnTo>
                  <a:lnTo>
                    <a:pt x="289" y="44"/>
                  </a:lnTo>
                  <a:lnTo>
                    <a:pt x="277" y="34"/>
                  </a:lnTo>
                  <a:lnTo>
                    <a:pt x="277" y="34"/>
                  </a:lnTo>
                  <a:lnTo>
                    <a:pt x="233" y="0"/>
                  </a:lnTo>
                  <a:lnTo>
                    <a:pt x="233"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6" name="Freeform 360"/>
            <p:cNvSpPr>
              <a:spLocks/>
            </p:cNvSpPr>
            <p:nvPr/>
          </p:nvSpPr>
          <p:spPr bwMode="auto">
            <a:xfrm>
              <a:off x="448" y="828"/>
              <a:ext cx="171" cy="37"/>
            </a:xfrm>
            <a:custGeom>
              <a:avLst/>
              <a:gdLst>
                <a:gd name="T0" fmla="*/ 171 w 171"/>
                <a:gd name="T1" fmla="*/ 15 h 37"/>
                <a:gd name="T2" fmla="*/ 171 w 171"/>
                <a:gd name="T3" fmla="*/ 15 h 37"/>
                <a:gd name="T4" fmla="*/ 143 w 171"/>
                <a:gd name="T5" fmla="*/ 24 h 37"/>
                <a:gd name="T6" fmla="*/ 109 w 171"/>
                <a:gd name="T7" fmla="*/ 34 h 37"/>
                <a:gd name="T8" fmla="*/ 78 w 171"/>
                <a:gd name="T9" fmla="*/ 37 h 37"/>
                <a:gd name="T10" fmla="*/ 62 w 171"/>
                <a:gd name="T11" fmla="*/ 37 h 37"/>
                <a:gd name="T12" fmla="*/ 53 w 171"/>
                <a:gd name="T13" fmla="*/ 34 h 37"/>
                <a:gd name="T14" fmla="*/ 53 w 171"/>
                <a:gd name="T15" fmla="*/ 34 h 37"/>
                <a:gd name="T16" fmla="*/ 37 w 171"/>
                <a:gd name="T17" fmla="*/ 24 h 37"/>
                <a:gd name="T18" fmla="*/ 31 w 171"/>
                <a:gd name="T19" fmla="*/ 18 h 37"/>
                <a:gd name="T20" fmla="*/ 16 w 171"/>
                <a:gd name="T21" fmla="*/ 9 h 37"/>
                <a:gd name="T22" fmla="*/ 16 w 171"/>
                <a:gd name="T23" fmla="*/ 9 h 37"/>
                <a:gd name="T24" fmla="*/ 3 w 171"/>
                <a:gd name="T25" fmla="*/ 0 h 37"/>
                <a:gd name="T26" fmla="*/ 0 w 171"/>
                <a:gd name="T27" fmla="*/ 0 h 37"/>
                <a:gd name="T28" fmla="*/ 0 w 171"/>
                <a:gd name="T29" fmla="*/ 0 h 37"/>
                <a:gd name="T30" fmla="*/ 22 w 171"/>
                <a:gd name="T31" fmla="*/ 0 h 37"/>
                <a:gd name="T32" fmla="*/ 44 w 171"/>
                <a:gd name="T33" fmla="*/ 0 h 37"/>
                <a:gd name="T34" fmla="*/ 65 w 171"/>
                <a:gd name="T35" fmla="*/ 3 h 37"/>
                <a:gd name="T36" fmla="*/ 65 w 171"/>
                <a:gd name="T37" fmla="*/ 3 h 37"/>
                <a:gd name="T38" fmla="*/ 87 w 171"/>
                <a:gd name="T39" fmla="*/ 9 h 37"/>
                <a:gd name="T40" fmla="*/ 106 w 171"/>
                <a:gd name="T41" fmla="*/ 9 h 37"/>
                <a:gd name="T42" fmla="*/ 137 w 171"/>
                <a:gd name="T43" fmla="*/ 6 h 37"/>
                <a:gd name="T44" fmla="*/ 137 w 171"/>
                <a:gd name="T45" fmla="*/ 6 h 37"/>
                <a:gd name="T46" fmla="*/ 150 w 171"/>
                <a:gd name="T47" fmla="*/ 6 h 37"/>
                <a:gd name="T48" fmla="*/ 162 w 171"/>
                <a:gd name="T49" fmla="*/ 9 h 37"/>
                <a:gd name="T50" fmla="*/ 171 w 171"/>
                <a:gd name="T51" fmla="*/ 15 h 37"/>
                <a:gd name="T52" fmla="*/ 171 w 171"/>
                <a:gd name="T5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 h="37">
                  <a:moveTo>
                    <a:pt x="171" y="15"/>
                  </a:moveTo>
                  <a:lnTo>
                    <a:pt x="171" y="15"/>
                  </a:lnTo>
                  <a:lnTo>
                    <a:pt x="143" y="24"/>
                  </a:lnTo>
                  <a:lnTo>
                    <a:pt x="109" y="34"/>
                  </a:lnTo>
                  <a:lnTo>
                    <a:pt x="78" y="37"/>
                  </a:lnTo>
                  <a:lnTo>
                    <a:pt x="62" y="37"/>
                  </a:lnTo>
                  <a:lnTo>
                    <a:pt x="53" y="34"/>
                  </a:lnTo>
                  <a:lnTo>
                    <a:pt x="53" y="34"/>
                  </a:lnTo>
                  <a:lnTo>
                    <a:pt x="37" y="24"/>
                  </a:lnTo>
                  <a:lnTo>
                    <a:pt x="31" y="18"/>
                  </a:lnTo>
                  <a:lnTo>
                    <a:pt x="16" y="9"/>
                  </a:lnTo>
                  <a:lnTo>
                    <a:pt x="16" y="9"/>
                  </a:lnTo>
                  <a:lnTo>
                    <a:pt x="3" y="0"/>
                  </a:lnTo>
                  <a:lnTo>
                    <a:pt x="0" y="0"/>
                  </a:lnTo>
                  <a:lnTo>
                    <a:pt x="0" y="0"/>
                  </a:lnTo>
                  <a:lnTo>
                    <a:pt x="22" y="0"/>
                  </a:lnTo>
                  <a:lnTo>
                    <a:pt x="44" y="0"/>
                  </a:lnTo>
                  <a:lnTo>
                    <a:pt x="65" y="3"/>
                  </a:lnTo>
                  <a:lnTo>
                    <a:pt x="65" y="3"/>
                  </a:lnTo>
                  <a:lnTo>
                    <a:pt x="87" y="9"/>
                  </a:lnTo>
                  <a:lnTo>
                    <a:pt x="106" y="9"/>
                  </a:lnTo>
                  <a:lnTo>
                    <a:pt x="137" y="6"/>
                  </a:lnTo>
                  <a:lnTo>
                    <a:pt x="137" y="6"/>
                  </a:lnTo>
                  <a:lnTo>
                    <a:pt x="150" y="6"/>
                  </a:lnTo>
                  <a:lnTo>
                    <a:pt x="162" y="9"/>
                  </a:lnTo>
                  <a:lnTo>
                    <a:pt x="171" y="15"/>
                  </a:lnTo>
                  <a:lnTo>
                    <a:pt x="171" y="1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7" name="Freeform 361"/>
            <p:cNvSpPr>
              <a:spLocks/>
            </p:cNvSpPr>
            <p:nvPr/>
          </p:nvSpPr>
          <p:spPr bwMode="auto">
            <a:xfrm>
              <a:off x="417" y="815"/>
              <a:ext cx="258" cy="72"/>
            </a:xfrm>
            <a:custGeom>
              <a:avLst/>
              <a:gdLst>
                <a:gd name="T0" fmla="*/ 0 w 258"/>
                <a:gd name="T1" fmla="*/ 28 h 72"/>
                <a:gd name="T2" fmla="*/ 0 w 258"/>
                <a:gd name="T3" fmla="*/ 28 h 72"/>
                <a:gd name="T4" fmla="*/ 9 w 258"/>
                <a:gd name="T5" fmla="*/ 31 h 72"/>
                <a:gd name="T6" fmla="*/ 19 w 258"/>
                <a:gd name="T7" fmla="*/ 41 h 72"/>
                <a:gd name="T8" fmla="*/ 19 w 258"/>
                <a:gd name="T9" fmla="*/ 41 h 72"/>
                <a:gd name="T10" fmla="*/ 28 w 258"/>
                <a:gd name="T11" fmla="*/ 53 h 72"/>
                <a:gd name="T12" fmla="*/ 40 w 258"/>
                <a:gd name="T13" fmla="*/ 62 h 72"/>
                <a:gd name="T14" fmla="*/ 47 w 258"/>
                <a:gd name="T15" fmla="*/ 69 h 72"/>
                <a:gd name="T16" fmla="*/ 56 w 258"/>
                <a:gd name="T17" fmla="*/ 72 h 72"/>
                <a:gd name="T18" fmla="*/ 65 w 258"/>
                <a:gd name="T19" fmla="*/ 72 h 72"/>
                <a:gd name="T20" fmla="*/ 78 w 258"/>
                <a:gd name="T21" fmla="*/ 72 h 72"/>
                <a:gd name="T22" fmla="*/ 78 w 258"/>
                <a:gd name="T23" fmla="*/ 72 h 72"/>
                <a:gd name="T24" fmla="*/ 121 w 258"/>
                <a:gd name="T25" fmla="*/ 65 h 72"/>
                <a:gd name="T26" fmla="*/ 171 w 258"/>
                <a:gd name="T27" fmla="*/ 56 h 72"/>
                <a:gd name="T28" fmla="*/ 233 w 258"/>
                <a:gd name="T29" fmla="*/ 41 h 72"/>
                <a:gd name="T30" fmla="*/ 233 w 258"/>
                <a:gd name="T31" fmla="*/ 41 h 72"/>
                <a:gd name="T32" fmla="*/ 249 w 258"/>
                <a:gd name="T33" fmla="*/ 37 h 72"/>
                <a:gd name="T34" fmla="*/ 252 w 258"/>
                <a:gd name="T35" fmla="*/ 34 h 72"/>
                <a:gd name="T36" fmla="*/ 258 w 258"/>
                <a:gd name="T37" fmla="*/ 28 h 72"/>
                <a:gd name="T38" fmla="*/ 258 w 258"/>
                <a:gd name="T39" fmla="*/ 28 h 72"/>
                <a:gd name="T40" fmla="*/ 252 w 258"/>
                <a:gd name="T41" fmla="*/ 19 h 72"/>
                <a:gd name="T42" fmla="*/ 240 w 258"/>
                <a:gd name="T43" fmla="*/ 9 h 72"/>
                <a:gd name="T44" fmla="*/ 240 w 258"/>
                <a:gd name="T45" fmla="*/ 9 h 72"/>
                <a:gd name="T46" fmla="*/ 230 w 258"/>
                <a:gd name="T47" fmla="*/ 0 h 72"/>
                <a:gd name="T48" fmla="*/ 230 w 258"/>
                <a:gd name="T49" fmla="*/ 0 h 72"/>
                <a:gd name="T50" fmla="*/ 240 w 258"/>
                <a:gd name="T51" fmla="*/ 19 h 72"/>
                <a:gd name="T52" fmla="*/ 240 w 258"/>
                <a:gd name="T53" fmla="*/ 25 h 72"/>
                <a:gd name="T54" fmla="*/ 237 w 258"/>
                <a:gd name="T55" fmla="*/ 28 h 72"/>
                <a:gd name="T56" fmla="*/ 221 w 258"/>
                <a:gd name="T57" fmla="*/ 34 h 72"/>
                <a:gd name="T58" fmla="*/ 193 w 258"/>
                <a:gd name="T59" fmla="*/ 44 h 72"/>
                <a:gd name="T60" fmla="*/ 193 w 258"/>
                <a:gd name="T61" fmla="*/ 44 h 72"/>
                <a:gd name="T62" fmla="*/ 149 w 258"/>
                <a:gd name="T63" fmla="*/ 53 h 72"/>
                <a:gd name="T64" fmla="*/ 109 w 258"/>
                <a:gd name="T65" fmla="*/ 59 h 72"/>
                <a:gd name="T66" fmla="*/ 72 w 258"/>
                <a:gd name="T67" fmla="*/ 59 h 72"/>
                <a:gd name="T68" fmla="*/ 59 w 258"/>
                <a:gd name="T69" fmla="*/ 59 h 72"/>
                <a:gd name="T70" fmla="*/ 53 w 258"/>
                <a:gd name="T71" fmla="*/ 53 h 72"/>
                <a:gd name="T72" fmla="*/ 53 w 258"/>
                <a:gd name="T73" fmla="*/ 53 h 72"/>
                <a:gd name="T74" fmla="*/ 34 w 258"/>
                <a:gd name="T75" fmla="*/ 37 h 72"/>
                <a:gd name="T76" fmla="*/ 19 w 258"/>
                <a:gd name="T77" fmla="*/ 31 h 72"/>
                <a:gd name="T78" fmla="*/ 0 w 258"/>
                <a:gd name="T79" fmla="*/ 28 h 72"/>
                <a:gd name="T80" fmla="*/ 0 w 258"/>
                <a:gd name="T81" fmla="*/ 2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8" h="72">
                  <a:moveTo>
                    <a:pt x="0" y="28"/>
                  </a:moveTo>
                  <a:lnTo>
                    <a:pt x="0" y="28"/>
                  </a:lnTo>
                  <a:lnTo>
                    <a:pt x="9" y="31"/>
                  </a:lnTo>
                  <a:lnTo>
                    <a:pt x="19" y="41"/>
                  </a:lnTo>
                  <a:lnTo>
                    <a:pt x="19" y="41"/>
                  </a:lnTo>
                  <a:lnTo>
                    <a:pt x="28" y="53"/>
                  </a:lnTo>
                  <a:lnTo>
                    <a:pt x="40" y="62"/>
                  </a:lnTo>
                  <a:lnTo>
                    <a:pt x="47" y="69"/>
                  </a:lnTo>
                  <a:lnTo>
                    <a:pt x="56" y="72"/>
                  </a:lnTo>
                  <a:lnTo>
                    <a:pt x="65" y="72"/>
                  </a:lnTo>
                  <a:lnTo>
                    <a:pt x="78" y="72"/>
                  </a:lnTo>
                  <a:lnTo>
                    <a:pt x="78" y="72"/>
                  </a:lnTo>
                  <a:lnTo>
                    <a:pt x="121" y="65"/>
                  </a:lnTo>
                  <a:lnTo>
                    <a:pt x="171" y="56"/>
                  </a:lnTo>
                  <a:lnTo>
                    <a:pt x="233" y="41"/>
                  </a:lnTo>
                  <a:lnTo>
                    <a:pt x="233" y="41"/>
                  </a:lnTo>
                  <a:lnTo>
                    <a:pt x="249" y="37"/>
                  </a:lnTo>
                  <a:lnTo>
                    <a:pt x="252" y="34"/>
                  </a:lnTo>
                  <a:lnTo>
                    <a:pt x="258" y="28"/>
                  </a:lnTo>
                  <a:lnTo>
                    <a:pt x="258" y="28"/>
                  </a:lnTo>
                  <a:lnTo>
                    <a:pt x="252" y="19"/>
                  </a:lnTo>
                  <a:lnTo>
                    <a:pt x="240" y="9"/>
                  </a:lnTo>
                  <a:lnTo>
                    <a:pt x="240" y="9"/>
                  </a:lnTo>
                  <a:lnTo>
                    <a:pt x="230" y="0"/>
                  </a:lnTo>
                  <a:lnTo>
                    <a:pt x="230" y="0"/>
                  </a:lnTo>
                  <a:lnTo>
                    <a:pt x="240" y="19"/>
                  </a:lnTo>
                  <a:lnTo>
                    <a:pt x="240" y="25"/>
                  </a:lnTo>
                  <a:lnTo>
                    <a:pt x="237" y="28"/>
                  </a:lnTo>
                  <a:lnTo>
                    <a:pt x="221" y="34"/>
                  </a:lnTo>
                  <a:lnTo>
                    <a:pt x="193" y="44"/>
                  </a:lnTo>
                  <a:lnTo>
                    <a:pt x="193" y="44"/>
                  </a:lnTo>
                  <a:lnTo>
                    <a:pt x="149" y="53"/>
                  </a:lnTo>
                  <a:lnTo>
                    <a:pt x="109" y="59"/>
                  </a:lnTo>
                  <a:lnTo>
                    <a:pt x="72" y="59"/>
                  </a:lnTo>
                  <a:lnTo>
                    <a:pt x="59" y="59"/>
                  </a:lnTo>
                  <a:lnTo>
                    <a:pt x="53" y="53"/>
                  </a:lnTo>
                  <a:lnTo>
                    <a:pt x="53" y="53"/>
                  </a:lnTo>
                  <a:lnTo>
                    <a:pt x="34" y="37"/>
                  </a:lnTo>
                  <a:lnTo>
                    <a:pt x="19" y="31"/>
                  </a:lnTo>
                  <a:lnTo>
                    <a:pt x="0" y="28"/>
                  </a:lnTo>
                  <a:lnTo>
                    <a:pt x="0" y="28"/>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8" name="Freeform 362"/>
            <p:cNvSpPr>
              <a:spLocks/>
            </p:cNvSpPr>
            <p:nvPr/>
          </p:nvSpPr>
          <p:spPr bwMode="auto">
            <a:xfrm>
              <a:off x="6" y="871"/>
              <a:ext cx="243" cy="106"/>
            </a:xfrm>
            <a:custGeom>
              <a:avLst/>
              <a:gdLst>
                <a:gd name="T0" fmla="*/ 178 w 243"/>
                <a:gd name="T1" fmla="*/ 3 h 106"/>
                <a:gd name="T2" fmla="*/ 178 w 243"/>
                <a:gd name="T3" fmla="*/ 3 h 106"/>
                <a:gd name="T4" fmla="*/ 162 w 243"/>
                <a:gd name="T5" fmla="*/ 0 h 106"/>
                <a:gd name="T6" fmla="*/ 146 w 243"/>
                <a:gd name="T7" fmla="*/ 0 h 106"/>
                <a:gd name="T8" fmla="*/ 122 w 243"/>
                <a:gd name="T9" fmla="*/ 9 h 106"/>
                <a:gd name="T10" fmla="*/ 122 w 243"/>
                <a:gd name="T11" fmla="*/ 9 h 106"/>
                <a:gd name="T12" fmla="*/ 94 w 243"/>
                <a:gd name="T13" fmla="*/ 16 h 106"/>
                <a:gd name="T14" fmla="*/ 66 w 243"/>
                <a:gd name="T15" fmla="*/ 22 h 106"/>
                <a:gd name="T16" fmla="*/ 10 w 243"/>
                <a:gd name="T17" fmla="*/ 25 h 106"/>
                <a:gd name="T18" fmla="*/ 10 w 243"/>
                <a:gd name="T19" fmla="*/ 25 h 106"/>
                <a:gd name="T20" fmla="*/ 0 w 243"/>
                <a:gd name="T21" fmla="*/ 25 h 106"/>
                <a:gd name="T22" fmla="*/ 0 w 243"/>
                <a:gd name="T23" fmla="*/ 84 h 106"/>
                <a:gd name="T24" fmla="*/ 0 w 243"/>
                <a:gd name="T25" fmla="*/ 84 h 106"/>
                <a:gd name="T26" fmla="*/ 10 w 243"/>
                <a:gd name="T27" fmla="*/ 93 h 106"/>
                <a:gd name="T28" fmla="*/ 19 w 243"/>
                <a:gd name="T29" fmla="*/ 100 h 106"/>
                <a:gd name="T30" fmla="*/ 31 w 243"/>
                <a:gd name="T31" fmla="*/ 106 h 106"/>
                <a:gd name="T32" fmla="*/ 53 w 243"/>
                <a:gd name="T33" fmla="*/ 106 h 106"/>
                <a:gd name="T34" fmla="*/ 53 w 243"/>
                <a:gd name="T35" fmla="*/ 106 h 106"/>
                <a:gd name="T36" fmla="*/ 97 w 243"/>
                <a:gd name="T37" fmla="*/ 103 h 106"/>
                <a:gd name="T38" fmla="*/ 153 w 243"/>
                <a:gd name="T39" fmla="*/ 93 h 106"/>
                <a:gd name="T40" fmla="*/ 218 w 243"/>
                <a:gd name="T41" fmla="*/ 84 h 106"/>
                <a:gd name="T42" fmla="*/ 218 w 243"/>
                <a:gd name="T43" fmla="*/ 84 h 106"/>
                <a:gd name="T44" fmla="*/ 231 w 243"/>
                <a:gd name="T45" fmla="*/ 81 h 106"/>
                <a:gd name="T46" fmla="*/ 237 w 243"/>
                <a:gd name="T47" fmla="*/ 78 h 106"/>
                <a:gd name="T48" fmla="*/ 243 w 243"/>
                <a:gd name="T49" fmla="*/ 69 h 106"/>
                <a:gd name="T50" fmla="*/ 243 w 243"/>
                <a:gd name="T51" fmla="*/ 69 h 106"/>
                <a:gd name="T52" fmla="*/ 243 w 243"/>
                <a:gd name="T53" fmla="*/ 62 h 106"/>
                <a:gd name="T54" fmla="*/ 243 w 243"/>
                <a:gd name="T55" fmla="*/ 53 h 106"/>
                <a:gd name="T56" fmla="*/ 237 w 243"/>
                <a:gd name="T57" fmla="*/ 47 h 106"/>
                <a:gd name="T58" fmla="*/ 227 w 243"/>
                <a:gd name="T59" fmla="*/ 37 h 106"/>
                <a:gd name="T60" fmla="*/ 227 w 243"/>
                <a:gd name="T61" fmla="*/ 37 h 106"/>
                <a:gd name="T62" fmla="*/ 178 w 243"/>
                <a:gd name="T63" fmla="*/ 3 h 106"/>
                <a:gd name="T64" fmla="*/ 178 w 243"/>
                <a:gd name="T65"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3" h="106">
                  <a:moveTo>
                    <a:pt x="178" y="3"/>
                  </a:moveTo>
                  <a:lnTo>
                    <a:pt x="178" y="3"/>
                  </a:lnTo>
                  <a:lnTo>
                    <a:pt x="162" y="0"/>
                  </a:lnTo>
                  <a:lnTo>
                    <a:pt x="146" y="0"/>
                  </a:lnTo>
                  <a:lnTo>
                    <a:pt x="122" y="9"/>
                  </a:lnTo>
                  <a:lnTo>
                    <a:pt x="122" y="9"/>
                  </a:lnTo>
                  <a:lnTo>
                    <a:pt x="94" y="16"/>
                  </a:lnTo>
                  <a:lnTo>
                    <a:pt x="66" y="22"/>
                  </a:lnTo>
                  <a:lnTo>
                    <a:pt x="10" y="25"/>
                  </a:lnTo>
                  <a:lnTo>
                    <a:pt x="10" y="25"/>
                  </a:lnTo>
                  <a:lnTo>
                    <a:pt x="0" y="25"/>
                  </a:lnTo>
                  <a:lnTo>
                    <a:pt x="0" y="84"/>
                  </a:lnTo>
                  <a:lnTo>
                    <a:pt x="0" y="84"/>
                  </a:lnTo>
                  <a:lnTo>
                    <a:pt x="10" y="93"/>
                  </a:lnTo>
                  <a:lnTo>
                    <a:pt x="19" y="100"/>
                  </a:lnTo>
                  <a:lnTo>
                    <a:pt x="31" y="106"/>
                  </a:lnTo>
                  <a:lnTo>
                    <a:pt x="53" y="106"/>
                  </a:lnTo>
                  <a:lnTo>
                    <a:pt x="53" y="106"/>
                  </a:lnTo>
                  <a:lnTo>
                    <a:pt x="97" y="103"/>
                  </a:lnTo>
                  <a:lnTo>
                    <a:pt x="153" y="93"/>
                  </a:lnTo>
                  <a:lnTo>
                    <a:pt x="218" y="84"/>
                  </a:lnTo>
                  <a:lnTo>
                    <a:pt x="218" y="84"/>
                  </a:lnTo>
                  <a:lnTo>
                    <a:pt x="231" y="81"/>
                  </a:lnTo>
                  <a:lnTo>
                    <a:pt x="237" y="78"/>
                  </a:lnTo>
                  <a:lnTo>
                    <a:pt x="243" y="69"/>
                  </a:lnTo>
                  <a:lnTo>
                    <a:pt x="243" y="69"/>
                  </a:lnTo>
                  <a:lnTo>
                    <a:pt x="243" y="62"/>
                  </a:lnTo>
                  <a:lnTo>
                    <a:pt x="243" y="53"/>
                  </a:lnTo>
                  <a:lnTo>
                    <a:pt x="237" y="47"/>
                  </a:lnTo>
                  <a:lnTo>
                    <a:pt x="227" y="37"/>
                  </a:lnTo>
                  <a:lnTo>
                    <a:pt x="227" y="37"/>
                  </a:lnTo>
                  <a:lnTo>
                    <a:pt x="178" y="3"/>
                  </a:lnTo>
                  <a:lnTo>
                    <a:pt x="178" y="3"/>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9" name="Freeform 363"/>
            <p:cNvSpPr>
              <a:spLocks/>
            </p:cNvSpPr>
            <p:nvPr/>
          </p:nvSpPr>
          <p:spPr bwMode="auto">
            <a:xfrm>
              <a:off x="6" y="871"/>
              <a:ext cx="243" cy="97"/>
            </a:xfrm>
            <a:custGeom>
              <a:avLst/>
              <a:gdLst>
                <a:gd name="T0" fmla="*/ 178 w 243"/>
                <a:gd name="T1" fmla="*/ 3 h 97"/>
                <a:gd name="T2" fmla="*/ 178 w 243"/>
                <a:gd name="T3" fmla="*/ 3 h 97"/>
                <a:gd name="T4" fmla="*/ 162 w 243"/>
                <a:gd name="T5" fmla="*/ 0 h 97"/>
                <a:gd name="T6" fmla="*/ 146 w 243"/>
                <a:gd name="T7" fmla="*/ 0 h 97"/>
                <a:gd name="T8" fmla="*/ 122 w 243"/>
                <a:gd name="T9" fmla="*/ 9 h 97"/>
                <a:gd name="T10" fmla="*/ 122 w 243"/>
                <a:gd name="T11" fmla="*/ 9 h 97"/>
                <a:gd name="T12" fmla="*/ 94 w 243"/>
                <a:gd name="T13" fmla="*/ 16 h 97"/>
                <a:gd name="T14" fmla="*/ 66 w 243"/>
                <a:gd name="T15" fmla="*/ 22 h 97"/>
                <a:gd name="T16" fmla="*/ 10 w 243"/>
                <a:gd name="T17" fmla="*/ 25 h 97"/>
                <a:gd name="T18" fmla="*/ 10 w 243"/>
                <a:gd name="T19" fmla="*/ 25 h 97"/>
                <a:gd name="T20" fmla="*/ 0 w 243"/>
                <a:gd name="T21" fmla="*/ 25 h 97"/>
                <a:gd name="T22" fmla="*/ 0 w 243"/>
                <a:gd name="T23" fmla="*/ 75 h 97"/>
                <a:gd name="T24" fmla="*/ 0 w 243"/>
                <a:gd name="T25" fmla="*/ 75 h 97"/>
                <a:gd name="T26" fmla="*/ 10 w 243"/>
                <a:gd name="T27" fmla="*/ 84 h 97"/>
                <a:gd name="T28" fmla="*/ 19 w 243"/>
                <a:gd name="T29" fmla="*/ 93 h 97"/>
                <a:gd name="T30" fmla="*/ 34 w 243"/>
                <a:gd name="T31" fmla="*/ 97 h 97"/>
                <a:gd name="T32" fmla="*/ 53 w 243"/>
                <a:gd name="T33" fmla="*/ 97 h 97"/>
                <a:gd name="T34" fmla="*/ 53 w 243"/>
                <a:gd name="T35" fmla="*/ 97 h 97"/>
                <a:gd name="T36" fmla="*/ 97 w 243"/>
                <a:gd name="T37" fmla="*/ 93 h 97"/>
                <a:gd name="T38" fmla="*/ 153 w 243"/>
                <a:gd name="T39" fmla="*/ 84 h 97"/>
                <a:gd name="T40" fmla="*/ 218 w 243"/>
                <a:gd name="T41" fmla="*/ 75 h 97"/>
                <a:gd name="T42" fmla="*/ 218 w 243"/>
                <a:gd name="T43" fmla="*/ 75 h 97"/>
                <a:gd name="T44" fmla="*/ 234 w 243"/>
                <a:gd name="T45" fmla="*/ 72 h 97"/>
                <a:gd name="T46" fmla="*/ 240 w 243"/>
                <a:gd name="T47" fmla="*/ 65 h 97"/>
                <a:gd name="T48" fmla="*/ 243 w 243"/>
                <a:gd name="T49" fmla="*/ 59 h 97"/>
                <a:gd name="T50" fmla="*/ 243 w 243"/>
                <a:gd name="T51" fmla="*/ 59 h 97"/>
                <a:gd name="T52" fmla="*/ 240 w 243"/>
                <a:gd name="T53" fmla="*/ 50 h 97"/>
                <a:gd name="T54" fmla="*/ 227 w 243"/>
                <a:gd name="T55" fmla="*/ 37 h 97"/>
                <a:gd name="T56" fmla="*/ 227 w 243"/>
                <a:gd name="T57" fmla="*/ 37 h 97"/>
                <a:gd name="T58" fmla="*/ 178 w 243"/>
                <a:gd name="T59" fmla="*/ 3 h 97"/>
                <a:gd name="T60" fmla="*/ 178 w 243"/>
                <a:gd name="T6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3" h="97">
                  <a:moveTo>
                    <a:pt x="178" y="3"/>
                  </a:moveTo>
                  <a:lnTo>
                    <a:pt x="178" y="3"/>
                  </a:lnTo>
                  <a:lnTo>
                    <a:pt x="162" y="0"/>
                  </a:lnTo>
                  <a:lnTo>
                    <a:pt x="146" y="0"/>
                  </a:lnTo>
                  <a:lnTo>
                    <a:pt x="122" y="9"/>
                  </a:lnTo>
                  <a:lnTo>
                    <a:pt x="122" y="9"/>
                  </a:lnTo>
                  <a:lnTo>
                    <a:pt x="94" y="16"/>
                  </a:lnTo>
                  <a:lnTo>
                    <a:pt x="66" y="22"/>
                  </a:lnTo>
                  <a:lnTo>
                    <a:pt x="10" y="25"/>
                  </a:lnTo>
                  <a:lnTo>
                    <a:pt x="10" y="25"/>
                  </a:lnTo>
                  <a:lnTo>
                    <a:pt x="0" y="25"/>
                  </a:lnTo>
                  <a:lnTo>
                    <a:pt x="0" y="75"/>
                  </a:lnTo>
                  <a:lnTo>
                    <a:pt x="0" y="75"/>
                  </a:lnTo>
                  <a:lnTo>
                    <a:pt x="10" y="84"/>
                  </a:lnTo>
                  <a:lnTo>
                    <a:pt x="19" y="93"/>
                  </a:lnTo>
                  <a:lnTo>
                    <a:pt x="34" y="97"/>
                  </a:lnTo>
                  <a:lnTo>
                    <a:pt x="53" y="97"/>
                  </a:lnTo>
                  <a:lnTo>
                    <a:pt x="53" y="97"/>
                  </a:lnTo>
                  <a:lnTo>
                    <a:pt x="97" y="93"/>
                  </a:lnTo>
                  <a:lnTo>
                    <a:pt x="153" y="84"/>
                  </a:lnTo>
                  <a:lnTo>
                    <a:pt x="218" y="75"/>
                  </a:lnTo>
                  <a:lnTo>
                    <a:pt x="218" y="75"/>
                  </a:lnTo>
                  <a:lnTo>
                    <a:pt x="234" y="72"/>
                  </a:lnTo>
                  <a:lnTo>
                    <a:pt x="240" y="65"/>
                  </a:lnTo>
                  <a:lnTo>
                    <a:pt x="243" y="59"/>
                  </a:lnTo>
                  <a:lnTo>
                    <a:pt x="243" y="59"/>
                  </a:lnTo>
                  <a:lnTo>
                    <a:pt x="240" y="50"/>
                  </a:lnTo>
                  <a:lnTo>
                    <a:pt x="227" y="37"/>
                  </a:lnTo>
                  <a:lnTo>
                    <a:pt x="227" y="37"/>
                  </a:lnTo>
                  <a:lnTo>
                    <a:pt x="178" y="3"/>
                  </a:lnTo>
                  <a:lnTo>
                    <a:pt x="178" y="3"/>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0" name="Freeform 364"/>
            <p:cNvSpPr>
              <a:spLocks/>
            </p:cNvSpPr>
            <p:nvPr/>
          </p:nvSpPr>
          <p:spPr bwMode="auto">
            <a:xfrm>
              <a:off x="6" y="902"/>
              <a:ext cx="184" cy="44"/>
            </a:xfrm>
            <a:custGeom>
              <a:avLst/>
              <a:gdLst>
                <a:gd name="T0" fmla="*/ 184 w 184"/>
                <a:gd name="T1" fmla="*/ 25 h 44"/>
                <a:gd name="T2" fmla="*/ 184 w 184"/>
                <a:gd name="T3" fmla="*/ 25 h 44"/>
                <a:gd name="T4" fmla="*/ 156 w 184"/>
                <a:gd name="T5" fmla="*/ 34 h 44"/>
                <a:gd name="T6" fmla="*/ 118 w 184"/>
                <a:gd name="T7" fmla="*/ 44 h 44"/>
                <a:gd name="T8" fmla="*/ 84 w 184"/>
                <a:gd name="T9" fmla="*/ 44 h 44"/>
                <a:gd name="T10" fmla="*/ 69 w 184"/>
                <a:gd name="T11" fmla="*/ 44 h 44"/>
                <a:gd name="T12" fmla="*/ 56 w 184"/>
                <a:gd name="T13" fmla="*/ 38 h 44"/>
                <a:gd name="T14" fmla="*/ 56 w 184"/>
                <a:gd name="T15" fmla="*/ 38 h 44"/>
                <a:gd name="T16" fmla="*/ 44 w 184"/>
                <a:gd name="T17" fmla="*/ 31 h 44"/>
                <a:gd name="T18" fmla="*/ 34 w 184"/>
                <a:gd name="T19" fmla="*/ 25 h 44"/>
                <a:gd name="T20" fmla="*/ 19 w 184"/>
                <a:gd name="T21" fmla="*/ 10 h 44"/>
                <a:gd name="T22" fmla="*/ 19 w 184"/>
                <a:gd name="T23" fmla="*/ 10 h 44"/>
                <a:gd name="T24" fmla="*/ 6 w 184"/>
                <a:gd name="T25" fmla="*/ 3 h 44"/>
                <a:gd name="T26" fmla="*/ 0 w 184"/>
                <a:gd name="T27" fmla="*/ 0 h 44"/>
                <a:gd name="T28" fmla="*/ 0 w 184"/>
                <a:gd name="T29" fmla="*/ 0 h 44"/>
                <a:gd name="T30" fmla="*/ 0 w 184"/>
                <a:gd name="T31" fmla="*/ 0 h 44"/>
                <a:gd name="T32" fmla="*/ 25 w 184"/>
                <a:gd name="T33" fmla="*/ 0 h 44"/>
                <a:gd name="T34" fmla="*/ 50 w 184"/>
                <a:gd name="T35" fmla="*/ 3 h 44"/>
                <a:gd name="T36" fmla="*/ 72 w 184"/>
                <a:gd name="T37" fmla="*/ 10 h 44"/>
                <a:gd name="T38" fmla="*/ 72 w 184"/>
                <a:gd name="T39" fmla="*/ 10 h 44"/>
                <a:gd name="T40" fmla="*/ 97 w 184"/>
                <a:gd name="T41" fmla="*/ 16 h 44"/>
                <a:gd name="T42" fmla="*/ 115 w 184"/>
                <a:gd name="T43" fmla="*/ 16 h 44"/>
                <a:gd name="T44" fmla="*/ 150 w 184"/>
                <a:gd name="T45" fmla="*/ 16 h 44"/>
                <a:gd name="T46" fmla="*/ 150 w 184"/>
                <a:gd name="T47" fmla="*/ 16 h 44"/>
                <a:gd name="T48" fmla="*/ 162 w 184"/>
                <a:gd name="T49" fmla="*/ 16 h 44"/>
                <a:gd name="T50" fmla="*/ 175 w 184"/>
                <a:gd name="T51" fmla="*/ 19 h 44"/>
                <a:gd name="T52" fmla="*/ 184 w 184"/>
                <a:gd name="T53" fmla="*/ 25 h 44"/>
                <a:gd name="T54" fmla="*/ 184 w 184"/>
                <a:gd name="T55"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44">
                  <a:moveTo>
                    <a:pt x="184" y="25"/>
                  </a:moveTo>
                  <a:lnTo>
                    <a:pt x="184" y="25"/>
                  </a:lnTo>
                  <a:lnTo>
                    <a:pt x="156" y="34"/>
                  </a:lnTo>
                  <a:lnTo>
                    <a:pt x="118" y="44"/>
                  </a:lnTo>
                  <a:lnTo>
                    <a:pt x="84" y="44"/>
                  </a:lnTo>
                  <a:lnTo>
                    <a:pt x="69" y="44"/>
                  </a:lnTo>
                  <a:lnTo>
                    <a:pt x="56" y="38"/>
                  </a:lnTo>
                  <a:lnTo>
                    <a:pt x="56" y="38"/>
                  </a:lnTo>
                  <a:lnTo>
                    <a:pt x="44" y="31"/>
                  </a:lnTo>
                  <a:lnTo>
                    <a:pt x="34" y="25"/>
                  </a:lnTo>
                  <a:lnTo>
                    <a:pt x="19" y="10"/>
                  </a:lnTo>
                  <a:lnTo>
                    <a:pt x="19" y="10"/>
                  </a:lnTo>
                  <a:lnTo>
                    <a:pt x="6" y="3"/>
                  </a:lnTo>
                  <a:lnTo>
                    <a:pt x="0" y="0"/>
                  </a:lnTo>
                  <a:lnTo>
                    <a:pt x="0" y="0"/>
                  </a:lnTo>
                  <a:lnTo>
                    <a:pt x="0" y="0"/>
                  </a:lnTo>
                  <a:lnTo>
                    <a:pt x="25" y="0"/>
                  </a:lnTo>
                  <a:lnTo>
                    <a:pt x="50" y="3"/>
                  </a:lnTo>
                  <a:lnTo>
                    <a:pt x="72" y="10"/>
                  </a:lnTo>
                  <a:lnTo>
                    <a:pt x="72" y="10"/>
                  </a:lnTo>
                  <a:lnTo>
                    <a:pt x="97" y="16"/>
                  </a:lnTo>
                  <a:lnTo>
                    <a:pt x="115" y="16"/>
                  </a:lnTo>
                  <a:lnTo>
                    <a:pt x="150" y="16"/>
                  </a:lnTo>
                  <a:lnTo>
                    <a:pt x="150" y="16"/>
                  </a:lnTo>
                  <a:lnTo>
                    <a:pt x="162" y="16"/>
                  </a:lnTo>
                  <a:lnTo>
                    <a:pt x="175" y="19"/>
                  </a:lnTo>
                  <a:lnTo>
                    <a:pt x="184" y="25"/>
                  </a:lnTo>
                  <a:lnTo>
                    <a:pt x="184" y="2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1" name="Freeform 365"/>
            <p:cNvSpPr>
              <a:spLocks/>
            </p:cNvSpPr>
            <p:nvPr/>
          </p:nvSpPr>
          <p:spPr bwMode="auto">
            <a:xfrm>
              <a:off x="6" y="902"/>
              <a:ext cx="243" cy="66"/>
            </a:xfrm>
            <a:custGeom>
              <a:avLst/>
              <a:gdLst>
                <a:gd name="T0" fmla="*/ 0 w 243"/>
                <a:gd name="T1" fmla="*/ 44 h 66"/>
                <a:gd name="T2" fmla="*/ 0 w 243"/>
                <a:gd name="T3" fmla="*/ 44 h 66"/>
                <a:gd name="T4" fmla="*/ 10 w 243"/>
                <a:gd name="T5" fmla="*/ 53 h 66"/>
                <a:gd name="T6" fmla="*/ 19 w 243"/>
                <a:gd name="T7" fmla="*/ 62 h 66"/>
                <a:gd name="T8" fmla="*/ 34 w 243"/>
                <a:gd name="T9" fmla="*/ 66 h 66"/>
                <a:gd name="T10" fmla="*/ 53 w 243"/>
                <a:gd name="T11" fmla="*/ 66 h 66"/>
                <a:gd name="T12" fmla="*/ 53 w 243"/>
                <a:gd name="T13" fmla="*/ 66 h 66"/>
                <a:gd name="T14" fmla="*/ 97 w 243"/>
                <a:gd name="T15" fmla="*/ 62 h 66"/>
                <a:gd name="T16" fmla="*/ 153 w 243"/>
                <a:gd name="T17" fmla="*/ 53 h 66"/>
                <a:gd name="T18" fmla="*/ 218 w 243"/>
                <a:gd name="T19" fmla="*/ 44 h 66"/>
                <a:gd name="T20" fmla="*/ 218 w 243"/>
                <a:gd name="T21" fmla="*/ 44 h 66"/>
                <a:gd name="T22" fmla="*/ 234 w 243"/>
                <a:gd name="T23" fmla="*/ 41 h 66"/>
                <a:gd name="T24" fmla="*/ 240 w 243"/>
                <a:gd name="T25" fmla="*/ 34 h 66"/>
                <a:gd name="T26" fmla="*/ 243 w 243"/>
                <a:gd name="T27" fmla="*/ 28 h 66"/>
                <a:gd name="T28" fmla="*/ 243 w 243"/>
                <a:gd name="T29" fmla="*/ 28 h 66"/>
                <a:gd name="T30" fmla="*/ 240 w 243"/>
                <a:gd name="T31" fmla="*/ 19 h 66"/>
                <a:gd name="T32" fmla="*/ 227 w 243"/>
                <a:gd name="T33" fmla="*/ 6 h 66"/>
                <a:gd name="T34" fmla="*/ 227 w 243"/>
                <a:gd name="T35" fmla="*/ 6 h 66"/>
                <a:gd name="T36" fmla="*/ 215 w 243"/>
                <a:gd name="T37" fmla="*/ 0 h 66"/>
                <a:gd name="T38" fmla="*/ 215 w 243"/>
                <a:gd name="T39" fmla="*/ 0 h 66"/>
                <a:gd name="T40" fmla="*/ 224 w 243"/>
                <a:gd name="T41" fmla="*/ 19 h 66"/>
                <a:gd name="T42" fmla="*/ 224 w 243"/>
                <a:gd name="T43" fmla="*/ 25 h 66"/>
                <a:gd name="T44" fmla="*/ 221 w 243"/>
                <a:gd name="T45" fmla="*/ 28 h 66"/>
                <a:gd name="T46" fmla="*/ 215 w 243"/>
                <a:gd name="T47" fmla="*/ 31 h 66"/>
                <a:gd name="T48" fmla="*/ 206 w 243"/>
                <a:gd name="T49" fmla="*/ 34 h 66"/>
                <a:gd name="T50" fmla="*/ 175 w 243"/>
                <a:gd name="T51" fmla="*/ 44 h 66"/>
                <a:gd name="T52" fmla="*/ 175 w 243"/>
                <a:gd name="T53" fmla="*/ 44 h 66"/>
                <a:gd name="T54" fmla="*/ 131 w 243"/>
                <a:gd name="T55" fmla="*/ 50 h 66"/>
                <a:gd name="T56" fmla="*/ 84 w 243"/>
                <a:gd name="T57" fmla="*/ 53 h 66"/>
                <a:gd name="T58" fmla="*/ 47 w 243"/>
                <a:gd name="T59" fmla="*/ 53 h 66"/>
                <a:gd name="T60" fmla="*/ 34 w 243"/>
                <a:gd name="T61" fmla="*/ 50 h 66"/>
                <a:gd name="T62" fmla="*/ 25 w 243"/>
                <a:gd name="T63" fmla="*/ 47 h 66"/>
                <a:gd name="T64" fmla="*/ 25 w 243"/>
                <a:gd name="T65" fmla="*/ 47 h 66"/>
                <a:gd name="T66" fmla="*/ 13 w 243"/>
                <a:gd name="T67" fmla="*/ 38 h 66"/>
                <a:gd name="T68" fmla="*/ 0 w 243"/>
                <a:gd name="T69" fmla="*/ 25 h 66"/>
                <a:gd name="T70" fmla="*/ 0 w 243"/>
                <a:gd name="T71" fmla="*/ 44 h 66"/>
                <a:gd name="T72" fmla="*/ 0 w 243"/>
                <a:gd name="T73" fmla="*/ 4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3" h="66">
                  <a:moveTo>
                    <a:pt x="0" y="44"/>
                  </a:moveTo>
                  <a:lnTo>
                    <a:pt x="0" y="44"/>
                  </a:lnTo>
                  <a:lnTo>
                    <a:pt x="10" y="53"/>
                  </a:lnTo>
                  <a:lnTo>
                    <a:pt x="19" y="62"/>
                  </a:lnTo>
                  <a:lnTo>
                    <a:pt x="34" y="66"/>
                  </a:lnTo>
                  <a:lnTo>
                    <a:pt x="53" y="66"/>
                  </a:lnTo>
                  <a:lnTo>
                    <a:pt x="53" y="66"/>
                  </a:lnTo>
                  <a:lnTo>
                    <a:pt x="97" y="62"/>
                  </a:lnTo>
                  <a:lnTo>
                    <a:pt x="153" y="53"/>
                  </a:lnTo>
                  <a:lnTo>
                    <a:pt x="218" y="44"/>
                  </a:lnTo>
                  <a:lnTo>
                    <a:pt x="218" y="44"/>
                  </a:lnTo>
                  <a:lnTo>
                    <a:pt x="234" y="41"/>
                  </a:lnTo>
                  <a:lnTo>
                    <a:pt x="240" y="34"/>
                  </a:lnTo>
                  <a:lnTo>
                    <a:pt x="243" y="28"/>
                  </a:lnTo>
                  <a:lnTo>
                    <a:pt x="243" y="28"/>
                  </a:lnTo>
                  <a:lnTo>
                    <a:pt x="240" y="19"/>
                  </a:lnTo>
                  <a:lnTo>
                    <a:pt x="227" y="6"/>
                  </a:lnTo>
                  <a:lnTo>
                    <a:pt x="227" y="6"/>
                  </a:lnTo>
                  <a:lnTo>
                    <a:pt x="215" y="0"/>
                  </a:lnTo>
                  <a:lnTo>
                    <a:pt x="215" y="0"/>
                  </a:lnTo>
                  <a:lnTo>
                    <a:pt x="224" y="19"/>
                  </a:lnTo>
                  <a:lnTo>
                    <a:pt x="224" y="25"/>
                  </a:lnTo>
                  <a:lnTo>
                    <a:pt x="221" y="28"/>
                  </a:lnTo>
                  <a:lnTo>
                    <a:pt x="215" y="31"/>
                  </a:lnTo>
                  <a:lnTo>
                    <a:pt x="206" y="34"/>
                  </a:lnTo>
                  <a:lnTo>
                    <a:pt x="175" y="44"/>
                  </a:lnTo>
                  <a:lnTo>
                    <a:pt x="175" y="44"/>
                  </a:lnTo>
                  <a:lnTo>
                    <a:pt x="131" y="50"/>
                  </a:lnTo>
                  <a:lnTo>
                    <a:pt x="84" y="53"/>
                  </a:lnTo>
                  <a:lnTo>
                    <a:pt x="47" y="53"/>
                  </a:lnTo>
                  <a:lnTo>
                    <a:pt x="34" y="50"/>
                  </a:lnTo>
                  <a:lnTo>
                    <a:pt x="25" y="47"/>
                  </a:lnTo>
                  <a:lnTo>
                    <a:pt x="25" y="47"/>
                  </a:lnTo>
                  <a:lnTo>
                    <a:pt x="13" y="38"/>
                  </a:lnTo>
                  <a:lnTo>
                    <a:pt x="0" y="25"/>
                  </a:lnTo>
                  <a:lnTo>
                    <a:pt x="0" y="44"/>
                  </a:lnTo>
                  <a:lnTo>
                    <a:pt x="0" y="44"/>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2" name="Freeform 366"/>
            <p:cNvSpPr>
              <a:spLocks/>
            </p:cNvSpPr>
            <p:nvPr/>
          </p:nvSpPr>
          <p:spPr bwMode="auto">
            <a:xfrm>
              <a:off x="6" y="961"/>
              <a:ext cx="237" cy="224"/>
            </a:xfrm>
            <a:custGeom>
              <a:avLst/>
              <a:gdLst>
                <a:gd name="T0" fmla="*/ 0 w 237"/>
                <a:gd name="T1" fmla="*/ 41 h 224"/>
                <a:gd name="T2" fmla="*/ 203 w 237"/>
                <a:gd name="T3" fmla="*/ 0 h 224"/>
                <a:gd name="T4" fmla="*/ 203 w 237"/>
                <a:gd name="T5" fmla="*/ 0 h 224"/>
                <a:gd name="T6" fmla="*/ 212 w 237"/>
                <a:gd name="T7" fmla="*/ 0 h 224"/>
                <a:gd name="T8" fmla="*/ 221 w 237"/>
                <a:gd name="T9" fmla="*/ 3 h 224"/>
                <a:gd name="T10" fmla="*/ 227 w 237"/>
                <a:gd name="T11" fmla="*/ 13 h 224"/>
                <a:gd name="T12" fmla="*/ 231 w 237"/>
                <a:gd name="T13" fmla="*/ 22 h 224"/>
                <a:gd name="T14" fmla="*/ 237 w 237"/>
                <a:gd name="T15" fmla="*/ 140 h 224"/>
                <a:gd name="T16" fmla="*/ 237 w 237"/>
                <a:gd name="T17" fmla="*/ 140 h 224"/>
                <a:gd name="T18" fmla="*/ 234 w 237"/>
                <a:gd name="T19" fmla="*/ 153 h 224"/>
                <a:gd name="T20" fmla="*/ 231 w 237"/>
                <a:gd name="T21" fmla="*/ 162 h 224"/>
                <a:gd name="T22" fmla="*/ 221 w 237"/>
                <a:gd name="T23" fmla="*/ 168 h 224"/>
                <a:gd name="T24" fmla="*/ 212 w 237"/>
                <a:gd name="T25" fmla="*/ 175 h 224"/>
                <a:gd name="T26" fmla="*/ 6 w 237"/>
                <a:gd name="T27" fmla="*/ 221 h 224"/>
                <a:gd name="T28" fmla="*/ 6 w 237"/>
                <a:gd name="T29" fmla="*/ 221 h 224"/>
                <a:gd name="T30" fmla="*/ 0 w 237"/>
                <a:gd name="T31" fmla="*/ 224 h 224"/>
                <a:gd name="T32" fmla="*/ 0 w 237"/>
                <a:gd name="T33" fmla="*/ 41 h 224"/>
                <a:gd name="T34" fmla="*/ 0 w 237"/>
                <a:gd name="T35" fmla="*/ 4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224">
                  <a:moveTo>
                    <a:pt x="0" y="41"/>
                  </a:moveTo>
                  <a:lnTo>
                    <a:pt x="203" y="0"/>
                  </a:lnTo>
                  <a:lnTo>
                    <a:pt x="203" y="0"/>
                  </a:lnTo>
                  <a:lnTo>
                    <a:pt x="212" y="0"/>
                  </a:lnTo>
                  <a:lnTo>
                    <a:pt x="221" y="3"/>
                  </a:lnTo>
                  <a:lnTo>
                    <a:pt x="227" y="13"/>
                  </a:lnTo>
                  <a:lnTo>
                    <a:pt x="231" y="22"/>
                  </a:lnTo>
                  <a:lnTo>
                    <a:pt x="237" y="140"/>
                  </a:lnTo>
                  <a:lnTo>
                    <a:pt x="237" y="140"/>
                  </a:lnTo>
                  <a:lnTo>
                    <a:pt x="234" y="153"/>
                  </a:lnTo>
                  <a:lnTo>
                    <a:pt x="231" y="162"/>
                  </a:lnTo>
                  <a:lnTo>
                    <a:pt x="221" y="168"/>
                  </a:lnTo>
                  <a:lnTo>
                    <a:pt x="212" y="175"/>
                  </a:lnTo>
                  <a:lnTo>
                    <a:pt x="6" y="221"/>
                  </a:lnTo>
                  <a:lnTo>
                    <a:pt x="6" y="221"/>
                  </a:lnTo>
                  <a:lnTo>
                    <a:pt x="0" y="224"/>
                  </a:lnTo>
                  <a:lnTo>
                    <a:pt x="0" y="41"/>
                  </a:lnTo>
                  <a:lnTo>
                    <a:pt x="0" y="41"/>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3" name="Freeform 367"/>
            <p:cNvSpPr>
              <a:spLocks/>
            </p:cNvSpPr>
            <p:nvPr/>
          </p:nvSpPr>
          <p:spPr bwMode="auto">
            <a:xfrm>
              <a:off x="6" y="964"/>
              <a:ext cx="237" cy="218"/>
            </a:xfrm>
            <a:custGeom>
              <a:avLst/>
              <a:gdLst>
                <a:gd name="T0" fmla="*/ 231 w 237"/>
                <a:gd name="T1" fmla="*/ 19 h 218"/>
                <a:gd name="T2" fmla="*/ 237 w 237"/>
                <a:gd name="T3" fmla="*/ 137 h 218"/>
                <a:gd name="T4" fmla="*/ 237 w 237"/>
                <a:gd name="T5" fmla="*/ 137 h 218"/>
                <a:gd name="T6" fmla="*/ 234 w 237"/>
                <a:gd name="T7" fmla="*/ 150 h 218"/>
                <a:gd name="T8" fmla="*/ 231 w 237"/>
                <a:gd name="T9" fmla="*/ 159 h 218"/>
                <a:gd name="T10" fmla="*/ 221 w 237"/>
                <a:gd name="T11" fmla="*/ 165 h 218"/>
                <a:gd name="T12" fmla="*/ 212 w 237"/>
                <a:gd name="T13" fmla="*/ 172 h 218"/>
                <a:gd name="T14" fmla="*/ 6 w 237"/>
                <a:gd name="T15" fmla="*/ 218 h 218"/>
                <a:gd name="T16" fmla="*/ 6 w 237"/>
                <a:gd name="T17" fmla="*/ 218 h 218"/>
                <a:gd name="T18" fmla="*/ 0 w 237"/>
                <a:gd name="T19" fmla="*/ 218 h 218"/>
                <a:gd name="T20" fmla="*/ 0 w 237"/>
                <a:gd name="T21" fmla="*/ 44 h 218"/>
                <a:gd name="T22" fmla="*/ 0 w 237"/>
                <a:gd name="T23" fmla="*/ 44 h 218"/>
                <a:gd name="T24" fmla="*/ 6 w 237"/>
                <a:gd name="T25" fmla="*/ 41 h 218"/>
                <a:gd name="T26" fmla="*/ 215 w 237"/>
                <a:gd name="T27" fmla="*/ 0 h 218"/>
                <a:gd name="T28" fmla="*/ 215 w 237"/>
                <a:gd name="T29" fmla="*/ 0 h 218"/>
                <a:gd name="T30" fmla="*/ 221 w 237"/>
                <a:gd name="T31" fmla="*/ 0 h 218"/>
                <a:gd name="T32" fmla="*/ 227 w 237"/>
                <a:gd name="T33" fmla="*/ 7 h 218"/>
                <a:gd name="T34" fmla="*/ 231 w 237"/>
                <a:gd name="T35" fmla="*/ 19 h 218"/>
                <a:gd name="T36" fmla="*/ 231 w 237"/>
                <a:gd name="T37" fmla="*/ 1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218">
                  <a:moveTo>
                    <a:pt x="231" y="19"/>
                  </a:moveTo>
                  <a:lnTo>
                    <a:pt x="237" y="137"/>
                  </a:lnTo>
                  <a:lnTo>
                    <a:pt x="237" y="137"/>
                  </a:lnTo>
                  <a:lnTo>
                    <a:pt x="234" y="150"/>
                  </a:lnTo>
                  <a:lnTo>
                    <a:pt x="231" y="159"/>
                  </a:lnTo>
                  <a:lnTo>
                    <a:pt x="221" y="165"/>
                  </a:lnTo>
                  <a:lnTo>
                    <a:pt x="212" y="172"/>
                  </a:lnTo>
                  <a:lnTo>
                    <a:pt x="6" y="218"/>
                  </a:lnTo>
                  <a:lnTo>
                    <a:pt x="6" y="218"/>
                  </a:lnTo>
                  <a:lnTo>
                    <a:pt x="0" y="218"/>
                  </a:lnTo>
                  <a:lnTo>
                    <a:pt x="0" y="44"/>
                  </a:lnTo>
                  <a:lnTo>
                    <a:pt x="0" y="44"/>
                  </a:lnTo>
                  <a:lnTo>
                    <a:pt x="6" y="41"/>
                  </a:lnTo>
                  <a:lnTo>
                    <a:pt x="215" y="0"/>
                  </a:lnTo>
                  <a:lnTo>
                    <a:pt x="215" y="0"/>
                  </a:lnTo>
                  <a:lnTo>
                    <a:pt x="221" y="0"/>
                  </a:lnTo>
                  <a:lnTo>
                    <a:pt x="227" y="7"/>
                  </a:lnTo>
                  <a:lnTo>
                    <a:pt x="231" y="19"/>
                  </a:lnTo>
                  <a:lnTo>
                    <a:pt x="231" y="1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4" name="Freeform 368"/>
            <p:cNvSpPr>
              <a:spLocks noEditPoints="1"/>
            </p:cNvSpPr>
            <p:nvPr/>
          </p:nvSpPr>
          <p:spPr bwMode="auto">
            <a:xfrm>
              <a:off x="6" y="971"/>
              <a:ext cx="184" cy="211"/>
            </a:xfrm>
            <a:custGeom>
              <a:avLst/>
              <a:gdLst>
                <a:gd name="T0" fmla="*/ 168 w 184"/>
                <a:gd name="T1" fmla="*/ 174 h 211"/>
                <a:gd name="T2" fmla="*/ 6 w 184"/>
                <a:gd name="T3" fmla="*/ 211 h 211"/>
                <a:gd name="T4" fmla="*/ 6 w 184"/>
                <a:gd name="T5" fmla="*/ 211 h 211"/>
                <a:gd name="T6" fmla="*/ 0 w 184"/>
                <a:gd name="T7" fmla="*/ 211 h 211"/>
                <a:gd name="T8" fmla="*/ 0 w 184"/>
                <a:gd name="T9" fmla="*/ 133 h 211"/>
                <a:gd name="T10" fmla="*/ 0 w 184"/>
                <a:gd name="T11" fmla="*/ 133 h 211"/>
                <a:gd name="T12" fmla="*/ 3 w 184"/>
                <a:gd name="T13" fmla="*/ 165 h 211"/>
                <a:gd name="T14" fmla="*/ 3 w 184"/>
                <a:gd name="T15" fmla="*/ 165 h 211"/>
                <a:gd name="T16" fmla="*/ 6 w 184"/>
                <a:gd name="T17" fmla="*/ 193 h 211"/>
                <a:gd name="T18" fmla="*/ 10 w 184"/>
                <a:gd name="T19" fmla="*/ 196 h 211"/>
                <a:gd name="T20" fmla="*/ 13 w 184"/>
                <a:gd name="T21" fmla="*/ 199 h 211"/>
                <a:gd name="T22" fmla="*/ 13 w 184"/>
                <a:gd name="T23" fmla="*/ 199 h 211"/>
                <a:gd name="T24" fmla="*/ 47 w 184"/>
                <a:gd name="T25" fmla="*/ 196 h 211"/>
                <a:gd name="T26" fmla="*/ 128 w 184"/>
                <a:gd name="T27" fmla="*/ 180 h 211"/>
                <a:gd name="T28" fmla="*/ 168 w 184"/>
                <a:gd name="T29" fmla="*/ 174 h 211"/>
                <a:gd name="T30" fmla="*/ 168 w 184"/>
                <a:gd name="T31" fmla="*/ 174 h 211"/>
                <a:gd name="T32" fmla="*/ 0 w 184"/>
                <a:gd name="T33" fmla="*/ 37 h 211"/>
                <a:gd name="T34" fmla="*/ 0 w 184"/>
                <a:gd name="T35" fmla="*/ 37 h 211"/>
                <a:gd name="T36" fmla="*/ 6 w 184"/>
                <a:gd name="T37" fmla="*/ 34 h 211"/>
                <a:gd name="T38" fmla="*/ 181 w 184"/>
                <a:gd name="T39" fmla="*/ 0 h 211"/>
                <a:gd name="T40" fmla="*/ 184 w 184"/>
                <a:gd name="T41" fmla="*/ 3 h 211"/>
                <a:gd name="T42" fmla="*/ 184 w 184"/>
                <a:gd name="T43" fmla="*/ 3 h 211"/>
                <a:gd name="T44" fmla="*/ 103 w 184"/>
                <a:gd name="T45" fmla="*/ 21 h 211"/>
                <a:gd name="T46" fmla="*/ 50 w 184"/>
                <a:gd name="T47" fmla="*/ 34 h 211"/>
                <a:gd name="T48" fmla="*/ 16 w 184"/>
                <a:gd name="T49" fmla="*/ 46 h 211"/>
                <a:gd name="T50" fmla="*/ 3 w 184"/>
                <a:gd name="T51" fmla="*/ 53 h 211"/>
                <a:gd name="T52" fmla="*/ 3 w 184"/>
                <a:gd name="T53" fmla="*/ 53 h 211"/>
                <a:gd name="T54" fmla="*/ 0 w 184"/>
                <a:gd name="T55" fmla="*/ 62 h 211"/>
                <a:gd name="T56" fmla="*/ 0 w 184"/>
                <a:gd name="T57" fmla="*/ 37 h 211"/>
                <a:gd name="T58" fmla="*/ 0 w 184"/>
                <a:gd name="T59" fmla="*/ 3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211">
                  <a:moveTo>
                    <a:pt x="168" y="174"/>
                  </a:moveTo>
                  <a:lnTo>
                    <a:pt x="6" y="211"/>
                  </a:lnTo>
                  <a:lnTo>
                    <a:pt x="6" y="211"/>
                  </a:lnTo>
                  <a:lnTo>
                    <a:pt x="0" y="211"/>
                  </a:lnTo>
                  <a:lnTo>
                    <a:pt x="0" y="133"/>
                  </a:lnTo>
                  <a:lnTo>
                    <a:pt x="0" y="133"/>
                  </a:lnTo>
                  <a:lnTo>
                    <a:pt x="3" y="165"/>
                  </a:lnTo>
                  <a:lnTo>
                    <a:pt x="3" y="165"/>
                  </a:lnTo>
                  <a:lnTo>
                    <a:pt x="6" y="193"/>
                  </a:lnTo>
                  <a:lnTo>
                    <a:pt x="10" y="196"/>
                  </a:lnTo>
                  <a:lnTo>
                    <a:pt x="13" y="199"/>
                  </a:lnTo>
                  <a:lnTo>
                    <a:pt x="13" y="199"/>
                  </a:lnTo>
                  <a:lnTo>
                    <a:pt x="47" y="196"/>
                  </a:lnTo>
                  <a:lnTo>
                    <a:pt x="128" y="180"/>
                  </a:lnTo>
                  <a:lnTo>
                    <a:pt x="168" y="174"/>
                  </a:lnTo>
                  <a:lnTo>
                    <a:pt x="168" y="174"/>
                  </a:lnTo>
                  <a:close/>
                  <a:moveTo>
                    <a:pt x="0" y="37"/>
                  </a:moveTo>
                  <a:lnTo>
                    <a:pt x="0" y="37"/>
                  </a:lnTo>
                  <a:lnTo>
                    <a:pt x="6" y="34"/>
                  </a:lnTo>
                  <a:lnTo>
                    <a:pt x="181" y="0"/>
                  </a:lnTo>
                  <a:lnTo>
                    <a:pt x="184" y="3"/>
                  </a:lnTo>
                  <a:lnTo>
                    <a:pt x="184" y="3"/>
                  </a:lnTo>
                  <a:lnTo>
                    <a:pt x="103" y="21"/>
                  </a:lnTo>
                  <a:lnTo>
                    <a:pt x="50" y="34"/>
                  </a:lnTo>
                  <a:lnTo>
                    <a:pt x="16" y="46"/>
                  </a:lnTo>
                  <a:lnTo>
                    <a:pt x="3" y="53"/>
                  </a:lnTo>
                  <a:lnTo>
                    <a:pt x="3" y="53"/>
                  </a:lnTo>
                  <a:lnTo>
                    <a:pt x="0" y="62"/>
                  </a:lnTo>
                  <a:lnTo>
                    <a:pt x="0" y="37"/>
                  </a:lnTo>
                  <a:lnTo>
                    <a:pt x="0" y="37"/>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5" name="Freeform 369"/>
            <p:cNvSpPr>
              <a:spLocks/>
            </p:cNvSpPr>
            <p:nvPr/>
          </p:nvSpPr>
          <p:spPr bwMode="auto">
            <a:xfrm>
              <a:off x="504" y="859"/>
              <a:ext cx="265" cy="221"/>
            </a:xfrm>
            <a:custGeom>
              <a:avLst/>
              <a:gdLst>
                <a:gd name="T0" fmla="*/ 25 w 265"/>
                <a:gd name="T1" fmla="*/ 40 h 221"/>
                <a:gd name="T2" fmla="*/ 230 w 265"/>
                <a:gd name="T3" fmla="*/ 0 h 221"/>
                <a:gd name="T4" fmla="*/ 230 w 265"/>
                <a:gd name="T5" fmla="*/ 0 h 221"/>
                <a:gd name="T6" fmla="*/ 240 w 265"/>
                <a:gd name="T7" fmla="*/ 0 h 221"/>
                <a:gd name="T8" fmla="*/ 249 w 265"/>
                <a:gd name="T9" fmla="*/ 3 h 221"/>
                <a:gd name="T10" fmla="*/ 255 w 265"/>
                <a:gd name="T11" fmla="*/ 9 h 221"/>
                <a:gd name="T12" fmla="*/ 258 w 265"/>
                <a:gd name="T13" fmla="*/ 21 h 221"/>
                <a:gd name="T14" fmla="*/ 265 w 265"/>
                <a:gd name="T15" fmla="*/ 140 h 221"/>
                <a:gd name="T16" fmla="*/ 265 w 265"/>
                <a:gd name="T17" fmla="*/ 140 h 221"/>
                <a:gd name="T18" fmla="*/ 265 w 265"/>
                <a:gd name="T19" fmla="*/ 149 h 221"/>
                <a:gd name="T20" fmla="*/ 258 w 265"/>
                <a:gd name="T21" fmla="*/ 161 h 221"/>
                <a:gd name="T22" fmla="*/ 249 w 265"/>
                <a:gd name="T23" fmla="*/ 168 h 221"/>
                <a:gd name="T24" fmla="*/ 240 w 265"/>
                <a:gd name="T25" fmla="*/ 174 h 221"/>
                <a:gd name="T26" fmla="*/ 34 w 265"/>
                <a:gd name="T27" fmla="*/ 221 h 221"/>
                <a:gd name="T28" fmla="*/ 34 w 265"/>
                <a:gd name="T29" fmla="*/ 221 h 221"/>
                <a:gd name="T30" fmla="*/ 25 w 265"/>
                <a:gd name="T31" fmla="*/ 221 h 221"/>
                <a:gd name="T32" fmla="*/ 16 w 265"/>
                <a:gd name="T33" fmla="*/ 217 h 221"/>
                <a:gd name="T34" fmla="*/ 9 w 265"/>
                <a:gd name="T35" fmla="*/ 208 h 221"/>
                <a:gd name="T36" fmla="*/ 6 w 265"/>
                <a:gd name="T37" fmla="*/ 199 h 221"/>
                <a:gd name="T38" fmla="*/ 0 w 265"/>
                <a:gd name="T39" fmla="*/ 74 h 221"/>
                <a:gd name="T40" fmla="*/ 0 w 265"/>
                <a:gd name="T41" fmla="*/ 74 h 221"/>
                <a:gd name="T42" fmla="*/ 0 w 265"/>
                <a:gd name="T43" fmla="*/ 62 h 221"/>
                <a:gd name="T44" fmla="*/ 6 w 265"/>
                <a:gd name="T45" fmla="*/ 53 h 221"/>
                <a:gd name="T46" fmla="*/ 16 w 265"/>
                <a:gd name="T47" fmla="*/ 46 h 221"/>
                <a:gd name="T48" fmla="*/ 25 w 265"/>
                <a:gd name="T49" fmla="*/ 40 h 221"/>
                <a:gd name="T50" fmla="*/ 25 w 265"/>
                <a:gd name="T51" fmla="*/ 4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221">
                  <a:moveTo>
                    <a:pt x="25" y="40"/>
                  </a:moveTo>
                  <a:lnTo>
                    <a:pt x="230" y="0"/>
                  </a:lnTo>
                  <a:lnTo>
                    <a:pt x="230" y="0"/>
                  </a:lnTo>
                  <a:lnTo>
                    <a:pt x="240" y="0"/>
                  </a:lnTo>
                  <a:lnTo>
                    <a:pt x="249" y="3"/>
                  </a:lnTo>
                  <a:lnTo>
                    <a:pt x="255" y="9"/>
                  </a:lnTo>
                  <a:lnTo>
                    <a:pt x="258" y="21"/>
                  </a:lnTo>
                  <a:lnTo>
                    <a:pt x="265" y="140"/>
                  </a:lnTo>
                  <a:lnTo>
                    <a:pt x="265" y="140"/>
                  </a:lnTo>
                  <a:lnTo>
                    <a:pt x="265" y="149"/>
                  </a:lnTo>
                  <a:lnTo>
                    <a:pt x="258" y="161"/>
                  </a:lnTo>
                  <a:lnTo>
                    <a:pt x="249" y="168"/>
                  </a:lnTo>
                  <a:lnTo>
                    <a:pt x="240" y="174"/>
                  </a:lnTo>
                  <a:lnTo>
                    <a:pt x="34" y="221"/>
                  </a:lnTo>
                  <a:lnTo>
                    <a:pt x="34" y="221"/>
                  </a:lnTo>
                  <a:lnTo>
                    <a:pt x="25" y="221"/>
                  </a:lnTo>
                  <a:lnTo>
                    <a:pt x="16" y="217"/>
                  </a:lnTo>
                  <a:lnTo>
                    <a:pt x="9" y="208"/>
                  </a:lnTo>
                  <a:lnTo>
                    <a:pt x="6" y="199"/>
                  </a:lnTo>
                  <a:lnTo>
                    <a:pt x="0" y="74"/>
                  </a:lnTo>
                  <a:lnTo>
                    <a:pt x="0" y="74"/>
                  </a:lnTo>
                  <a:lnTo>
                    <a:pt x="0" y="62"/>
                  </a:lnTo>
                  <a:lnTo>
                    <a:pt x="6" y="53"/>
                  </a:lnTo>
                  <a:lnTo>
                    <a:pt x="16" y="46"/>
                  </a:lnTo>
                  <a:lnTo>
                    <a:pt x="25" y="40"/>
                  </a:lnTo>
                  <a:lnTo>
                    <a:pt x="25" y="4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6" name="Freeform 370"/>
            <p:cNvSpPr>
              <a:spLocks/>
            </p:cNvSpPr>
            <p:nvPr/>
          </p:nvSpPr>
          <p:spPr bwMode="auto">
            <a:xfrm>
              <a:off x="513" y="862"/>
              <a:ext cx="256" cy="218"/>
            </a:xfrm>
            <a:custGeom>
              <a:avLst/>
              <a:gdLst>
                <a:gd name="T0" fmla="*/ 249 w 256"/>
                <a:gd name="T1" fmla="*/ 18 h 218"/>
                <a:gd name="T2" fmla="*/ 256 w 256"/>
                <a:gd name="T3" fmla="*/ 137 h 218"/>
                <a:gd name="T4" fmla="*/ 256 w 256"/>
                <a:gd name="T5" fmla="*/ 137 h 218"/>
                <a:gd name="T6" fmla="*/ 256 w 256"/>
                <a:gd name="T7" fmla="*/ 146 h 218"/>
                <a:gd name="T8" fmla="*/ 249 w 256"/>
                <a:gd name="T9" fmla="*/ 158 h 218"/>
                <a:gd name="T10" fmla="*/ 240 w 256"/>
                <a:gd name="T11" fmla="*/ 165 h 218"/>
                <a:gd name="T12" fmla="*/ 231 w 256"/>
                <a:gd name="T13" fmla="*/ 171 h 218"/>
                <a:gd name="T14" fmla="*/ 25 w 256"/>
                <a:gd name="T15" fmla="*/ 218 h 218"/>
                <a:gd name="T16" fmla="*/ 25 w 256"/>
                <a:gd name="T17" fmla="*/ 218 h 218"/>
                <a:gd name="T18" fmla="*/ 19 w 256"/>
                <a:gd name="T19" fmla="*/ 218 h 218"/>
                <a:gd name="T20" fmla="*/ 16 w 256"/>
                <a:gd name="T21" fmla="*/ 211 h 218"/>
                <a:gd name="T22" fmla="*/ 10 w 256"/>
                <a:gd name="T23" fmla="*/ 208 h 218"/>
                <a:gd name="T24" fmla="*/ 10 w 256"/>
                <a:gd name="T25" fmla="*/ 199 h 218"/>
                <a:gd name="T26" fmla="*/ 0 w 256"/>
                <a:gd name="T27" fmla="*/ 74 h 218"/>
                <a:gd name="T28" fmla="*/ 0 w 256"/>
                <a:gd name="T29" fmla="*/ 74 h 218"/>
                <a:gd name="T30" fmla="*/ 4 w 256"/>
                <a:gd name="T31" fmla="*/ 62 h 218"/>
                <a:gd name="T32" fmla="*/ 7 w 256"/>
                <a:gd name="T33" fmla="*/ 53 h 218"/>
                <a:gd name="T34" fmla="*/ 16 w 256"/>
                <a:gd name="T35" fmla="*/ 43 h 218"/>
                <a:gd name="T36" fmla="*/ 25 w 256"/>
                <a:gd name="T37" fmla="*/ 40 h 218"/>
                <a:gd name="T38" fmla="*/ 237 w 256"/>
                <a:gd name="T39" fmla="*/ 0 h 218"/>
                <a:gd name="T40" fmla="*/ 237 w 256"/>
                <a:gd name="T41" fmla="*/ 0 h 218"/>
                <a:gd name="T42" fmla="*/ 243 w 256"/>
                <a:gd name="T43" fmla="*/ 0 h 218"/>
                <a:gd name="T44" fmla="*/ 246 w 256"/>
                <a:gd name="T45" fmla="*/ 6 h 218"/>
                <a:gd name="T46" fmla="*/ 249 w 256"/>
                <a:gd name="T47" fmla="*/ 18 h 218"/>
                <a:gd name="T48" fmla="*/ 249 w 256"/>
                <a:gd name="T49" fmla="*/ 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18">
                  <a:moveTo>
                    <a:pt x="249" y="18"/>
                  </a:moveTo>
                  <a:lnTo>
                    <a:pt x="256" y="137"/>
                  </a:lnTo>
                  <a:lnTo>
                    <a:pt x="256" y="137"/>
                  </a:lnTo>
                  <a:lnTo>
                    <a:pt x="256" y="146"/>
                  </a:lnTo>
                  <a:lnTo>
                    <a:pt x="249" y="158"/>
                  </a:lnTo>
                  <a:lnTo>
                    <a:pt x="240" y="165"/>
                  </a:lnTo>
                  <a:lnTo>
                    <a:pt x="231" y="171"/>
                  </a:lnTo>
                  <a:lnTo>
                    <a:pt x="25" y="218"/>
                  </a:lnTo>
                  <a:lnTo>
                    <a:pt x="25" y="218"/>
                  </a:lnTo>
                  <a:lnTo>
                    <a:pt x="19" y="218"/>
                  </a:lnTo>
                  <a:lnTo>
                    <a:pt x="16" y="211"/>
                  </a:lnTo>
                  <a:lnTo>
                    <a:pt x="10" y="208"/>
                  </a:lnTo>
                  <a:lnTo>
                    <a:pt x="10" y="199"/>
                  </a:lnTo>
                  <a:lnTo>
                    <a:pt x="0" y="74"/>
                  </a:lnTo>
                  <a:lnTo>
                    <a:pt x="0" y="74"/>
                  </a:lnTo>
                  <a:lnTo>
                    <a:pt x="4" y="62"/>
                  </a:lnTo>
                  <a:lnTo>
                    <a:pt x="7" y="53"/>
                  </a:lnTo>
                  <a:lnTo>
                    <a:pt x="16" y="43"/>
                  </a:lnTo>
                  <a:lnTo>
                    <a:pt x="25" y="40"/>
                  </a:lnTo>
                  <a:lnTo>
                    <a:pt x="237" y="0"/>
                  </a:lnTo>
                  <a:lnTo>
                    <a:pt x="237" y="0"/>
                  </a:lnTo>
                  <a:lnTo>
                    <a:pt x="243" y="0"/>
                  </a:lnTo>
                  <a:lnTo>
                    <a:pt x="246" y="6"/>
                  </a:lnTo>
                  <a:lnTo>
                    <a:pt x="249" y="18"/>
                  </a:lnTo>
                  <a:lnTo>
                    <a:pt x="249" y="18"/>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7" name="Freeform 371"/>
            <p:cNvSpPr>
              <a:spLocks/>
            </p:cNvSpPr>
            <p:nvPr/>
          </p:nvSpPr>
          <p:spPr bwMode="auto">
            <a:xfrm>
              <a:off x="513" y="868"/>
              <a:ext cx="203" cy="212"/>
            </a:xfrm>
            <a:custGeom>
              <a:avLst/>
              <a:gdLst>
                <a:gd name="T0" fmla="*/ 190 w 203"/>
                <a:gd name="T1" fmla="*/ 174 h 212"/>
                <a:gd name="T2" fmla="*/ 25 w 203"/>
                <a:gd name="T3" fmla="*/ 212 h 212"/>
                <a:gd name="T4" fmla="*/ 25 w 203"/>
                <a:gd name="T5" fmla="*/ 212 h 212"/>
                <a:gd name="T6" fmla="*/ 19 w 203"/>
                <a:gd name="T7" fmla="*/ 212 h 212"/>
                <a:gd name="T8" fmla="*/ 16 w 203"/>
                <a:gd name="T9" fmla="*/ 205 h 212"/>
                <a:gd name="T10" fmla="*/ 10 w 203"/>
                <a:gd name="T11" fmla="*/ 202 h 212"/>
                <a:gd name="T12" fmla="*/ 10 w 203"/>
                <a:gd name="T13" fmla="*/ 193 h 212"/>
                <a:gd name="T14" fmla="*/ 0 w 203"/>
                <a:gd name="T15" fmla="*/ 68 h 212"/>
                <a:gd name="T16" fmla="*/ 0 w 203"/>
                <a:gd name="T17" fmla="*/ 68 h 212"/>
                <a:gd name="T18" fmla="*/ 4 w 203"/>
                <a:gd name="T19" fmla="*/ 56 h 212"/>
                <a:gd name="T20" fmla="*/ 7 w 203"/>
                <a:gd name="T21" fmla="*/ 47 h 212"/>
                <a:gd name="T22" fmla="*/ 16 w 203"/>
                <a:gd name="T23" fmla="*/ 37 h 212"/>
                <a:gd name="T24" fmla="*/ 25 w 203"/>
                <a:gd name="T25" fmla="*/ 34 h 212"/>
                <a:gd name="T26" fmla="*/ 203 w 203"/>
                <a:gd name="T27" fmla="*/ 0 h 212"/>
                <a:gd name="T28" fmla="*/ 203 w 203"/>
                <a:gd name="T29" fmla="*/ 3 h 212"/>
                <a:gd name="T30" fmla="*/ 203 w 203"/>
                <a:gd name="T31" fmla="*/ 3 h 212"/>
                <a:gd name="T32" fmla="*/ 125 w 203"/>
                <a:gd name="T33" fmla="*/ 19 h 212"/>
                <a:gd name="T34" fmla="*/ 69 w 203"/>
                <a:gd name="T35" fmla="*/ 34 h 212"/>
                <a:gd name="T36" fmla="*/ 35 w 203"/>
                <a:gd name="T37" fmla="*/ 44 h 212"/>
                <a:gd name="T38" fmla="*/ 22 w 203"/>
                <a:gd name="T39" fmla="*/ 53 h 212"/>
                <a:gd name="T40" fmla="*/ 22 w 203"/>
                <a:gd name="T41" fmla="*/ 53 h 212"/>
                <a:gd name="T42" fmla="*/ 19 w 203"/>
                <a:gd name="T43" fmla="*/ 68 h 212"/>
                <a:gd name="T44" fmla="*/ 19 w 203"/>
                <a:gd name="T45" fmla="*/ 100 h 212"/>
                <a:gd name="T46" fmla="*/ 22 w 203"/>
                <a:gd name="T47" fmla="*/ 165 h 212"/>
                <a:gd name="T48" fmla="*/ 22 w 203"/>
                <a:gd name="T49" fmla="*/ 165 h 212"/>
                <a:gd name="T50" fmla="*/ 25 w 203"/>
                <a:gd name="T51" fmla="*/ 190 h 212"/>
                <a:gd name="T52" fmla="*/ 29 w 203"/>
                <a:gd name="T53" fmla="*/ 196 h 212"/>
                <a:gd name="T54" fmla="*/ 32 w 203"/>
                <a:gd name="T55" fmla="*/ 196 h 212"/>
                <a:gd name="T56" fmla="*/ 32 w 203"/>
                <a:gd name="T57" fmla="*/ 196 h 212"/>
                <a:gd name="T58" fmla="*/ 66 w 203"/>
                <a:gd name="T59" fmla="*/ 193 h 212"/>
                <a:gd name="T60" fmla="*/ 150 w 203"/>
                <a:gd name="T61" fmla="*/ 180 h 212"/>
                <a:gd name="T62" fmla="*/ 190 w 203"/>
                <a:gd name="T63" fmla="*/ 174 h 212"/>
                <a:gd name="T64" fmla="*/ 190 w 203"/>
                <a:gd name="T65" fmla="*/ 17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212">
                  <a:moveTo>
                    <a:pt x="190" y="174"/>
                  </a:moveTo>
                  <a:lnTo>
                    <a:pt x="25" y="212"/>
                  </a:lnTo>
                  <a:lnTo>
                    <a:pt x="25" y="212"/>
                  </a:lnTo>
                  <a:lnTo>
                    <a:pt x="19" y="212"/>
                  </a:lnTo>
                  <a:lnTo>
                    <a:pt x="16" y="205"/>
                  </a:lnTo>
                  <a:lnTo>
                    <a:pt x="10" y="202"/>
                  </a:lnTo>
                  <a:lnTo>
                    <a:pt x="10" y="193"/>
                  </a:lnTo>
                  <a:lnTo>
                    <a:pt x="0" y="68"/>
                  </a:lnTo>
                  <a:lnTo>
                    <a:pt x="0" y="68"/>
                  </a:lnTo>
                  <a:lnTo>
                    <a:pt x="4" y="56"/>
                  </a:lnTo>
                  <a:lnTo>
                    <a:pt x="7" y="47"/>
                  </a:lnTo>
                  <a:lnTo>
                    <a:pt x="16" y="37"/>
                  </a:lnTo>
                  <a:lnTo>
                    <a:pt x="25" y="34"/>
                  </a:lnTo>
                  <a:lnTo>
                    <a:pt x="203" y="0"/>
                  </a:lnTo>
                  <a:lnTo>
                    <a:pt x="203" y="3"/>
                  </a:lnTo>
                  <a:lnTo>
                    <a:pt x="203" y="3"/>
                  </a:lnTo>
                  <a:lnTo>
                    <a:pt x="125" y="19"/>
                  </a:lnTo>
                  <a:lnTo>
                    <a:pt x="69" y="34"/>
                  </a:lnTo>
                  <a:lnTo>
                    <a:pt x="35" y="44"/>
                  </a:lnTo>
                  <a:lnTo>
                    <a:pt x="22" y="53"/>
                  </a:lnTo>
                  <a:lnTo>
                    <a:pt x="22" y="53"/>
                  </a:lnTo>
                  <a:lnTo>
                    <a:pt x="19" y="68"/>
                  </a:lnTo>
                  <a:lnTo>
                    <a:pt x="19" y="100"/>
                  </a:lnTo>
                  <a:lnTo>
                    <a:pt x="22" y="165"/>
                  </a:lnTo>
                  <a:lnTo>
                    <a:pt x="22" y="165"/>
                  </a:lnTo>
                  <a:lnTo>
                    <a:pt x="25" y="190"/>
                  </a:lnTo>
                  <a:lnTo>
                    <a:pt x="29" y="196"/>
                  </a:lnTo>
                  <a:lnTo>
                    <a:pt x="32" y="196"/>
                  </a:lnTo>
                  <a:lnTo>
                    <a:pt x="32" y="196"/>
                  </a:lnTo>
                  <a:lnTo>
                    <a:pt x="66" y="193"/>
                  </a:lnTo>
                  <a:lnTo>
                    <a:pt x="150" y="180"/>
                  </a:lnTo>
                  <a:lnTo>
                    <a:pt x="190" y="174"/>
                  </a:lnTo>
                  <a:lnTo>
                    <a:pt x="190" y="174"/>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8" name="Freeform 372"/>
            <p:cNvSpPr>
              <a:spLocks/>
            </p:cNvSpPr>
            <p:nvPr/>
          </p:nvSpPr>
          <p:spPr bwMode="auto">
            <a:xfrm>
              <a:off x="0" y="911"/>
              <a:ext cx="1211" cy="343"/>
            </a:xfrm>
            <a:custGeom>
              <a:avLst/>
              <a:gdLst>
                <a:gd name="T0" fmla="*/ 918 w 1211"/>
                <a:gd name="T1" fmla="*/ 0 h 352"/>
                <a:gd name="T2" fmla="*/ 1211 w 1211"/>
                <a:gd name="T3" fmla="*/ 240 h 352"/>
                <a:gd name="T4" fmla="*/ 0 w 1211"/>
                <a:gd name="T5" fmla="*/ 352 h 352"/>
                <a:gd name="T6" fmla="*/ 0 w 1211"/>
                <a:gd name="T7" fmla="*/ 184 h 352"/>
                <a:gd name="T8" fmla="*/ 918 w 1211"/>
                <a:gd name="T9" fmla="*/ 0 h 352"/>
                <a:gd name="T10" fmla="*/ 918 w 1211"/>
                <a:gd name="T11" fmla="*/ 0 h 352"/>
              </a:gdLst>
              <a:ahLst/>
              <a:cxnLst>
                <a:cxn ang="0">
                  <a:pos x="T0" y="T1"/>
                </a:cxn>
                <a:cxn ang="0">
                  <a:pos x="T2" y="T3"/>
                </a:cxn>
                <a:cxn ang="0">
                  <a:pos x="T4" y="T5"/>
                </a:cxn>
                <a:cxn ang="0">
                  <a:pos x="T6" y="T7"/>
                </a:cxn>
                <a:cxn ang="0">
                  <a:pos x="T8" y="T9"/>
                </a:cxn>
                <a:cxn ang="0">
                  <a:pos x="T10" y="T11"/>
                </a:cxn>
              </a:cxnLst>
              <a:rect l="0" t="0" r="r" b="b"/>
              <a:pathLst>
                <a:path w="1211" h="352">
                  <a:moveTo>
                    <a:pt x="918" y="0"/>
                  </a:moveTo>
                  <a:lnTo>
                    <a:pt x="1211" y="240"/>
                  </a:lnTo>
                  <a:lnTo>
                    <a:pt x="0" y="352"/>
                  </a:lnTo>
                  <a:lnTo>
                    <a:pt x="0" y="184"/>
                  </a:lnTo>
                  <a:lnTo>
                    <a:pt x="918" y="0"/>
                  </a:lnTo>
                  <a:lnTo>
                    <a:pt x="918"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9" name="Freeform 373"/>
            <p:cNvSpPr>
              <a:spLocks/>
            </p:cNvSpPr>
            <p:nvPr/>
          </p:nvSpPr>
          <p:spPr bwMode="auto">
            <a:xfrm>
              <a:off x="6" y="470"/>
              <a:ext cx="539" cy="152"/>
            </a:xfrm>
            <a:custGeom>
              <a:avLst/>
              <a:gdLst>
                <a:gd name="T0" fmla="*/ 461 w 539"/>
                <a:gd name="T1" fmla="*/ 0 h 152"/>
                <a:gd name="T2" fmla="*/ 539 w 539"/>
                <a:gd name="T3" fmla="*/ 78 h 152"/>
                <a:gd name="T4" fmla="*/ 0 w 539"/>
                <a:gd name="T5" fmla="*/ 152 h 152"/>
                <a:gd name="T6" fmla="*/ 0 w 539"/>
                <a:gd name="T7" fmla="*/ 71 h 152"/>
                <a:gd name="T8" fmla="*/ 461 w 539"/>
                <a:gd name="T9" fmla="*/ 0 h 152"/>
                <a:gd name="T10" fmla="*/ 461 w 539"/>
                <a:gd name="T11" fmla="*/ 0 h 152"/>
              </a:gdLst>
              <a:ahLst/>
              <a:cxnLst>
                <a:cxn ang="0">
                  <a:pos x="T0" y="T1"/>
                </a:cxn>
                <a:cxn ang="0">
                  <a:pos x="T2" y="T3"/>
                </a:cxn>
                <a:cxn ang="0">
                  <a:pos x="T4" y="T5"/>
                </a:cxn>
                <a:cxn ang="0">
                  <a:pos x="T6" y="T7"/>
                </a:cxn>
                <a:cxn ang="0">
                  <a:pos x="T8" y="T9"/>
                </a:cxn>
                <a:cxn ang="0">
                  <a:pos x="T10" y="T11"/>
                </a:cxn>
              </a:cxnLst>
              <a:rect l="0" t="0" r="r" b="b"/>
              <a:pathLst>
                <a:path w="539" h="152">
                  <a:moveTo>
                    <a:pt x="461" y="0"/>
                  </a:moveTo>
                  <a:lnTo>
                    <a:pt x="539" y="78"/>
                  </a:lnTo>
                  <a:lnTo>
                    <a:pt x="0" y="152"/>
                  </a:lnTo>
                  <a:lnTo>
                    <a:pt x="0" y="71"/>
                  </a:lnTo>
                  <a:lnTo>
                    <a:pt x="461" y="0"/>
                  </a:lnTo>
                  <a:lnTo>
                    <a:pt x="461"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70" name="Freeform 374"/>
            <p:cNvSpPr>
              <a:spLocks/>
            </p:cNvSpPr>
            <p:nvPr/>
          </p:nvSpPr>
          <p:spPr bwMode="auto">
            <a:xfrm>
              <a:off x="6" y="669"/>
              <a:ext cx="794" cy="292"/>
            </a:xfrm>
            <a:custGeom>
              <a:avLst/>
              <a:gdLst>
                <a:gd name="T0" fmla="*/ 651 w 794"/>
                <a:gd name="T1" fmla="*/ 0 h 292"/>
                <a:gd name="T2" fmla="*/ 794 w 794"/>
                <a:gd name="T3" fmla="*/ 143 h 292"/>
                <a:gd name="T4" fmla="*/ 0 w 794"/>
                <a:gd name="T5" fmla="*/ 292 h 292"/>
                <a:gd name="T6" fmla="*/ 0 w 794"/>
                <a:gd name="T7" fmla="*/ 99 h 292"/>
                <a:gd name="T8" fmla="*/ 651 w 794"/>
                <a:gd name="T9" fmla="*/ 0 h 292"/>
                <a:gd name="T10" fmla="*/ 651 w 794"/>
                <a:gd name="T11" fmla="*/ 0 h 292"/>
              </a:gdLst>
              <a:ahLst/>
              <a:cxnLst>
                <a:cxn ang="0">
                  <a:pos x="T0" y="T1"/>
                </a:cxn>
                <a:cxn ang="0">
                  <a:pos x="T2" y="T3"/>
                </a:cxn>
                <a:cxn ang="0">
                  <a:pos x="T4" y="T5"/>
                </a:cxn>
                <a:cxn ang="0">
                  <a:pos x="T6" y="T7"/>
                </a:cxn>
                <a:cxn ang="0">
                  <a:pos x="T8" y="T9"/>
                </a:cxn>
                <a:cxn ang="0">
                  <a:pos x="T10" y="T11"/>
                </a:cxn>
              </a:cxnLst>
              <a:rect l="0" t="0" r="r" b="b"/>
              <a:pathLst>
                <a:path w="794" h="292">
                  <a:moveTo>
                    <a:pt x="651" y="0"/>
                  </a:moveTo>
                  <a:lnTo>
                    <a:pt x="794" y="143"/>
                  </a:lnTo>
                  <a:lnTo>
                    <a:pt x="0" y="292"/>
                  </a:lnTo>
                  <a:lnTo>
                    <a:pt x="0" y="99"/>
                  </a:lnTo>
                  <a:lnTo>
                    <a:pt x="651" y="0"/>
                  </a:lnTo>
                  <a:lnTo>
                    <a:pt x="651"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71" name="Freeform 375"/>
            <p:cNvSpPr>
              <a:spLocks noEditPoints="1"/>
            </p:cNvSpPr>
            <p:nvPr/>
          </p:nvSpPr>
          <p:spPr bwMode="auto">
            <a:xfrm>
              <a:off x="6" y="370"/>
              <a:ext cx="784" cy="576"/>
            </a:xfrm>
            <a:custGeom>
              <a:avLst/>
              <a:gdLst>
                <a:gd name="T0" fmla="*/ 364 w 784"/>
                <a:gd name="T1" fmla="*/ 0 h 576"/>
                <a:gd name="T2" fmla="*/ 395 w 784"/>
                <a:gd name="T3" fmla="*/ 34 h 576"/>
                <a:gd name="T4" fmla="*/ 0 w 784"/>
                <a:gd name="T5" fmla="*/ 81 h 576"/>
                <a:gd name="T6" fmla="*/ 0 w 784"/>
                <a:gd name="T7" fmla="*/ 38 h 576"/>
                <a:gd name="T8" fmla="*/ 364 w 784"/>
                <a:gd name="T9" fmla="*/ 0 h 576"/>
                <a:gd name="T10" fmla="*/ 364 w 784"/>
                <a:gd name="T11" fmla="*/ 0 h 576"/>
                <a:gd name="T12" fmla="*/ 532 w 784"/>
                <a:gd name="T13" fmla="*/ 171 h 576"/>
                <a:gd name="T14" fmla="*/ 0 w 784"/>
                <a:gd name="T15" fmla="*/ 246 h 576"/>
                <a:gd name="T16" fmla="*/ 0 w 784"/>
                <a:gd name="T17" fmla="*/ 153 h 576"/>
                <a:gd name="T18" fmla="*/ 461 w 784"/>
                <a:gd name="T19" fmla="*/ 100 h 576"/>
                <a:gd name="T20" fmla="*/ 532 w 784"/>
                <a:gd name="T21" fmla="*/ 171 h 576"/>
                <a:gd name="T22" fmla="*/ 532 w 784"/>
                <a:gd name="T23" fmla="*/ 171 h 576"/>
                <a:gd name="T24" fmla="*/ 784 w 784"/>
                <a:gd name="T25" fmla="*/ 436 h 576"/>
                <a:gd name="T26" fmla="*/ 0 w 784"/>
                <a:gd name="T27" fmla="*/ 576 h 576"/>
                <a:gd name="T28" fmla="*/ 0 w 784"/>
                <a:gd name="T29" fmla="*/ 398 h 576"/>
                <a:gd name="T30" fmla="*/ 654 w 784"/>
                <a:gd name="T31" fmla="*/ 299 h 576"/>
                <a:gd name="T32" fmla="*/ 784 w 784"/>
                <a:gd name="T33" fmla="*/ 436 h 576"/>
                <a:gd name="T34" fmla="*/ 784 w 784"/>
                <a:gd name="T35" fmla="*/ 4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4" h="576">
                  <a:moveTo>
                    <a:pt x="364" y="0"/>
                  </a:moveTo>
                  <a:lnTo>
                    <a:pt x="395" y="34"/>
                  </a:lnTo>
                  <a:lnTo>
                    <a:pt x="0" y="81"/>
                  </a:lnTo>
                  <a:lnTo>
                    <a:pt x="0" y="38"/>
                  </a:lnTo>
                  <a:lnTo>
                    <a:pt x="364" y="0"/>
                  </a:lnTo>
                  <a:lnTo>
                    <a:pt x="364" y="0"/>
                  </a:lnTo>
                  <a:close/>
                  <a:moveTo>
                    <a:pt x="532" y="171"/>
                  </a:moveTo>
                  <a:lnTo>
                    <a:pt x="0" y="246"/>
                  </a:lnTo>
                  <a:lnTo>
                    <a:pt x="0" y="153"/>
                  </a:lnTo>
                  <a:lnTo>
                    <a:pt x="461" y="100"/>
                  </a:lnTo>
                  <a:lnTo>
                    <a:pt x="532" y="171"/>
                  </a:lnTo>
                  <a:lnTo>
                    <a:pt x="532" y="171"/>
                  </a:lnTo>
                  <a:close/>
                  <a:moveTo>
                    <a:pt x="784" y="436"/>
                  </a:moveTo>
                  <a:lnTo>
                    <a:pt x="0" y="576"/>
                  </a:lnTo>
                  <a:lnTo>
                    <a:pt x="0" y="398"/>
                  </a:lnTo>
                  <a:lnTo>
                    <a:pt x="654" y="299"/>
                  </a:lnTo>
                  <a:lnTo>
                    <a:pt x="784" y="436"/>
                  </a:lnTo>
                  <a:lnTo>
                    <a:pt x="784" y="436"/>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 name="Slide Number Placeholder 1">
            <a:extLst>
              <a:ext uri="{FF2B5EF4-FFF2-40B4-BE49-F238E27FC236}">
                <a16:creationId xmlns:a16="http://schemas.microsoft.com/office/drawing/2014/main" id="{7F08F8B1-F592-47DD-9005-67B35CE0B1C9}"/>
              </a:ext>
            </a:extLst>
          </p:cNvPr>
          <p:cNvSpPr>
            <a:spLocks noGrp="1"/>
          </p:cNvSpPr>
          <p:nvPr>
            <p:ph type="sldNum" sz="quarter" idx="12"/>
          </p:nvPr>
        </p:nvSpPr>
        <p:spPr>
          <a:xfrm>
            <a:off x="6523399" y="6348200"/>
            <a:ext cx="2133600" cy="476250"/>
          </a:xfrm>
        </p:spPr>
        <p:txBody>
          <a:bodyPr/>
          <a:lstStyle/>
          <a:p>
            <a:fld id="{9F7D3CAE-1793-4FCD-8014-8390DF3C6043}" type="slidenum">
              <a:rPr lang="en-US" altLang="en-US" smtClean="0"/>
              <a:pPr/>
              <a:t>20</a:t>
            </a:fld>
            <a:endParaRPr lang="en-US" altLang="en-US" dirty="0"/>
          </a:p>
        </p:txBody>
      </p:sp>
      <p:sp>
        <p:nvSpPr>
          <p:cNvPr id="344" name="TextBox 343">
            <a:extLst>
              <a:ext uri="{FF2B5EF4-FFF2-40B4-BE49-F238E27FC236}">
                <a16:creationId xmlns:a16="http://schemas.microsoft.com/office/drawing/2014/main" id="{E3179589-D0E3-436C-BEBC-CE591C4FB05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6" name="Audio 5">
            <a:hlinkClick r:id="" action="ppaction://media"/>
            <a:extLst>
              <a:ext uri="{FF2B5EF4-FFF2-40B4-BE49-F238E27FC236}">
                <a16:creationId xmlns:a16="http://schemas.microsoft.com/office/drawing/2014/main" id="{F77E423F-0083-40A8-80B1-C3FA98415A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9633"/>
    </mc:Choice>
    <mc:Fallback xmlns="">
      <p:transition advTm="3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image is displaying a laboratory setting that includes a mannequin in a wheelchair. ">
            <a:extLst>
              <a:ext uri="{FF2B5EF4-FFF2-40B4-BE49-F238E27FC236}">
                <a16:creationId xmlns:a16="http://schemas.microsoft.com/office/drawing/2014/main" id="{8B556A8D-0E73-46F6-BFED-0E9AF3456BA3}"/>
              </a:ext>
            </a:extLst>
          </p:cNvPr>
          <p:cNvPicPr>
            <a:picLocks noChangeAspect="1"/>
          </p:cNvPicPr>
          <p:nvPr/>
        </p:nvPicPr>
        <p:blipFill rotWithShape="1">
          <a:blip r:embed="rId5"/>
          <a:srcRect t="9091" r="19394"/>
          <a:stretch/>
        </p:blipFill>
        <p:spPr>
          <a:xfrm>
            <a:off x="20" y="33687"/>
            <a:ext cx="9143980" cy="6857990"/>
          </a:xfrm>
          <a:prstGeom prst="rect">
            <a:avLst/>
          </a:prstGeom>
        </p:spPr>
      </p:pic>
      <p:sp>
        <p:nvSpPr>
          <p:cNvPr id="136" name="Rectangle 13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02" name="Rectangle 2"/>
          <p:cNvSpPr>
            <a:spLocks noGrp="1" noChangeArrowheads="1"/>
          </p:cNvSpPr>
          <p:nvPr>
            <p:ph type="title"/>
          </p:nvPr>
        </p:nvSpPr>
        <p:spPr>
          <a:xfrm>
            <a:off x="469398" y="383021"/>
            <a:ext cx="4964858" cy="632979"/>
          </a:xfrm>
        </p:spPr>
        <p:txBody>
          <a:bodyPr vert="horz" lIns="91440" tIns="45720" rIns="91440" bIns="45720" rtlCol="0" anchor="ctr">
            <a:normAutofit/>
          </a:bodyPr>
          <a:lstStyle/>
          <a:p>
            <a:pPr algn="ctr" defTabSz="914400"/>
            <a:r>
              <a:rPr lang="en-US" altLang="en-US" sz="3200" b="1" dirty="0">
                <a:latin typeface="Arial" panose="020B0604020202020204" pitchFamily="34" charset="0"/>
                <a:cs typeface="Arial" panose="020B0604020202020204" pitchFamily="34" charset="0"/>
              </a:rPr>
              <a:t>Laboratory</a:t>
            </a:r>
          </a:p>
        </p:txBody>
      </p:sp>
      <p:sp>
        <p:nvSpPr>
          <p:cNvPr id="204803" name="Rectangle 3"/>
          <p:cNvSpPr>
            <a:spLocks noGrp="1" noChangeArrowheads="1"/>
          </p:cNvSpPr>
          <p:nvPr>
            <p:ph type="body" sz="half" idx="1"/>
          </p:nvPr>
        </p:nvSpPr>
        <p:spPr>
          <a:xfrm>
            <a:off x="252662" y="1154432"/>
            <a:ext cx="5398329" cy="5063488"/>
          </a:xfrm>
        </p:spPr>
        <p:txBody>
          <a:bodyPr vert="horz" lIns="91440" tIns="45720" rIns="91440" bIns="45720" rtlCol="0">
            <a:noAutofit/>
          </a:bodyPr>
          <a:lstStyle/>
          <a:p>
            <a:pPr indent="-228600" defTabSz="914400"/>
            <a:r>
              <a:rPr lang="en-US" altLang="en-US" dirty="0">
                <a:latin typeface="Arial" panose="020B0604020202020204" pitchFamily="34" charset="0"/>
                <a:cs typeface="Arial" panose="020B0604020202020204" pitchFamily="34" charset="0"/>
              </a:rPr>
              <a:t>Description &amp; diagram approved by DHSR before use</a:t>
            </a:r>
          </a:p>
          <a:p>
            <a:pPr indent="-228600" defTabSz="914400"/>
            <a:r>
              <a:rPr lang="en-US" altLang="en-US" dirty="0">
                <a:latin typeface="Arial" panose="020B0604020202020204" pitchFamily="34" charset="0"/>
                <a:cs typeface="Arial" panose="020B0604020202020204" pitchFamily="34" charset="0"/>
              </a:rPr>
              <a:t>May not change or add laboratory settings without prior approval from DHSR</a:t>
            </a:r>
          </a:p>
          <a:p>
            <a:pPr indent="-228600" defTabSz="914400"/>
            <a:r>
              <a:rPr lang="en-US" altLang="en-US" dirty="0">
                <a:latin typeface="Arial" panose="020B0604020202020204" pitchFamily="34" charset="0"/>
                <a:cs typeface="Arial" panose="020B0604020202020204" pitchFamily="34" charset="0"/>
              </a:rPr>
              <a:t>Minimum of 100 square feet</a:t>
            </a:r>
            <a:r>
              <a:rPr lang="en-US" altLang="en-US" baseline="3000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for one bed or 80 square feet</a:t>
            </a:r>
            <a:r>
              <a:rPr lang="en-US" altLang="en-US" baseline="3000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per bed for two or more beds</a:t>
            </a:r>
          </a:p>
          <a:p>
            <a:pPr indent="-228600" defTabSz="914400"/>
            <a:r>
              <a:rPr lang="en-US" altLang="en-US" dirty="0">
                <a:latin typeface="Arial" panose="020B0604020202020204" pitchFamily="34" charset="0"/>
                <a:cs typeface="Arial" panose="020B0604020202020204" pitchFamily="34" charset="0"/>
              </a:rPr>
              <a:t>Set up is similar to a resident’s room </a:t>
            </a:r>
          </a:p>
          <a:p>
            <a:pPr indent="-228600" defTabSz="914400"/>
            <a:r>
              <a:rPr lang="en-US" altLang="en-US" dirty="0">
                <a:latin typeface="Arial" panose="020B0604020202020204" pitchFamily="34" charset="0"/>
                <a:cs typeface="Arial" panose="020B0604020202020204" pitchFamily="34" charset="0"/>
              </a:rPr>
              <a:t>Includes – sink with hot/cold running water, full privacy curtains that hang from the ceiling and move freely, resident care unit (working bed with side rails, bedside table, chair, trashcan, over-bed table &amp; simulated call system)</a:t>
            </a:r>
          </a:p>
        </p:txBody>
      </p:sp>
      <p:sp>
        <p:nvSpPr>
          <p:cNvPr id="2" name="Slide Number Placeholder 1">
            <a:extLst>
              <a:ext uri="{FF2B5EF4-FFF2-40B4-BE49-F238E27FC236}">
                <a16:creationId xmlns:a16="http://schemas.microsoft.com/office/drawing/2014/main" id="{2B2029DC-9546-4773-A273-0CD8113CDD25}"/>
              </a:ext>
            </a:extLst>
          </p:cNvPr>
          <p:cNvSpPr>
            <a:spLocks noGrp="1"/>
          </p:cNvSpPr>
          <p:nvPr>
            <p:ph type="sldNum" sz="quarter" idx="12"/>
          </p:nvPr>
        </p:nvSpPr>
        <p:spPr>
          <a:xfrm>
            <a:off x="6493023" y="6321593"/>
            <a:ext cx="2133600" cy="476250"/>
          </a:xfrm>
        </p:spPr>
        <p:txBody>
          <a:bodyPr/>
          <a:lstStyle/>
          <a:p>
            <a:fld id="{CA5248A6-CB80-4DEE-90F7-7C1268A59A58}" type="slidenum">
              <a:rPr lang="en-US" altLang="en-US" smtClean="0"/>
              <a:pPr/>
              <a:t>21</a:t>
            </a:fld>
            <a:endParaRPr lang="en-US" altLang="en-US" dirty="0"/>
          </a:p>
        </p:txBody>
      </p:sp>
      <p:sp>
        <p:nvSpPr>
          <p:cNvPr id="7" name="TextBox 6">
            <a:extLst>
              <a:ext uri="{FF2B5EF4-FFF2-40B4-BE49-F238E27FC236}">
                <a16:creationId xmlns:a16="http://schemas.microsoft.com/office/drawing/2014/main" id="{7DFBB973-2015-4691-9A92-F97942859C3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8" name="Audio 7">
            <a:hlinkClick r:id="" action="ppaction://media"/>
            <a:extLst>
              <a:ext uri="{FF2B5EF4-FFF2-40B4-BE49-F238E27FC236}">
                <a16:creationId xmlns:a16="http://schemas.microsoft.com/office/drawing/2014/main" id="{D23897E7-8E31-4046-88B8-0C926A49D1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9246"/>
    </mc:Choice>
    <mc:Fallback xmlns="">
      <p:transition advTm="4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2505074" y="314325"/>
            <a:ext cx="4013171" cy="1351472"/>
          </a:xfrm>
        </p:spPr>
        <p:txBody>
          <a:bodyPr vert="horz" lIns="91440" tIns="45720" rIns="91440" bIns="45720" rtlCol="0" anchor="ctr">
            <a:normAutofit/>
          </a:bodyPr>
          <a:lstStyle/>
          <a:p>
            <a:pPr algn="ctr">
              <a:lnSpc>
                <a:spcPct val="90000"/>
              </a:lnSpc>
            </a:pPr>
            <a:r>
              <a:rPr lang="en-US" altLang="en-US" sz="3200" b="1" kern="1200" dirty="0">
                <a:latin typeface="Arial" panose="020B0604020202020204" pitchFamily="34" charset="0"/>
                <a:cs typeface="Arial" panose="020B0604020202020204" pitchFamily="34" charset="0"/>
              </a:rPr>
              <a:t>Clinical Sites</a:t>
            </a:r>
          </a:p>
        </p:txBody>
      </p:sp>
      <p:sp>
        <p:nvSpPr>
          <p:cNvPr id="205827" name="Rectangle 3"/>
          <p:cNvSpPr>
            <a:spLocks noGrp="1" noChangeArrowheads="1"/>
          </p:cNvSpPr>
          <p:nvPr>
            <p:ph type="body" sz="half" idx="1"/>
          </p:nvPr>
        </p:nvSpPr>
        <p:spPr>
          <a:xfrm>
            <a:off x="2505075" y="1665797"/>
            <a:ext cx="3930272" cy="5030277"/>
          </a:xfrm>
        </p:spPr>
        <p:txBody>
          <a:bodyPr vert="horz" lIns="91440" tIns="45720" rIns="91440" bIns="45720" rtlCol="0">
            <a:normAutofit/>
          </a:bodyPr>
          <a:lstStyle/>
          <a:p>
            <a:pPr indent="-228600">
              <a:lnSpc>
                <a:spcPct val="90000"/>
              </a:lnSpc>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Clinical sites must be approved by DHSR before use</a:t>
            </a:r>
          </a:p>
          <a:p>
            <a:pPr indent="-228600">
              <a:lnSpc>
                <a:spcPct val="90000"/>
              </a:lnSpc>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Clinical Site Approval  Form must be submitted to DHSR</a:t>
            </a:r>
          </a:p>
          <a:p>
            <a:pPr indent="-228600">
              <a:lnSpc>
                <a:spcPct val="90000"/>
              </a:lnSpc>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Must provide learning experiences for students consistent with course objectives</a:t>
            </a:r>
          </a:p>
        </p:txBody>
      </p:sp>
      <p:pic>
        <p:nvPicPr>
          <p:cNvPr id="4" name="Picture 3" descr="A nurse aide is assisting a resident to bed.">
            <a:extLst>
              <a:ext uri="{FF2B5EF4-FFF2-40B4-BE49-F238E27FC236}">
                <a16:creationId xmlns:a16="http://schemas.microsoft.com/office/drawing/2014/main" id="{88DCC299-2C13-49EA-BAD2-E2E728C52B26}"/>
              </a:ext>
            </a:extLst>
          </p:cNvPr>
          <p:cNvPicPr>
            <a:picLocks noChangeAspect="1"/>
          </p:cNvPicPr>
          <p:nvPr/>
        </p:nvPicPr>
        <p:blipFill rotWithShape="1">
          <a:blip r:embed="rId5"/>
          <a:srcRect l="22418" r="14183"/>
          <a:stretch/>
        </p:blipFill>
        <p:spPr>
          <a:xfrm>
            <a:off x="2" y="1"/>
            <a:ext cx="2771774"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3" name="Picture 2" descr="A nurse aide is assisting a resident to walk. ">
            <a:extLst>
              <a:ext uri="{FF2B5EF4-FFF2-40B4-BE49-F238E27FC236}">
                <a16:creationId xmlns:a16="http://schemas.microsoft.com/office/drawing/2014/main" id="{B40299FA-10BA-422F-8821-A36E88A8D4D4}"/>
              </a:ext>
            </a:extLst>
          </p:cNvPr>
          <p:cNvPicPr>
            <a:picLocks noChangeAspect="1"/>
          </p:cNvPicPr>
          <p:nvPr/>
        </p:nvPicPr>
        <p:blipFill rotWithShape="1">
          <a:blip r:embed="rId6"/>
          <a:srcRect l="4002" r="34526"/>
          <a:stretch/>
        </p:blipFill>
        <p:spPr>
          <a:xfrm>
            <a:off x="6435347" y="10"/>
            <a:ext cx="2708650"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2" name="Slide Number Placeholder 1">
            <a:extLst>
              <a:ext uri="{FF2B5EF4-FFF2-40B4-BE49-F238E27FC236}">
                <a16:creationId xmlns:a16="http://schemas.microsoft.com/office/drawing/2014/main" id="{FC8ABB60-960F-4FB6-A5D3-83468C209F87}"/>
              </a:ext>
            </a:extLst>
          </p:cNvPr>
          <p:cNvSpPr>
            <a:spLocks noGrp="1"/>
          </p:cNvSpPr>
          <p:nvPr>
            <p:ph type="sldNum" sz="quarter" idx="12"/>
          </p:nvPr>
        </p:nvSpPr>
        <p:spPr>
          <a:xfrm>
            <a:off x="6571246" y="6381750"/>
            <a:ext cx="2133600" cy="476250"/>
          </a:xfrm>
        </p:spPr>
        <p:txBody>
          <a:bodyPr/>
          <a:lstStyle/>
          <a:p>
            <a:fld id="{9F7D3CAE-1793-4FCD-8014-8390DF3C6043}" type="slidenum">
              <a:rPr lang="en-US" altLang="en-US" smtClean="0"/>
              <a:pPr/>
              <a:t>22</a:t>
            </a:fld>
            <a:endParaRPr lang="en-US" altLang="en-US" dirty="0"/>
          </a:p>
        </p:txBody>
      </p:sp>
      <p:sp>
        <p:nvSpPr>
          <p:cNvPr id="7" name="TextBox 6">
            <a:extLst>
              <a:ext uri="{FF2B5EF4-FFF2-40B4-BE49-F238E27FC236}">
                <a16:creationId xmlns:a16="http://schemas.microsoft.com/office/drawing/2014/main" id="{B9230D38-4F99-41C9-8AAA-4162BA73371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4" name="Audio 13">
            <a:hlinkClick r:id="" action="ppaction://media"/>
            <a:extLst>
              <a:ext uri="{FF2B5EF4-FFF2-40B4-BE49-F238E27FC236}">
                <a16:creationId xmlns:a16="http://schemas.microsoft.com/office/drawing/2014/main" id="{4EBDCA54-2BED-4260-94ED-8D334604C7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9537"/>
    </mc:Choice>
    <mc:Fallback xmlns="">
      <p:transition advTm="3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498" name="Rectangle 2"/>
          <p:cNvSpPr>
            <a:spLocks noGrp="1" noChangeArrowheads="1"/>
          </p:cNvSpPr>
          <p:nvPr>
            <p:ph type="title"/>
          </p:nvPr>
        </p:nvSpPr>
        <p:spPr>
          <a:xfrm>
            <a:off x="4652653" y="365125"/>
            <a:ext cx="4045020" cy="1325563"/>
          </a:xfrm>
        </p:spPr>
        <p:txBody>
          <a:bodyPr vert="horz" lIns="91440" tIns="45720" rIns="91440" bIns="45720" rtlCol="0" anchor="ctr">
            <a:normAutofit/>
          </a:bodyPr>
          <a:lstStyle/>
          <a:p>
            <a:pPr defTabSz="914400"/>
            <a:r>
              <a:rPr lang="en-US" altLang="en-US" sz="3200" b="1" dirty="0">
                <a:latin typeface="Arial" panose="020B0604020202020204" pitchFamily="34" charset="0"/>
                <a:cs typeface="Arial" panose="020B0604020202020204" pitchFamily="34" charset="0"/>
              </a:rPr>
              <a:t>While in Clinical</a:t>
            </a:r>
          </a:p>
        </p:txBody>
      </p:sp>
      <p:sp>
        <p:nvSpPr>
          <p:cNvPr id="74" name="Freeform: Shape 7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028" y="0"/>
            <a:ext cx="631877"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The image is showing the photo image of the individual facing outward."/>
          <p:cNvPicPr>
            <a:picLocks noChangeAspect="1"/>
          </p:cNvPicPr>
          <p:nvPr/>
        </p:nvPicPr>
        <p:blipFill>
          <a:blip r:embed="rId5"/>
          <a:stretch>
            <a:fillRect/>
          </a:stretch>
        </p:blipFill>
        <p:spPr>
          <a:xfrm>
            <a:off x="236101" y="558913"/>
            <a:ext cx="1374382"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76" name="Oval 75">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8331" y="1327365"/>
            <a:ext cx="458142"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21132" y="0"/>
            <a:ext cx="1570497"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4" name="Picture 3" descr="Two nurse aides are assisting a resident to walk with a walker.">
            <a:extLst>
              <a:ext uri="{FF2B5EF4-FFF2-40B4-BE49-F238E27FC236}">
                <a16:creationId xmlns:a16="http://schemas.microsoft.com/office/drawing/2014/main" id="{4446D45C-5151-4F9B-9FDB-4132DFD3CE60}"/>
              </a:ext>
            </a:extLst>
          </p:cNvPr>
          <p:cNvPicPr>
            <a:picLocks noChangeAspect="1"/>
          </p:cNvPicPr>
          <p:nvPr/>
        </p:nvPicPr>
        <p:blipFill>
          <a:blip r:embed="rId6"/>
          <a:stretch>
            <a:fillRect/>
          </a:stretch>
        </p:blipFill>
        <p:spPr>
          <a:xfrm>
            <a:off x="236100" y="4216128"/>
            <a:ext cx="1900068" cy="1425051"/>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6" name="Picture 5" descr="The red clock is located on the wall showing 1:52 pm.">
            <a:extLst>
              <a:ext uri="{FF2B5EF4-FFF2-40B4-BE49-F238E27FC236}">
                <a16:creationId xmlns:a16="http://schemas.microsoft.com/office/drawing/2014/main" id="{D5507BF9-93D8-4CDD-AA5A-AC51ED49504C}"/>
              </a:ext>
            </a:extLst>
          </p:cNvPr>
          <p:cNvPicPr>
            <a:picLocks noChangeAspect="1"/>
          </p:cNvPicPr>
          <p:nvPr/>
        </p:nvPicPr>
        <p:blipFill>
          <a:blip r:embed="rId7"/>
          <a:stretch>
            <a:fillRect/>
          </a:stretch>
        </p:blipFill>
        <p:spPr>
          <a:xfrm>
            <a:off x="2391562" y="2709454"/>
            <a:ext cx="1900067" cy="190006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06499" name="Rectangle 3"/>
          <p:cNvSpPr>
            <a:spLocks noGrp="1" noChangeArrowheads="1"/>
          </p:cNvSpPr>
          <p:nvPr>
            <p:ph type="body" sz="half" idx="1"/>
          </p:nvPr>
        </p:nvSpPr>
        <p:spPr>
          <a:xfrm>
            <a:off x="4694161" y="1924446"/>
            <a:ext cx="4045021" cy="3683494"/>
          </a:xfrm>
        </p:spPr>
        <p:txBody>
          <a:bodyPr vert="horz" lIns="91440" tIns="45720" rIns="91440" bIns="45720" rtlCol="0">
            <a:normAutofit fontScale="92500"/>
          </a:bodyPr>
          <a:lstStyle/>
          <a:p>
            <a:pPr indent="-228600" defTabSz="914400"/>
            <a:r>
              <a:rPr lang="en-US" altLang="en-US" sz="2800" dirty="0">
                <a:latin typeface="Arial" panose="020B0604020202020204" pitchFamily="34" charset="0"/>
                <a:cs typeface="Arial" panose="020B0604020202020204" pitchFamily="34" charset="0"/>
              </a:rPr>
              <a:t>Students must be under the direct supervision of an RN instructor approved by DHSR</a:t>
            </a:r>
          </a:p>
          <a:p>
            <a:pPr indent="-228600" defTabSz="914400"/>
            <a:r>
              <a:rPr lang="en-US" altLang="en-US" sz="2800" dirty="0">
                <a:latin typeface="Arial" panose="020B0604020202020204" pitchFamily="34" charset="0"/>
                <a:cs typeface="Arial" panose="020B0604020202020204" pitchFamily="34" charset="0"/>
              </a:rPr>
              <a:t>Students must wear a nametag that includes student’s name, followed by “Nurse Aide I Trainee” or “Nurse Aide I Student”</a:t>
            </a:r>
          </a:p>
          <a:p>
            <a:pPr indent="-228600" defTabSz="914400"/>
            <a:endParaRPr lang="en-US" altLang="en-US" dirty="0"/>
          </a:p>
        </p:txBody>
      </p:sp>
      <p:sp>
        <p:nvSpPr>
          <p:cNvPr id="80" name="Arc 79">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74767" y="5509119"/>
            <a:ext cx="2954279"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3739"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E4A7C795-182C-415D-BB89-21AA40C587F5}"/>
              </a:ext>
            </a:extLst>
          </p:cNvPr>
          <p:cNvSpPr>
            <a:spLocks noGrp="1"/>
          </p:cNvSpPr>
          <p:nvPr>
            <p:ph type="sldNum" sz="quarter" idx="12"/>
          </p:nvPr>
        </p:nvSpPr>
        <p:spPr>
          <a:xfrm>
            <a:off x="6553100" y="6379775"/>
            <a:ext cx="2133600" cy="476250"/>
          </a:xfrm>
        </p:spPr>
        <p:txBody>
          <a:bodyPr/>
          <a:lstStyle/>
          <a:p>
            <a:fld id="{9F7D3CAE-1793-4FCD-8014-8390DF3C6043}" type="slidenum">
              <a:rPr lang="en-US" altLang="en-US" smtClean="0"/>
              <a:pPr/>
              <a:t>23</a:t>
            </a:fld>
            <a:endParaRPr lang="en-US" altLang="en-US" dirty="0"/>
          </a:p>
        </p:txBody>
      </p:sp>
      <p:sp>
        <p:nvSpPr>
          <p:cNvPr id="14" name="TextBox 13">
            <a:extLst>
              <a:ext uri="{FF2B5EF4-FFF2-40B4-BE49-F238E27FC236}">
                <a16:creationId xmlns:a16="http://schemas.microsoft.com/office/drawing/2014/main" id="{30DE6670-6E56-4226-BC23-EBC5D237E75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22" name="Audio 21">
            <a:hlinkClick r:id="" action="ppaction://media"/>
            <a:extLst>
              <a:ext uri="{FF2B5EF4-FFF2-40B4-BE49-F238E27FC236}">
                <a16:creationId xmlns:a16="http://schemas.microsoft.com/office/drawing/2014/main" id="{E44A9900-2805-4DD0-83BD-B177F174EC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89596"/>
    </mc:Choice>
    <mc:Fallback xmlns="">
      <p:transition advTm="8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7522" name="Rectangle 2"/>
          <p:cNvSpPr>
            <a:spLocks noGrp="1" noChangeArrowheads="1"/>
          </p:cNvSpPr>
          <p:nvPr>
            <p:ph type="title"/>
          </p:nvPr>
        </p:nvSpPr>
        <p:spPr>
          <a:xfrm>
            <a:off x="425183" y="423845"/>
            <a:ext cx="7912701" cy="1015701"/>
          </a:xfrm>
        </p:spPr>
        <p:txBody>
          <a:bodyPr>
            <a:normAutofit/>
          </a:bodyPr>
          <a:lstStyle/>
          <a:p>
            <a:pPr algn="ctr"/>
            <a:r>
              <a:rPr lang="en-US" altLang="en-US" sz="3200" b="1" dirty="0">
                <a:latin typeface="Arial" panose="020B0604020202020204" pitchFamily="34" charset="0"/>
                <a:cs typeface="Arial" panose="020B0604020202020204" pitchFamily="34" charset="0"/>
              </a:rPr>
              <a:t>Skills Performance</a:t>
            </a:r>
          </a:p>
        </p:txBody>
      </p:sp>
      <p:sp>
        <p:nvSpPr>
          <p:cNvPr id="107523" name="Rectangle 3"/>
          <p:cNvSpPr>
            <a:spLocks noGrp="1" noChangeArrowheads="1"/>
          </p:cNvSpPr>
          <p:nvPr>
            <p:ph idx="1"/>
          </p:nvPr>
        </p:nvSpPr>
        <p:spPr>
          <a:xfrm>
            <a:off x="124287" y="1485721"/>
            <a:ext cx="8777666" cy="4577253"/>
          </a:xfrm>
        </p:spPr>
        <p:txBody>
          <a:bodyPr anchor="ctr">
            <a:normAutofit/>
          </a:bodyPr>
          <a:lstStyle/>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Information about skills performance checklists, performance requirements, and documentation is in the State-approved Curriculum</a:t>
            </a:r>
          </a:p>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Skills requirements for lab &amp; clinical are in the </a:t>
            </a:r>
            <a:r>
              <a:rPr lang="en-US" altLang="en-US" sz="2400" b="1" dirty="0">
                <a:solidFill>
                  <a:schemeClr val="tx1">
                    <a:lumMod val="85000"/>
                    <a:lumOff val="15000"/>
                  </a:schemeClr>
                </a:solidFill>
                <a:latin typeface="Arial" panose="020B0604020202020204" pitchFamily="34" charset="0"/>
                <a:cs typeface="Arial" panose="020B0604020202020204" pitchFamily="34" charset="0"/>
              </a:rPr>
              <a:t>Guidance </a:t>
            </a:r>
            <a:r>
              <a:rPr lang="en-US" altLang="en-US" sz="2400" dirty="0">
                <a:solidFill>
                  <a:schemeClr val="tx1">
                    <a:lumMod val="85000"/>
                    <a:lumOff val="15000"/>
                  </a:schemeClr>
                </a:solidFill>
                <a:latin typeface="Arial" panose="020B0604020202020204" pitchFamily="34" charset="0"/>
                <a:cs typeface="Arial" panose="020B0604020202020204" pitchFamily="34" charset="0"/>
              </a:rPr>
              <a:t>of the July 2024 State Approved Nurse Aide I Curriculum</a:t>
            </a:r>
          </a:p>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Appendix A Skills Performance Checklist Summary used in lab &amp; clinical, is located at: </a:t>
            </a:r>
            <a:r>
              <a:rPr lang="en-US" sz="2200" dirty="0">
                <a:latin typeface="Arial" panose="020B0604020202020204" pitchFamily="34" charset="0"/>
                <a:hlinkClick r:id="rId5"/>
              </a:rPr>
              <a:t>https://info.ncdhhs.gov/dhsr/hcpr/curriculum/index.html</a:t>
            </a:r>
            <a:r>
              <a:rPr lang="en-US" sz="2200" dirty="0">
                <a:latin typeface="Arial" panose="020B0604020202020204" pitchFamily="34" charset="0"/>
              </a:rPr>
              <a:t> </a:t>
            </a:r>
            <a:endParaRPr lang="en-US" altLang="en-US" sz="2200" dirty="0">
              <a:solidFill>
                <a:schemeClr val="tx1">
                  <a:lumMod val="85000"/>
                  <a:lumOff val="15000"/>
                </a:schemeClr>
              </a:solidFill>
              <a:latin typeface="Arial" panose="020B0604020202020204" pitchFamily="34" charset="0"/>
              <a:cs typeface="Arial" panose="020B0604020202020204" pitchFamily="34" charset="0"/>
            </a:endParaRPr>
          </a:p>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Skills checklists for each skill listed on the Appendix A form are developed and provided to students by each program</a:t>
            </a:r>
          </a:p>
          <a:p>
            <a:endParaRPr lang="en-US" altLang="en-US" sz="2400" dirty="0">
              <a:solidFill>
                <a:schemeClr val="tx1">
                  <a:lumMod val="85000"/>
                  <a:lumOff val="15000"/>
                </a:schemeClr>
              </a:solidFill>
            </a:endParaRPr>
          </a:p>
        </p:txBody>
      </p:sp>
      <p:sp>
        <p:nvSpPr>
          <p:cNvPr id="76" name="Freeform: Shape 75">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EF06BE9-AFD2-4EE8-92B0-35C0ED133EC7}"/>
              </a:ext>
            </a:extLst>
          </p:cNvPr>
          <p:cNvSpPr>
            <a:spLocks noGrp="1"/>
          </p:cNvSpPr>
          <p:nvPr>
            <p:ph type="sldNum" sz="quarter" idx="12"/>
          </p:nvPr>
        </p:nvSpPr>
        <p:spPr>
          <a:xfrm>
            <a:off x="6569243" y="6479401"/>
            <a:ext cx="2057400" cy="295276"/>
          </a:xfrm>
        </p:spPr>
        <p:txBody>
          <a:bodyPr/>
          <a:lstStyle/>
          <a:p>
            <a:fld id="{577E7E40-45CD-47BB-8DF2-7B0438CFCDF3}" type="slidenum">
              <a:rPr lang="en-US" altLang="en-US" smtClean="0"/>
              <a:pPr/>
              <a:t>24</a:t>
            </a:fld>
            <a:endParaRPr lang="en-US" altLang="en-US" dirty="0"/>
          </a:p>
        </p:txBody>
      </p:sp>
      <p:sp>
        <p:nvSpPr>
          <p:cNvPr id="8" name="TextBox 7">
            <a:extLst>
              <a:ext uri="{FF2B5EF4-FFF2-40B4-BE49-F238E27FC236}">
                <a16:creationId xmlns:a16="http://schemas.microsoft.com/office/drawing/2014/main" id="{9DF49993-E63D-4974-A47C-8B89A4A034A6}"/>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6" name="Audio 5">
            <a:hlinkClick r:id="" action="ppaction://media"/>
            <a:extLst>
              <a:ext uri="{FF2B5EF4-FFF2-40B4-BE49-F238E27FC236}">
                <a16:creationId xmlns:a16="http://schemas.microsoft.com/office/drawing/2014/main" id="{C858E07D-0179-47C6-B7BC-1534B68CF8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79429"/>
    </mc:Choice>
    <mc:Fallback xmlns="">
      <p:transition advTm="7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590675" y="169863"/>
            <a:ext cx="5638800" cy="1143000"/>
          </a:xfrm>
        </p:spPr>
        <p:txBody>
          <a:bodyPr>
            <a:normAutofit/>
          </a:bodyPr>
          <a:lstStyle/>
          <a:p>
            <a:pPr algn="ctr"/>
            <a:r>
              <a:rPr lang="en-US" altLang="en-US" sz="3200" b="1" dirty="0">
                <a:latin typeface="Arial" panose="020B0604020202020204" pitchFamily="34" charset="0"/>
                <a:cs typeface="Arial" panose="020B0604020202020204" pitchFamily="34" charset="0"/>
              </a:rPr>
              <a:t>Test Security</a:t>
            </a:r>
          </a:p>
        </p:txBody>
      </p:sp>
      <p:sp>
        <p:nvSpPr>
          <p:cNvPr id="110596" name="Text Box 4"/>
          <p:cNvSpPr txBox="1">
            <a:spLocks noChangeArrowheads="1"/>
          </p:cNvSpPr>
          <p:nvPr/>
        </p:nvSpPr>
        <p:spPr bwMode="auto">
          <a:xfrm>
            <a:off x="976312" y="1312863"/>
            <a:ext cx="6867525"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0" dirty="0">
                <a:latin typeface="Arial" panose="020B0604020202020204" pitchFamily="34" charset="0"/>
                <a:cs typeface="Arial" panose="020B0604020202020204" pitchFamily="34" charset="0"/>
              </a:rPr>
              <a:t>The instructor is responsible for ensuring and maintaining the integrity and security of the classroom/laboratory testing process and storage</a:t>
            </a:r>
          </a:p>
        </p:txBody>
      </p:sp>
      <p:pic>
        <p:nvPicPr>
          <p:cNvPr id="5" name="Picture 4" descr="The laptop computer is open and displays content with no one standing near the computer.   The image represents the need to keep tests secure at all times.">
            <a:extLst>
              <a:ext uri="{FF2B5EF4-FFF2-40B4-BE49-F238E27FC236}">
                <a16:creationId xmlns:a16="http://schemas.microsoft.com/office/drawing/2014/main" id="{05E5CF07-8033-4045-AEC6-A7BA4818DF9B}"/>
              </a:ext>
            </a:extLst>
          </p:cNvPr>
          <p:cNvPicPr>
            <a:picLocks noChangeAspect="1"/>
          </p:cNvPicPr>
          <p:nvPr/>
        </p:nvPicPr>
        <p:blipFill>
          <a:blip r:embed="rId5"/>
          <a:stretch>
            <a:fillRect/>
          </a:stretch>
        </p:blipFill>
        <p:spPr>
          <a:xfrm>
            <a:off x="1676939" y="3190300"/>
            <a:ext cx="5169856" cy="3444539"/>
          </a:xfrm>
          <a:prstGeom prst="rect">
            <a:avLst/>
          </a:prstGeom>
        </p:spPr>
      </p:pic>
      <p:sp>
        <p:nvSpPr>
          <p:cNvPr id="2" name="Slide Number Placeholder 1">
            <a:extLst>
              <a:ext uri="{FF2B5EF4-FFF2-40B4-BE49-F238E27FC236}">
                <a16:creationId xmlns:a16="http://schemas.microsoft.com/office/drawing/2014/main" id="{48DF69AA-B2E6-464B-B4E6-5D262A461FC5}"/>
              </a:ext>
            </a:extLst>
          </p:cNvPr>
          <p:cNvSpPr>
            <a:spLocks noGrp="1"/>
          </p:cNvSpPr>
          <p:nvPr>
            <p:ph type="sldNum" sz="quarter" idx="12"/>
          </p:nvPr>
        </p:nvSpPr>
        <p:spPr>
          <a:xfrm>
            <a:off x="6524625" y="6511924"/>
            <a:ext cx="2057400" cy="295276"/>
          </a:xfrm>
        </p:spPr>
        <p:txBody>
          <a:bodyPr/>
          <a:lstStyle/>
          <a:p>
            <a:fld id="{577E7E40-45CD-47BB-8DF2-7B0438CFCDF3}" type="slidenum">
              <a:rPr lang="en-US" altLang="en-US" smtClean="0"/>
              <a:pPr/>
              <a:t>25</a:t>
            </a:fld>
            <a:endParaRPr lang="en-US" altLang="en-US" dirty="0"/>
          </a:p>
        </p:txBody>
      </p:sp>
      <p:sp>
        <p:nvSpPr>
          <p:cNvPr id="6" name="TextBox 5">
            <a:extLst>
              <a:ext uri="{FF2B5EF4-FFF2-40B4-BE49-F238E27FC236}">
                <a16:creationId xmlns:a16="http://schemas.microsoft.com/office/drawing/2014/main" id="{F7C3D8D3-9D4D-4DB6-AAAB-318771E82EB6}"/>
              </a:ext>
            </a:extLst>
          </p:cNvPr>
          <p:cNvSpPr txBox="1"/>
          <p:nvPr/>
        </p:nvSpPr>
        <p:spPr>
          <a:xfrm>
            <a:off x="23057" y="6582310"/>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7" name="Audio 6">
            <a:hlinkClick r:id="" action="ppaction://media"/>
            <a:extLst>
              <a:ext uri="{FF2B5EF4-FFF2-40B4-BE49-F238E27FC236}">
                <a16:creationId xmlns:a16="http://schemas.microsoft.com/office/drawing/2014/main" id="{10B3FDA6-1448-4586-8BE8-C3713D86D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3485"/>
    </mc:Choice>
    <mc:Fallback xmlns="">
      <p:transition advTm="4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727541" y="54775"/>
            <a:ext cx="7772400" cy="1166175"/>
          </a:xfrm>
        </p:spPr>
        <p:txBody>
          <a:bodyPr>
            <a:normAutofit/>
          </a:bodyPr>
          <a:lstStyle/>
          <a:p>
            <a:pPr algn="ctr"/>
            <a:r>
              <a:rPr lang="en-US" altLang="en-US" sz="3200" b="1" dirty="0">
                <a:latin typeface="Arial" panose="020B0604020202020204" pitchFamily="34" charset="0"/>
                <a:cs typeface="Arial" panose="020B0604020202020204" pitchFamily="34" charset="0"/>
              </a:rPr>
              <a:t>Student Identification Policy </a:t>
            </a:r>
          </a:p>
        </p:txBody>
      </p:sp>
      <p:sp>
        <p:nvSpPr>
          <p:cNvPr id="137219" name="Rectangle 3"/>
          <p:cNvSpPr>
            <a:spLocks noGrp="1" noChangeArrowheads="1"/>
          </p:cNvSpPr>
          <p:nvPr>
            <p:ph idx="1"/>
          </p:nvPr>
        </p:nvSpPr>
        <p:spPr>
          <a:xfrm>
            <a:off x="457200" y="1851025"/>
            <a:ext cx="8229600" cy="3352346"/>
          </a:xfrm>
        </p:spPr>
        <p:txBody>
          <a:bodyPr/>
          <a:lstStyle/>
          <a:p>
            <a:pPr algn="ctr">
              <a:buFontTx/>
              <a:buNone/>
            </a:pPr>
            <a:r>
              <a:rPr lang="en-US" altLang="en-US" sz="2400" dirty="0"/>
              <a:t>    </a:t>
            </a:r>
            <a:endParaRPr lang="en-US" altLang="en-US" sz="2000" i="1" dirty="0"/>
          </a:p>
        </p:txBody>
      </p:sp>
      <p:sp>
        <p:nvSpPr>
          <p:cNvPr id="137222" name="Text Box 6"/>
          <p:cNvSpPr txBox="1">
            <a:spLocks noChangeArrowheads="1"/>
          </p:cNvSpPr>
          <p:nvPr/>
        </p:nvSpPr>
        <p:spPr bwMode="auto">
          <a:xfrm>
            <a:off x="1219200" y="1412429"/>
            <a:ext cx="7467600"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0" hangingPunct="0">
              <a:spcBef>
                <a:spcPct val="0"/>
              </a:spcBef>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Each student’s identity must be verified and documented according to the program’s policy approved by DHSR prior to the start of a State-approved NA I course.</a:t>
            </a:r>
          </a:p>
          <a:p>
            <a:pPr marL="457200" indent="-457200" eaLnBrk="0" hangingPunct="0">
              <a:spcBef>
                <a:spcPct val="0"/>
              </a:spcBef>
              <a:buFont typeface="Arial" panose="020B0604020202020204" pitchFamily="34" charset="0"/>
              <a:buChar char="•"/>
            </a:pPr>
            <a:endParaRPr lang="en-US" altLang="en-US" sz="2800" dirty="0">
              <a:latin typeface="Arial" panose="020B0604020202020204" pitchFamily="34" charset="0"/>
              <a:cs typeface="Arial" panose="020B0604020202020204" pitchFamily="34" charset="0"/>
            </a:endParaRPr>
          </a:p>
          <a:p>
            <a:pPr marL="457200" indent="-457200" eaLnBrk="0" hangingPunct="0">
              <a:spcBef>
                <a:spcPct val="0"/>
              </a:spcBef>
              <a:buFont typeface="Arial" panose="020B0604020202020204" pitchFamily="34" charset="0"/>
              <a:buChar char="•"/>
            </a:pPr>
            <a:r>
              <a:rPr lang="en-US" sz="2800" dirty="0">
                <a:latin typeface="Arial" panose="020B0604020202020204" pitchFamily="34" charset="0"/>
              </a:rPr>
              <a:t>What does your policy state?</a:t>
            </a:r>
          </a:p>
          <a:p>
            <a:pPr marL="457200" indent="-457200" eaLnBrk="0" hangingPunct="0">
              <a:spcBef>
                <a:spcPct val="0"/>
              </a:spcBef>
              <a:buFont typeface="Arial" panose="020B0604020202020204" pitchFamily="34" charset="0"/>
              <a:buChar char="•"/>
            </a:pPr>
            <a:r>
              <a:rPr lang="en-US" sz="2800" dirty="0">
                <a:latin typeface="Arial" panose="020B0604020202020204" pitchFamily="34" charset="0"/>
              </a:rPr>
              <a:t>Student identification will be based on the following:_______________.</a:t>
            </a:r>
            <a:endParaRPr lang="en-US" altLang="en-US" sz="2800" dirty="0">
              <a:latin typeface="Arial" panose="020B0604020202020204" pitchFamily="34" charset="0"/>
              <a:cs typeface="Arial" panose="020B0604020202020204" pitchFamily="34" charset="0"/>
            </a:endParaRPr>
          </a:p>
          <a:p>
            <a:pPr eaLnBrk="0" hangingPunct="0">
              <a:spcBef>
                <a:spcPct val="0"/>
              </a:spcBef>
            </a:pPr>
            <a:endParaRPr lang="en-US" altLang="en-US" sz="1200" dirty="0">
              <a:latin typeface="Arial" panose="020B0604020202020204" pitchFamily="34" charset="0"/>
              <a:cs typeface="Arial" panose="020B0604020202020204" pitchFamily="34" charset="0"/>
            </a:endParaRPr>
          </a:p>
        </p:txBody>
      </p:sp>
      <p:pic>
        <p:nvPicPr>
          <p:cNvPr id="5" name="Picture 4" descr="This is an image of a North Carolina license. ">
            <a:extLst>
              <a:ext uri="{FF2B5EF4-FFF2-40B4-BE49-F238E27FC236}">
                <a16:creationId xmlns:a16="http://schemas.microsoft.com/office/drawing/2014/main" id="{1CB7910E-10D9-4AC6-A21D-FD0367302A3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7941" y="2165690"/>
            <a:ext cx="1219200" cy="1847273"/>
          </a:xfrm>
          <a:prstGeom prst="rect">
            <a:avLst/>
          </a:prstGeom>
        </p:spPr>
      </p:pic>
      <p:pic>
        <p:nvPicPr>
          <p:cNvPr id="8" name="Picture 7" descr="This is an image of a social security card example. ">
            <a:extLst>
              <a:ext uri="{FF2B5EF4-FFF2-40B4-BE49-F238E27FC236}">
                <a16:creationId xmlns:a16="http://schemas.microsoft.com/office/drawing/2014/main" id="{8144511C-1F62-4F0E-B182-BF02E1E9129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27541" y="5543833"/>
            <a:ext cx="1383591" cy="931929"/>
          </a:xfrm>
          <a:prstGeom prst="rect">
            <a:avLst/>
          </a:prstGeom>
        </p:spPr>
      </p:pic>
      <p:pic>
        <p:nvPicPr>
          <p:cNvPr id="11" name="Picture 10" descr="The image displays an example of a passport. ">
            <a:extLst>
              <a:ext uri="{FF2B5EF4-FFF2-40B4-BE49-F238E27FC236}">
                <a16:creationId xmlns:a16="http://schemas.microsoft.com/office/drawing/2014/main" id="{CD122DFD-98C2-4AF7-AE2F-68F36307FB57}"/>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24801" y="2788128"/>
            <a:ext cx="974798" cy="1423204"/>
          </a:xfrm>
          <a:prstGeom prst="rect">
            <a:avLst/>
          </a:prstGeom>
        </p:spPr>
      </p:pic>
      <p:sp>
        <p:nvSpPr>
          <p:cNvPr id="2" name="Slide Number Placeholder 1">
            <a:extLst>
              <a:ext uri="{FF2B5EF4-FFF2-40B4-BE49-F238E27FC236}">
                <a16:creationId xmlns:a16="http://schemas.microsoft.com/office/drawing/2014/main" id="{5EBAB6FA-1D07-4911-BDD8-9488D0BE0EC4}"/>
              </a:ext>
            </a:extLst>
          </p:cNvPr>
          <p:cNvSpPr>
            <a:spLocks noGrp="1"/>
          </p:cNvSpPr>
          <p:nvPr>
            <p:ph type="sldNum" sz="quarter" idx="12"/>
          </p:nvPr>
        </p:nvSpPr>
        <p:spPr>
          <a:xfrm>
            <a:off x="6574888" y="6431432"/>
            <a:ext cx="2057400" cy="295276"/>
          </a:xfrm>
        </p:spPr>
        <p:txBody>
          <a:bodyPr/>
          <a:lstStyle/>
          <a:p>
            <a:fld id="{577E7E40-45CD-47BB-8DF2-7B0438CFCDF3}" type="slidenum">
              <a:rPr lang="en-US" altLang="en-US" smtClean="0"/>
              <a:pPr/>
              <a:t>26</a:t>
            </a:fld>
            <a:endParaRPr lang="en-US" altLang="en-US" dirty="0"/>
          </a:p>
        </p:txBody>
      </p:sp>
      <p:sp>
        <p:nvSpPr>
          <p:cNvPr id="9" name="TextBox 8">
            <a:extLst>
              <a:ext uri="{FF2B5EF4-FFF2-40B4-BE49-F238E27FC236}">
                <a16:creationId xmlns:a16="http://schemas.microsoft.com/office/drawing/2014/main" id="{91B550D3-3F7F-4156-9EF9-7AC4D60E21D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6" name="Audio 5">
            <a:hlinkClick r:id="" action="ppaction://media"/>
            <a:extLst>
              <a:ext uri="{FF2B5EF4-FFF2-40B4-BE49-F238E27FC236}">
                <a16:creationId xmlns:a16="http://schemas.microsoft.com/office/drawing/2014/main" id="{CEA0B606-BFEF-4BA5-93EC-42C37B6E9F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5364"/>
    </mc:Choice>
    <mc:Fallback xmlns="">
      <p:transition advTm="35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03201" y="149628"/>
            <a:ext cx="4644844" cy="1005666"/>
          </a:xfrm>
        </p:spPr>
        <p:txBody>
          <a:bodyPr vert="horz" lIns="91440" tIns="45720" rIns="91440" bIns="45720" rtlCol="0" anchor="b">
            <a:normAutofit/>
          </a:bodyPr>
          <a:lstStyle/>
          <a:p>
            <a:pPr algn="ctr" defTabSz="914400"/>
            <a:r>
              <a:rPr lang="en-US" altLang="en-US" sz="3200" b="1" dirty="0">
                <a:latin typeface="Arial" panose="020B0604020202020204" pitchFamily="34" charset="0"/>
                <a:cs typeface="Arial" panose="020B0604020202020204" pitchFamily="34" charset="0"/>
              </a:rPr>
              <a:t>Student Records Components</a:t>
            </a:r>
          </a:p>
        </p:txBody>
      </p:sp>
      <p:sp>
        <p:nvSpPr>
          <p:cNvPr id="17413" name="Text Box 5"/>
          <p:cNvSpPr txBox="1">
            <a:spLocks noChangeArrowheads="1"/>
          </p:cNvSpPr>
          <p:nvPr/>
        </p:nvSpPr>
        <p:spPr bwMode="auto">
          <a:xfrm>
            <a:off x="203200" y="1533021"/>
            <a:ext cx="5038531" cy="44456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lvl1pPr marL="176213" indent="-176213"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Completed instructional objectives &amp; skill performance checklist summary (Appendix A)</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Attendance records (dates of absences, material/clinical missed, dates of make-up)</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Tests or answer </a:t>
            </a:r>
            <a:r>
              <a:rPr lang="en-US" altLang="en-US" sz="2400" dirty="0">
                <a:cs typeface="Arial" panose="020B0604020202020204" pitchFamily="34" charset="0"/>
              </a:rPr>
              <a:t>s</a:t>
            </a:r>
            <a:r>
              <a:rPr lang="en-US" altLang="en-US" sz="2400" b="0" dirty="0">
                <a:cs typeface="Arial" panose="020B0604020202020204" pitchFamily="34" charset="0"/>
              </a:rPr>
              <a:t>heets </a:t>
            </a:r>
            <a:r>
              <a:rPr lang="en-US" altLang="en-US" sz="2400" dirty="0">
                <a:cs typeface="Arial" panose="020B0604020202020204" pitchFamily="34" charset="0"/>
              </a:rPr>
              <a:t>l</a:t>
            </a:r>
            <a:r>
              <a:rPr lang="en-US" altLang="en-US" sz="2400" b="0" dirty="0">
                <a:cs typeface="Arial" panose="020B0604020202020204" pitchFamily="34" charset="0"/>
              </a:rPr>
              <a:t>abeled with test </a:t>
            </a:r>
            <a:r>
              <a:rPr lang="en-US" altLang="en-US" sz="2400" dirty="0">
                <a:cs typeface="Arial" panose="020B0604020202020204" pitchFamily="34" charset="0"/>
              </a:rPr>
              <a:t>v</a:t>
            </a:r>
            <a:r>
              <a:rPr lang="en-US" altLang="en-US" sz="2400" b="0" dirty="0">
                <a:cs typeface="Arial" panose="020B0604020202020204" pitchFamily="34" charset="0"/>
              </a:rPr>
              <a:t>ersion (date)</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Test scores (calculated correctly)</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Verification of student identity and documentation of verification</a:t>
            </a:r>
          </a:p>
        </p:txBody>
      </p:sp>
      <p:pic>
        <p:nvPicPr>
          <p:cNvPr id="4" name="Picture 3" descr="Hanging file folders are lying out to represent student records.">
            <a:extLst>
              <a:ext uri="{FF2B5EF4-FFF2-40B4-BE49-F238E27FC236}">
                <a16:creationId xmlns:a16="http://schemas.microsoft.com/office/drawing/2014/main" id="{F561B130-6096-481E-8A4D-2A83C54D172B}"/>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9006" r="40008" b="1"/>
          <a:stretch/>
        </p:blipFill>
        <p:spPr>
          <a:xfrm>
            <a:off x="5038530" y="1"/>
            <a:ext cx="4105469"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2" name="Slide Number Placeholder 1">
            <a:extLst>
              <a:ext uri="{FF2B5EF4-FFF2-40B4-BE49-F238E27FC236}">
                <a16:creationId xmlns:a16="http://schemas.microsoft.com/office/drawing/2014/main" id="{AFAF6A0D-8C67-4E90-873C-4E6B39010BB8}"/>
              </a:ext>
            </a:extLst>
          </p:cNvPr>
          <p:cNvSpPr>
            <a:spLocks noGrp="1"/>
          </p:cNvSpPr>
          <p:nvPr>
            <p:ph type="sldNum" sz="quarter" idx="12"/>
          </p:nvPr>
        </p:nvSpPr>
        <p:spPr>
          <a:xfrm>
            <a:off x="6531761" y="6537404"/>
            <a:ext cx="2057400" cy="228602"/>
          </a:xfrm>
        </p:spPr>
        <p:txBody>
          <a:bodyPr/>
          <a:lstStyle/>
          <a:p>
            <a:fld id="{4BF7AF5C-19C4-48B6-9E65-7488B562AD8B}" type="slidenum">
              <a:rPr lang="en-US" altLang="en-US" smtClean="0"/>
              <a:pPr/>
              <a:t>27</a:t>
            </a:fld>
            <a:endParaRPr lang="en-US" altLang="en-US" dirty="0"/>
          </a:p>
        </p:txBody>
      </p:sp>
      <p:sp>
        <p:nvSpPr>
          <p:cNvPr id="6" name="TextBox 5">
            <a:extLst>
              <a:ext uri="{FF2B5EF4-FFF2-40B4-BE49-F238E27FC236}">
                <a16:creationId xmlns:a16="http://schemas.microsoft.com/office/drawing/2014/main" id="{DDF401AB-BAA7-4668-81DB-757D51A1BD44}"/>
              </a:ext>
            </a:extLst>
          </p:cNvPr>
          <p:cNvSpPr txBox="1"/>
          <p:nvPr/>
        </p:nvSpPr>
        <p:spPr>
          <a:xfrm>
            <a:off x="0" y="6513206"/>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20" name="Audio 19">
            <a:hlinkClick r:id="" action="ppaction://media"/>
            <a:extLst>
              <a:ext uri="{FF2B5EF4-FFF2-40B4-BE49-F238E27FC236}">
                <a16:creationId xmlns:a16="http://schemas.microsoft.com/office/drawing/2014/main" id="{57DA83A9-EFEB-4A41-A0C4-BC16CAE426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96984"/>
    </mc:Choice>
    <mc:Fallback xmlns="">
      <p:transition advTm="9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7933" y="295164"/>
            <a:ext cx="6640286" cy="1199716"/>
          </a:xfrm>
          <a:prstGeom prst="rect">
            <a:avLst/>
          </a:prstGeom>
          <a:noFill/>
        </p:spPr>
        <p:txBody>
          <a:bodyPr wrap="none" lIns="91440" tIns="45720" rIns="91440" bIns="45720">
            <a:prstTxWarp prst="textTriangle">
              <a:avLst/>
            </a:prstTxWarp>
            <a:spAutoFit/>
          </a:bodyPr>
          <a:lstStyle/>
          <a:p>
            <a:pPr algn="ctr"/>
            <a:r>
              <a:rPr lang="en-US" sz="5400" dirty="0">
                <a:ln w="22225">
                  <a:solidFill>
                    <a:schemeClr val="accent2">
                      <a:lumMod val="75000"/>
                    </a:schemeClr>
                  </a:solidFill>
                  <a:prstDash val="solid"/>
                </a:ln>
                <a:solidFill>
                  <a:srgbClr val="0033CC"/>
                </a:solidFill>
                <a:latin typeface="Arial" panose="020B0604020202020204" pitchFamily="34" charset="0"/>
                <a:cs typeface="Arial" panose="020B0604020202020204" pitchFamily="34" charset="0"/>
              </a:rPr>
              <a:t>Attendance Policy</a:t>
            </a:r>
            <a:endParaRPr lang="en-US" sz="5400" b="1" cap="none" spc="0" dirty="0">
              <a:ln w="22225">
                <a:solidFill>
                  <a:schemeClr val="accent2">
                    <a:lumMod val="75000"/>
                  </a:schemeClr>
                </a:solidFill>
                <a:prstDash val="solid"/>
              </a:ln>
              <a:solidFill>
                <a:srgbClr val="0033CC"/>
              </a:solidFill>
              <a:effectLst/>
              <a:latin typeface="Arial" panose="020B0604020202020204" pitchFamily="34" charset="0"/>
              <a:cs typeface="Arial" panose="020B0604020202020204" pitchFamily="34" charset="0"/>
            </a:endParaRPr>
          </a:p>
        </p:txBody>
      </p:sp>
      <p:pic>
        <p:nvPicPr>
          <p:cNvPr id="2" name="Picture 1" descr="Attendance record is displayed with a red pencil for noting class attendanc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4421" y="4342896"/>
            <a:ext cx="3395159" cy="2262555"/>
          </a:xfrm>
          <a:prstGeom prst="rect">
            <a:avLst/>
          </a:prstGeom>
        </p:spPr>
      </p:pic>
      <p:sp>
        <p:nvSpPr>
          <p:cNvPr id="3" name="Rectangle 2"/>
          <p:cNvSpPr/>
          <p:nvPr/>
        </p:nvSpPr>
        <p:spPr>
          <a:xfrm>
            <a:off x="615820" y="1994268"/>
            <a:ext cx="8322906" cy="1815882"/>
          </a:xfrm>
          <a:prstGeom prst="rect">
            <a:avLst/>
          </a:prstGeom>
        </p:spPr>
        <p:txBody>
          <a:bodyPr wrap="square">
            <a:spAutoFit/>
          </a:bodyPr>
          <a:lstStyle/>
          <a:p>
            <a:r>
              <a:rPr lang="en-US" sz="2800" b="0" dirty="0">
                <a:latin typeface="Arial" panose="020B0604020202020204" pitchFamily="34" charset="0"/>
                <a:cs typeface="Arial" panose="020B0604020202020204" pitchFamily="34" charset="0"/>
              </a:rPr>
              <a:t>Successful completion of program is dependent upon the student completing a minimum of __ clock hours (your total program hours minus those your program allows by policy for absence) of instruction</a:t>
            </a:r>
          </a:p>
        </p:txBody>
      </p:sp>
      <p:sp>
        <p:nvSpPr>
          <p:cNvPr id="5" name="Slide Number Placeholder 4">
            <a:extLst>
              <a:ext uri="{FF2B5EF4-FFF2-40B4-BE49-F238E27FC236}">
                <a16:creationId xmlns:a16="http://schemas.microsoft.com/office/drawing/2014/main" id="{F434E438-DAEE-49B9-8502-7A15DF2E89A2}"/>
              </a:ext>
            </a:extLst>
          </p:cNvPr>
          <p:cNvSpPr>
            <a:spLocks noGrp="1"/>
          </p:cNvSpPr>
          <p:nvPr>
            <p:ph type="sldNum" sz="quarter" idx="12"/>
          </p:nvPr>
        </p:nvSpPr>
        <p:spPr>
          <a:xfrm>
            <a:off x="6649452" y="6324711"/>
            <a:ext cx="2133600" cy="476250"/>
          </a:xfrm>
        </p:spPr>
        <p:txBody>
          <a:bodyPr/>
          <a:lstStyle/>
          <a:p>
            <a:fld id="{F1D195E6-E78F-4645-A671-B1082AB135DC}" type="slidenum">
              <a:rPr lang="en-US" altLang="en-US" smtClean="0"/>
              <a:pPr/>
              <a:t>28</a:t>
            </a:fld>
            <a:endParaRPr lang="en-US" altLang="en-US" dirty="0"/>
          </a:p>
        </p:txBody>
      </p:sp>
      <p:sp>
        <p:nvSpPr>
          <p:cNvPr id="6" name="TextBox 5">
            <a:extLst>
              <a:ext uri="{FF2B5EF4-FFF2-40B4-BE49-F238E27FC236}">
                <a16:creationId xmlns:a16="http://schemas.microsoft.com/office/drawing/2014/main" id="{6FC6F428-D09C-425C-A5ED-EEDB9E17F608}"/>
              </a:ext>
            </a:extLst>
          </p:cNvPr>
          <p:cNvSpPr txBox="1"/>
          <p:nvPr/>
        </p:nvSpPr>
        <p:spPr>
          <a:xfrm>
            <a:off x="360948" y="6554400"/>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1" name="Audio 10">
            <a:hlinkClick r:id="" action="ppaction://media"/>
            <a:extLst>
              <a:ext uri="{FF2B5EF4-FFF2-40B4-BE49-F238E27FC236}">
                <a16:creationId xmlns:a16="http://schemas.microsoft.com/office/drawing/2014/main" id="{8C7BC5DC-36BD-4EA8-B160-B1FA60DFFF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72501"/>
    </mc:Choice>
    <mc:Fallback xmlns="">
      <p:transition advTm="7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1857" y="341152"/>
            <a:ext cx="6640286" cy="1199716"/>
          </a:xfrm>
          <a:prstGeom prst="rect">
            <a:avLst/>
          </a:prstGeom>
          <a:noFill/>
        </p:spPr>
        <p:txBody>
          <a:bodyPr wrap="none" lIns="91440" tIns="45720" rIns="91440" bIns="45720">
            <a:prstTxWarp prst="textTriangle">
              <a:avLst/>
            </a:prstTxWarp>
            <a:spAutoFit/>
          </a:bodyPr>
          <a:lstStyle/>
          <a:p>
            <a:pPr algn="ctr"/>
            <a:r>
              <a:rPr lang="en-US" sz="5400" dirty="0">
                <a:ln w="22225">
                  <a:solidFill>
                    <a:schemeClr val="accent2">
                      <a:lumMod val="75000"/>
                    </a:schemeClr>
                  </a:solidFill>
                  <a:prstDash val="solid"/>
                </a:ln>
                <a:solidFill>
                  <a:srgbClr val="0033CC"/>
                </a:solidFill>
                <a:latin typeface="Arial" panose="020B0604020202020204" pitchFamily="34" charset="0"/>
                <a:cs typeface="Arial" panose="020B0604020202020204" pitchFamily="34" charset="0"/>
              </a:rPr>
              <a:t>Attendance Policy</a:t>
            </a:r>
            <a:endParaRPr lang="en-US" sz="5400" b="1" cap="none" spc="0" dirty="0">
              <a:ln w="22225">
                <a:solidFill>
                  <a:schemeClr val="accent2">
                    <a:lumMod val="75000"/>
                  </a:schemeClr>
                </a:solidFill>
                <a:prstDash val="solid"/>
              </a:ln>
              <a:solidFill>
                <a:srgbClr val="0033CC"/>
              </a:solidFill>
              <a:effectLst/>
              <a:latin typeface="Arial" panose="020B0604020202020204" pitchFamily="34" charset="0"/>
              <a:cs typeface="Arial" panose="020B0604020202020204" pitchFamily="34" charset="0"/>
            </a:endParaRPr>
          </a:p>
        </p:txBody>
      </p:sp>
      <p:sp>
        <p:nvSpPr>
          <p:cNvPr id="10" name="Rectangle 9"/>
          <p:cNvSpPr/>
          <p:nvPr/>
        </p:nvSpPr>
        <p:spPr>
          <a:xfrm>
            <a:off x="713273" y="1766769"/>
            <a:ext cx="7717453" cy="1815882"/>
          </a:xfrm>
          <a:prstGeom prst="rect">
            <a:avLst/>
          </a:prstGeom>
        </p:spPr>
        <p:txBody>
          <a:bodyPr wrap="square">
            <a:spAutoFit/>
          </a:bodyPr>
          <a:lstStyle/>
          <a:p>
            <a:pPr algn="ctr"/>
            <a:r>
              <a:rPr lang="en-US" sz="2800" b="0" dirty="0">
                <a:latin typeface="Arial" panose="020B0604020202020204" pitchFamily="34" charset="0"/>
                <a:cs typeface="Arial" panose="020B0604020202020204" pitchFamily="34" charset="0"/>
              </a:rPr>
              <a:t>All missed classroom, laboratory &amp; clinical experiences will be made up and documented for the student to complete the Nurse Aide I Training program</a:t>
            </a:r>
          </a:p>
        </p:txBody>
      </p:sp>
      <p:pic>
        <p:nvPicPr>
          <p:cNvPr id="4" name="Picture 3" descr="The lab is organized with three hospital beds and overbed tables.  The linens are bright orange and teal in color.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697" y="3694162"/>
            <a:ext cx="3572604" cy="2551063"/>
          </a:xfrm>
          <a:prstGeom prst="rect">
            <a:avLst/>
          </a:prstGeom>
        </p:spPr>
      </p:pic>
      <p:sp>
        <p:nvSpPr>
          <p:cNvPr id="2" name="Slide Number Placeholder 1">
            <a:extLst>
              <a:ext uri="{FF2B5EF4-FFF2-40B4-BE49-F238E27FC236}">
                <a16:creationId xmlns:a16="http://schemas.microsoft.com/office/drawing/2014/main" id="{8B2868C9-D317-4A96-A15F-DB71E96D3975}"/>
              </a:ext>
            </a:extLst>
          </p:cNvPr>
          <p:cNvSpPr>
            <a:spLocks noGrp="1"/>
          </p:cNvSpPr>
          <p:nvPr>
            <p:ph type="sldNum" sz="quarter" idx="12"/>
          </p:nvPr>
        </p:nvSpPr>
        <p:spPr>
          <a:xfrm>
            <a:off x="6634010" y="6370554"/>
            <a:ext cx="2133600" cy="476250"/>
          </a:xfrm>
        </p:spPr>
        <p:txBody>
          <a:bodyPr/>
          <a:lstStyle/>
          <a:p>
            <a:fld id="{F1D195E6-E78F-4645-A671-B1082AB135DC}" type="slidenum">
              <a:rPr lang="en-US" altLang="en-US" smtClean="0"/>
              <a:pPr/>
              <a:t>29</a:t>
            </a:fld>
            <a:endParaRPr lang="en-US" altLang="en-US" dirty="0"/>
          </a:p>
        </p:txBody>
      </p:sp>
      <p:sp>
        <p:nvSpPr>
          <p:cNvPr id="6" name="TextBox 5">
            <a:extLst>
              <a:ext uri="{FF2B5EF4-FFF2-40B4-BE49-F238E27FC236}">
                <a16:creationId xmlns:a16="http://schemas.microsoft.com/office/drawing/2014/main" id="{582B31AD-50DC-4D8D-ACF8-3FF502237FCA}"/>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5" name="Audio 4">
            <a:hlinkClick r:id="" action="ppaction://media"/>
            <a:extLst>
              <a:ext uri="{FF2B5EF4-FFF2-40B4-BE49-F238E27FC236}">
                <a16:creationId xmlns:a16="http://schemas.microsoft.com/office/drawing/2014/main" id="{B5CE3726-805B-4B61-B62F-536AB9FB2A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62135"/>
    </mc:Choice>
    <mc:Fallback xmlns="">
      <p:transition advTm="6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2247-71CE-43F3-AD65-676F9DB42B19}"/>
              </a:ext>
            </a:extLst>
          </p:cNvPr>
          <p:cNvSpPr>
            <a:spLocks noGrp="1"/>
          </p:cNvSpPr>
          <p:nvPr>
            <p:ph type="title"/>
          </p:nvPr>
        </p:nvSpPr>
        <p:spPr/>
        <p:txBody>
          <a:bodyPr>
            <a:normAutofit/>
          </a:bodyPr>
          <a:lstStyle/>
          <a:p>
            <a:pPr algn="ctr"/>
            <a:r>
              <a:rPr lang="en-US" sz="3200" b="1" dirty="0">
                <a:latin typeface="Arial" panose="020B0604020202020204" pitchFamily="34" charset="0"/>
                <a:cs typeface="Arial" panose="020B0604020202020204" pitchFamily="34" charset="0"/>
              </a:rPr>
              <a:t>The Nurse Aide I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PROGRAM COORDINATOR</a:t>
            </a:r>
          </a:p>
        </p:txBody>
      </p:sp>
      <p:sp>
        <p:nvSpPr>
          <p:cNvPr id="3" name="Content Placeholder 2">
            <a:extLst>
              <a:ext uri="{FF2B5EF4-FFF2-40B4-BE49-F238E27FC236}">
                <a16:creationId xmlns:a16="http://schemas.microsoft.com/office/drawing/2014/main" id="{EF5949CC-90B3-4A72-A945-5810795790D2}"/>
              </a:ext>
            </a:extLst>
          </p:cNvPr>
          <p:cNvSpPr>
            <a:spLocks noGrp="1"/>
          </p:cNvSpPr>
          <p:nvPr>
            <p:ph idx="1"/>
          </p:nvPr>
        </p:nvSpPr>
        <p:spPr>
          <a:xfrm>
            <a:off x="457200" y="2114550"/>
            <a:ext cx="8229600" cy="4344988"/>
          </a:xfrm>
        </p:spPr>
        <p:txBody>
          <a:bodyPr/>
          <a:lstStyle/>
          <a:p>
            <a:pPr marL="0" indent="0" algn="ctr">
              <a:buNone/>
            </a:pPr>
            <a:r>
              <a:rPr lang="en-US" sz="2800" dirty="0">
                <a:latin typeface="Arial" panose="020B0604020202020204" pitchFamily="34" charset="0"/>
                <a:cs typeface="Arial" panose="020B0604020202020204" pitchFamily="34" charset="0"/>
              </a:rPr>
              <a:t>…is responsible for administering the Nurse Aide I (NAI) Program as approved by the State </a:t>
            </a: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rPr>
              <a:t>…is the contact person for the Division of Health Service Regulation (DHSR)</a:t>
            </a: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rPr>
              <a:t>…maintains the NAI Program in a manner consistent with federal regulations, state standards, and standards of educational practice</a:t>
            </a:r>
          </a:p>
          <a:p>
            <a:endParaRPr lang="en-US" dirty="0">
              <a:latin typeface="Arial" panose="020B0604020202020204" pitchFamily="34" charset="0"/>
              <a:cs typeface="Arial" panose="020B0604020202020204" pitchFamily="34" charset="0"/>
            </a:endParaRPr>
          </a:p>
          <a:p>
            <a:endParaRPr lang="en-US" dirty="0"/>
          </a:p>
          <a:p>
            <a:endParaRPr lang="en-US" dirty="0"/>
          </a:p>
        </p:txBody>
      </p:sp>
      <p:pic>
        <p:nvPicPr>
          <p:cNvPr id="6" name="Picture 5" descr="Division of Health Service Regulation">
            <a:extLst>
              <a:ext uri="{FF2B5EF4-FFF2-40B4-BE49-F238E27FC236}">
                <a16:creationId xmlns:a16="http://schemas.microsoft.com/office/drawing/2014/main" id="{B69D3477-616C-47DC-BBD2-1D426EBE7B46}"/>
              </a:ext>
            </a:extLst>
          </p:cNvPr>
          <p:cNvPicPr>
            <a:picLocks noChangeAspect="1"/>
          </p:cNvPicPr>
          <p:nvPr/>
        </p:nvPicPr>
        <p:blipFill>
          <a:blip r:embed="rId5"/>
          <a:stretch>
            <a:fillRect/>
          </a:stretch>
        </p:blipFill>
        <p:spPr>
          <a:xfrm>
            <a:off x="111967" y="129848"/>
            <a:ext cx="2029177" cy="921507"/>
          </a:xfrm>
          <a:prstGeom prst="rect">
            <a:avLst/>
          </a:prstGeom>
        </p:spPr>
      </p:pic>
      <p:pic>
        <p:nvPicPr>
          <p:cNvPr id="7" name="Picture 6" descr="North Carolina Department of Health and Human Services">
            <a:extLst>
              <a:ext uri="{FF2B5EF4-FFF2-40B4-BE49-F238E27FC236}">
                <a16:creationId xmlns:a16="http://schemas.microsoft.com/office/drawing/2014/main" id="{421FCBBF-68DD-4481-81EC-89F43C276407}"/>
              </a:ext>
            </a:extLst>
          </p:cNvPr>
          <p:cNvPicPr>
            <a:picLocks noChangeAspect="1"/>
          </p:cNvPicPr>
          <p:nvPr/>
        </p:nvPicPr>
        <p:blipFill>
          <a:blip r:embed="rId6"/>
          <a:stretch>
            <a:fillRect/>
          </a:stretch>
        </p:blipFill>
        <p:spPr>
          <a:xfrm>
            <a:off x="6575132" y="173085"/>
            <a:ext cx="2456901" cy="384081"/>
          </a:xfrm>
          <a:prstGeom prst="rect">
            <a:avLst/>
          </a:prstGeom>
        </p:spPr>
      </p:pic>
      <p:sp>
        <p:nvSpPr>
          <p:cNvPr id="4" name="Slide Number Placeholder 3">
            <a:extLst>
              <a:ext uri="{FF2B5EF4-FFF2-40B4-BE49-F238E27FC236}">
                <a16:creationId xmlns:a16="http://schemas.microsoft.com/office/drawing/2014/main" id="{9BC57B94-F180-47C2-A764-DC6D5D4D533C}"/>
              </a:ext>
            </a:extLst>
          </p:cNvPr>
          <p:cNvSpPr>
            <a:spLocks noGrp="1"/>
          </p:cNvSpPr>
          <p:nvPr>
            <p:ph type="sldNum" sz="quarter" idx="12"/>
          </p:nvPr>
        </p:nvSpPr>
        <p:spPr>
          <a:xfrm>
            <a:off x="6575132" y="6480987"/>
            <a:ext cx="2057400" cy="295276"/>
          </a:xfrm>
        </p:spPr>
        <p:txBody>
          <a:bodyPr/>
          <a:lstStyle/>
          <a:p>
            <a:fld id="{577E7E40-45CD-47BB-8DF2-7B0438CFCDF3}" type="slidenum">
              <a:rPr lang="en-US" altLang="en-US" smtClean="0"/>
              <a:pPr/>
              <a:t>3</a:t>
            </a:fld>
            <a:endParaRPr lang="en-US" altLang="en-US" dirty="0"/>
          </a:p>
        </p:txBody>
      </p:sp>
      <p:sp>
        <p:nvSpPr>
          <p:cNvPr id="8" name="TextBox 7">
            <a:extLst>
              <a:ext uri="{FF2B5EF4-FFF2-40B4-BE49-F238E27FC236}">
                <a16:creationId xmlns:a16="http://schemas.microsoft.com/office/drawing/2014/main" id="{831BADD4-969F-47C5-8176-68A924EB35CF}"/>
              </a:ext>
            </a:extLst>
          </p:cNvPr>
          <p:cNvSpPr txBox="1"/>
          <p:nvPr/>
        </p:nvSpPr>
        <p:spPr>
          <a:xfrm>
            <a:off x="389387" y="6463213"/>
            <a:ext cx="7904747"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NCDHHS/DHSR/HCPEC | Nurse Aide I Program Coordinator Orientation | October 2025</a:t>
            </a:r>
          </a:p>
        </p:txBody>
      </p:sp>
      <p:pic>
        <p:nvPicPr>
          <p:cNvPr id="21" name="Audio 20">
            <a:hlinkClick r:id="" action="ppaction://media"/>
            <a:extLst>
              <a:ext uri="{FF2B5EF4-FFF2-40B4-BE49-F238E27FC236}">
                <a16:creationId xmlns:a16="http://schemas.microsoft.com/office/drawing/2014/main" id="{F9CC1D1F-CB68-43C4-9C33-43FAF600FD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3711112211"/>
      </p:ext>
    </p:extLst>
  </p:cSld>
  <p:clrMapOvr>
    <a:masterClrMapping/>
  </p:clrMapOvr>
  <mc:AlternateContent xmlns:mc="http://schemas.openxmlformats.org/markup-compatibility/2006" xmlns:p14="http://schemas.microsoft.com/office/powerpoint/2010/main">
    <mc:Choice Requires="p14">
      <p:transition p14:dur="10" advTm="76587"/>
    </mc:Choice>
    <mc:Fallback xmlns="">
      <p:transition advTm="76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004697" y="330162"/>
            <a:ext cx="7134606" cy="1330839"/>
          </a:xfrm>
        </p:spPr>
        <p:txBody>
          <a:bodyPr vert="horz" lIns="91440" tIns="45720" rIns="91440" bIns="45720" rtlCol="0" anchor="ctr">
            <a:normAutofit/>
          </a:bodyPr>
          <a:lstStyle/>
          <a:p>
            <a:pPr algn="ctr"/>
            <a:r>
              <a:rPr lang="en-US" altLang="en-US" sz="3200" b="1" kern="1200" dirty="0">
                <a:latin typeface="Arial" panose="020B0604020202020204" pitchFamily="34" charset="0"/>
                <a:cs typeface="Arial" panose="020B0604020202020204" pitchFamily="34" charset="0"/>
              </a:rPr>
              <a:t>Theory Grade Components</a:t>
            </a:r>
          </a:p>
        </p:txBody>
      </p:sp>
      <p:sp>
        <p:nvSpPr>
          <p:cNvPr id="110596" name="Text Box 4"/>
          <p:cNvSpPr txBox="1">
            <a:spLocks noChangeArrowheads="1"/>
          </p:cNvSpPr>
          <p:nvPr/>
        </p:nvSpPr>
        <p:spPr bwMode="auto">
          <a:xfrm>
            <a:off x="699956" y="1728216"/>
            <a:ext cx="3963856" cy="372150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defTabSz="914400">
              <a:lnSpc>
                <a:spcPct val="90000"/>
              </a:lnSpc>
              <a:spcAft>
                <a:spcPts val="600"/>
              </a:spcAft>
            </a:pPr>
            <a:r>
              <a:rPr lang="en-US" altLang="en-US" sz="2800" b="0" dirty="0">
                <a:latin typeface="Arial" panose="020B0604020202020204" pitchFamily="34" charset="0"/>
                <a:cs typeface="Arial" panose="020B0604020202020204" pitchFamily="34" charset="0"/>
              </a:rPr>
              <a:t>The Program Coordinator is responsible for </a:t>
            </a:r>
            <a:r>
              <a:rPr lang="en-US" altLang="en-US" sz="2800" dirty="0">
                <a:latin typeface="Arial" panose="020B0604020202020204" pitchFamily="34" charset="0"/>
                <a:cs typeface="Arial" panose="020B0604020202020204" pitchFamily="34" charset="0"/>
              </a:rPr>
              <a:t>developing assessments, quizzes and tests, at a minimum, to determine the Theory Grade</a:t>
            </a:r>
            <a:endParaRPr lang="en-US" altLang="en-US" sz="2800" b="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BB52833-7167-4089-A238-BA09258E1F1E}"/>
              </a:ext>
            </a:extLst>
          </p:cNvPr>
          <p:cNvGrpSpPr/>
          <p:nvPr/>
        </p:nvGrpSpPr>
        <p:grpSpPr>
          <a:xfrm>
            <a:off x="4928616" y="1728216"/>
            <a:ext cx="3680392" cy="3374853"/>
            <a:chOff x="5001768" y="1940439"/>
            <a:chExt cx="3607240" cy="3162630"/>
          </a:xfrm>
        </p:grpSpPr>
        <p:pic>
          <p:nvPicPr>
            <p:cNvPr id="6" name="Picture 5" descr="The image displays the percentage delineation for grades.">
              <a:extLst>
                <a:ext uri="{FF2B5EF4-FFF2-40B4-BE49-F238E27FC236}">
                  <a16:creationId xmlns:a16="http://schemas.microsoft.com/office/drawing/2014/main" id="{C9A91D5C-FE2C-497C-9E91-0CFB75A94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1768" y="1940439"/>
              <a:ext cx="3607240" cy="3162630"/>
            </a:xfrm>
            <a:prstGeom prst="rect">
              <a:avLst/>
            </a:prstGeom>
          </p:spPr>
        </p:pic>
        <p:sp>
          <p:nvSpPr>
            <p:cNvPr id="10" name="TextBox 9">
              <a:extLst>
                <a:ext uri="{FF2B5EF4-FFF2-40B4-BE49-F238E27FC236}">
                  <a16:creationId xmlns:a16="http://schemas.microsoft.com/office/drawing/2014/main" id="{88BCC167-214F-4704-ADF6-E0F16DB18A27}"/>
                </a:ext>
              </a:extLst>
            </p:cNvPr>
            <p:cNvSpPr txBox="1"/>
            <p:nvPr/>
          </p:nvSpPr>
          <p:spPr>
            <a:xfrm rot="20229022">
              <a:off x="5226083" y="3411694"/>
              <a:ext cx="3378027" cy="707886"/>
            </a:xfrm>
            <a:prstGeom prst="rect">
              <a:avLst/>
            </a:prstGeom>
            <a:noFill/>
          </p:spPr>
          <p:txBody>
            <a:bodyPr wrap="square" rtlCol="0">
              <a:spAutoFit/>
            </a:bodyPr>
            <a:lstStyle/>
            <a:p>
              <a:r>
                <a:rPr lang="en-US" sz="4000" b="0" dirty="0">
                  <a:ln w="0"/>
                  <a:solidFill>
                    <a:srgbClr val="FF0000">
                      <a:alpha val="38000"/>
                    </a:srgbClr>
                  </a:solidFill>
                  <a:effectLst>
                    <a:outerShdw blurRad="38100" dist="25400" dir="5400000" algn="ctr" rotWithShape="0">
                      <a:srgbClr val="6E747A">
                        <a:alpha val="43000"/>
                      </a:srgbClr>
                    </a:outerShdw>
                  </a:effectLst>
                  <a:latin typeface="Papyrus" panose="03070502060502030205" pitchFamily="66" charset="0"/>
                </a:rPr>
                <a:t>EXAMPLE</a:t>
              </a:r>
            </a:p>
          </p:txBody>
        </p:sp>
      </p:grpSp>
      <p:sp>
        <p:nvSpPr>
          <p:cNvPr id="2" name="Slide Number Placeholder 1">
            <a:extLst>
              <a:ext uri="{FF2B5EF4-FFF2-40B4-BE49-F238E27FC236}">
                <a16:creationId xmlns:a16="http://schemas.microsoft.com/office/drawing/2014/main" id="{2F8756A4-42DC-4AA9-95F1-6CB14346FA91}"/>
              </a:ext>
            </a:extLst>
          </p:cNvPr>
          <p:cNvSpPr>
            <a:spLocks noGrp="1"/>
          </p:cNvSpPr>
          <p:nvPr>
            <p:ph type="sldNum" sz="quarter" idx="12"/>
          </p:nvPr>
        </p:nvSpPr>
        <p:spPr>
          <a:xfrm>
            <a:off x="6558046" y="6470262"/>
            <a:ext cx="2057400" cy="295276"/>
          </a:xfrm>
        </p:spPr>
        <p:txBody>
          <a:bodyPr/>
          <a:lstStyle/>
          <a:p>
            <a:fld id="{577E7E40-45CD-47BB-8DF2-7B0438CFCDF3}" type="slidenum">
              <a:rPr lang="en-US" altLang="en-US" smtClean="0"/>
              <a:pPr/>
              <a:t>30</a:t>
            </a:fld>
            <a:endParaRPr lang="en-US" altLang="en-US" dirty="0"/>
          </a:p>
        </p:txBody>
      </p:sp>
      <p:sp>
        <p:nvSpPr>
          <p:cNvPr id="8" name="TextBox 7">
            <a:extLst>
              <a:ext uri="{FF2B5EF4-FFF2-40B4-BE49-F238E27FC236}">
                <a16:creationId xmlns:a16="http://schemas.microsoft.com/office/drawing/2014/main" id="{2659D2BC-0348-4A8F-A07B-C72C1BDDDEF9}"/>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4" name="Audio 3">
            <a:hlinkClick r:id="" action="ppaction://media"/>
            <a:extLst>
              <a:ext uri="{FF2B5EF4-FFF2-40B4-BE49-F238E27FC236}">
                <a16:creationId xmlns:a16="http://schemas.microsoft.com/office/drawing/2014/main" id="{867EF7CE-CD77-4700-84E5-49AC13CCBB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963172434"/>
      </p:ext>
    </p:extLst>
  </p:cSld>
  <p:clrMapOvr>
    <a:masterClrMapping/>
  </p:clrMapOvr>
  <mc:AlternateContent xmlns:mc="http://schemas.openxmlformats.org/markup-compatibility/2006" xmlns:p14="http://schemas.microsoft.com/office/powerpoint/2010/main">
    <mc:Choice Requires="p14">
      <p:transition p14:dur="10" advTm="16291"/>
    </mc:Choice>
    <mc:Fallback xmlns="">
      <p:transition advTm="1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eaLnBrk="0" hangingPunct="0">
              <a:spcBef>
                <a:spcPct val="50000"/>
              </a:spcBef>
            </a:pPr>
            <a:r>
              <a:rPr lang="en-US" altLang="en-US" sz="3200" b="1" dirty="0">
                <a:latin typeface="Arial" panose="020B0604020202020204" pitchFamily="34" charset="0"/>
                <a:ea typeface="+mn-ea"/>
                <a:cs typeface="Arial" panose="020B0604020202020204" pitchFamily="34" charset="0"/>
              </a:rPr>
              <a:t>Passing Grade - Theory</a:t>
            </a:r>
            <a:endParaRPr lang="en-US" sz="3200" dirty="0">
              <a:latin typeface="Arial" panose="020B0604020202020204" pitchFamily="34" charset="0"/>
              <a:cs typeface="Arial" panose="020B0604020202020204" pitchFamily="34" charset="0"/>
            </a:endParaRPr>
          </a:p>
        </p:txBody>
      </p:sp>
      <p:sp>
        <p:nvSpPr>
          <p:cNvPr id="3" name="TextBox 2"/>
          <p:cNvSpPr txBox="1"/>
          <p:nvPr/>
        </p:nvSpPr>
        <p:spPr>
          <a:xfrm>
            <a:off x="457200" y="1568273"/>
            <a:ext cx="7578553" cy="4493538"/>
          </a:xfrm>
          <a:prstGeom prst="rect">
            <a:avLst/>
          </a:prstGeom>
          <a:noFill/>
        </p:spPr>
        <p:txBody>
          <a:bodyPr wrap="square" rtlCol="0">
            <a:spAutoFit/>
          </a:bodyPr>
          <a:lstStyle/>
          <a:p>
            <a:pPr marL="342900" indent="-342900">
              <a:buFont typeface="Arial" panose="020B0604020202020204" pitchFamily="34" charset="0"/>
              <a:buChar char="•"/>
            </a:pPr>
            <a:r>
              <a:rPr lang="en-US" altLang="en-US" sz="2400" b="0" dirty="0">
                <a:latin typeface="Arial" panose="020B0604020202020204" pitchFamily="34" charset="0"/>
                <a:cs typeface="Arial" panose="020B0604020202020204" pitchFamily="34" charset="0"/>
              </a:rPr>
              <a:t>To successfully complete the NA I Program, the student must receive a grade of 75 or higher in the theory </a:t>
            </a:r>
            <a:r>
              <a:rPr lang="en-US" altLang="en-US" sz="2400" dirty="0">
                <a:latin typeface="Arial" panose="020B0604020202020204" pitchFamily="34" charset="0"/>
                <a:cs typeface="Arial" panose="020B0604020202020204" pitchFamily="34" charset="0"/>
              </a:rPr>
              <a:t>component according to the program policy approved by DHSR.</a:t>
            </a:r>
          </a:p>
          <a:p>
            <a:endParaRPr lang="en-US" alt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theory grade may be derived based on any of the following components: t</a:t>
            </a:r>
            <a:r>
              <a:rPr lang="en-US" sz="2400" dirty="0">
                <a:latin typeface="Arial" panose="020B0604020202020204" pitchFamily="34" charset="0"/>
              </a:rPr>
              <a:t>ests, a comprehensive exam, quizzes, homework/activities, a project, etc. </a:t>
            </a:r>
            <a:r>
              <a:rPr lang="en-US" altLang="en-US" sz="2400" dirty="0">
                <a:latin typeface="Arial" panose="020B0604020202020204" pitchFamily="34" charset="0"/>
                <a:cs typeface="Arial" panose="020B0604020202020204" pitchFamily="34" charset="0"/>
              </a:rPr>
              <a:t> You, the PC, will identify the percentage each component contributes to the final theory grade.</a:t>
            </a:r>
            <a:endParaRPr lang="en-US" altLang="en-US" sz="2400" b="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200" b="0" dirty="0">
              <a:solidFill>
                <a:srgbClr val="0033CC"/>
              </a:solidFill>
              <a:latin typeface="Arial" panose="020B0604020202020204" pitchFamily="34" charset="0"/>
              <a:cs typeface="Arial" panose="020B0604020202020204" pitchFamily="34" charset="0"/>
            </a:endParaRPr>
          </a:p>
        </p:txBody>
      </p:sp>
      <p:grpSp>
        <p:nvGrpSpPr>
          <p:cNvPr id="15" name="Group 14" descr="Grade percentages are noted on a green background with a calculator, pencil, and paper. "/>
          <p:cNvGrpSpPr/>
          <p:nvPr/>
        </p:nvGrpSpPr>
        <p:grpSpPr>
          <a:xfrm>
            <a:off x="0" y="5153521"/>
            <a:ext cx="9144000" cy="1325880"/>
            <a:chOff x="0" y="4781490"/>
            <a:chExt cx="9144000" cy="2092767"/>
          </a:xfrm>
        </p:grpSpPr>
        <p:sp>
          <p:nvSpPr>
            <p:cNvPr id="13" name="Rectangle 12"/>
            <p:cNvSpPr/>
            <p:nvPr/>
          </p:nvSpPr>
          <p:spPr bwMode="auto">
            <a:xfrm>
              <a:off x="0" y="5136897"/>
              <a:ext cx="9144000" cy="1737360"/>
            </a:xfrm>
            <a:prstGeom prst="rect">
              <a:avLst/>
            </a:prstGeom>
            <a:solidFill>
              <a:srgbClr val="92D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ndParaRPr>
            </a:p>
          </p:txBody>
        </p:sp>
        <p:grpSp>
          <p:nvGrpSpPr>
            <p:cNvPr id="12" name="Group 11"/>
            <p:cNvGrpSpPr/>
            <p:nvPr/>
          </p:nvGrpSpPr>
          <p:grpSpPr>
            <a:xfrm>
              <a:off x="777240" y="5586350"/>
              <a:ext cx="4707301" cy="888461"/>
              <a:chOff x="496920" y="5358080"/>
              <a:chExt cx="4816381" cy="972968"/>
            </a:xfrm>
          </p:grpSpPr>
          <p:sp>
            <p:nvSpPr>
              <p:cNvPr id="7" name="TextBox 6"/>
              <p:cNvSpPr txBox="1"/>
              <p:nvPr/>
            </p:nvSpPr>
            <p:spPr>
              <a:xfrm rot="20840984">
                <a:off x="496920" y="5825471"/>
                <a:ext cx="892466" cy="505577"/>
              </a:xfrm>
              <a:prstGeom prst="rect">
                <a:avLst/>
              </a:prstGeom>
              <a:noFill/>
            </p:spPr>
            <p:txBody>
              <a:bodyPr wrap="square" rtlCol="0">
                <a:spAutoFit/>
              </a:bodyPr>
              <a:lstStyle/>
              <a:p>
                <a:r>
                  <a:rPr lang="en-US" dirty="0">
                    <a:solidFill>
                      <a:srgbClr val="0070C0"/>
                    </a:solidFill>
                  </a:rPr>
                  <a:t>20%</a:t>
                </a:r>
              </a:p>
            </p:txBody>
          </p:sp>
          <p:sp>
            <p:nvSpPr>
              <p:cNvPr id="8" name="TextBox 7"/>
              <p:cNvSpPr txBox="1"/>
              <p:nvPr/>
            </p:nvSpPr>
            <p:spPr>
              <a:xfrm>
                <a:off x="3433597" y="5586350"/>
                <a:ext cx="820403" cy="505577"/>
              </a:xfrm>
              <a:prstGeom prst="rect">
                <a:avLst/>
              </a:prstGeom>
              <a:noFill/>
            </p:spPr>
            <p:txBody>
              <a:bodyPr wrap="none" rtlCol="0">
                <a:spAutoFit/>
              </a:bodyPr>
              <a:lstStyle/>
              <a:p>
                <a:r>
                  <a:rPr lang="en-US" dirty="0">
                    <a:solidFill>
                      <a:srgbClr val="0070C0"/>
                    </a:solidFill>
                  </a:rPr>
                  <a:t>40%</a:t>
                </a:r>
              </a:p>
            </p:txBody>
          </p:sp>
          <p:sp>
            <p:nvSpPr>
              <p:cNvPr id="9" name="TextBox 8"/>
              <p:cNvSpPr txBox="1"/>
              <p:nvPr/>
            </p:nvSpPr>
            <p:spPr>
              <a:xfrm rot="1484720">
                <a:off x="2363865" y="5825469"/>
                <a:ext cx="995898" cy="505577"/>
              </a:xfrm>
              <a:prstGeom prst="rect">
                <a:avLst/>
              </a:prstGeom>
              <a:noFill/>
            </p:spPr>
            <p:txBody>
              <a:bodyPr wrap="none" rtlCol="0">
                <a:spAutoFit/>
              </a:bodyPr>
              <a:lstStyle/>
              <a:p>
                <a:r>
                  <a:rPr lang="en-US" dirty="0">
                    <a:solidFill>
                      <a:srgbClr val="0070C0"/>
                    </a:solidFill>
                  </a:rPr>
                  <a:t>100%</a:t>
                </a:r>
              </a:p>
            </p:txBody>
          </p:sp>
          <p:sp>
            <p:nvSpPr>
              <p:cNvPr id="10" name="TextBox 9"/>
              <p:cNvSpPr txBox="1"/>
              <p:nvPr/>
            </p:nvSpPr>
            <p:spPr>
              <a:xfrm rot="21191222">
                <a:off x="4492898" y="5803946"/>
                <a:ext cx="820403" cy="505577"/>
              </a:xfrm>
              <a:prstGeom prst="rect">
                <a:avLst/>
              </a:prstGeom>
              <a:noFill/>
            </p:spPr>
            <p:txBody>
              <a:bodyPr wrap="none" rtlCol="0">
                <a:spAutoFit/>
              </a:bodyPr>
              <a:lstStyle/>
              <a:p>
                <a:r>
                  <a:rPr lang="en-US" dirty="0">
                    <a:solidFill>
                      <a:srgbClr val="0070C0"/>
                    </a:solidFill>
                  </a:rPr>
                  <a:t>10%</a:t>
                </a:r>
              </a:p>
            </p:txBody>
          </p:sp>
          <p:sp>
            <p:nvSpPr>
              <p:cNvPr id="11" name="TextBox 10"/>
              <p:cNvSpPr txBox="1"/>
              <p:nvPr/>
            </p:nvSpPr>
            <p:spPr>
              <a:xfrm>
                <a:off x="1341260" y="5358080"/>
                <a:ext cx="820403" cy="505577"/>
              </a:xfrm>
              <a:prstGeom prst="rect">
                <a:avLst/>
              </a:prstGeom>
              <a:noFill/>
            </p:spPr>
            <p:txBody>
              <a:bodyPr wrap="none" rtlCol="0">
                <a:spAutoFit/>
              </a:bodyPr>
              <a:lstStyle/>
              <a:p>
                <a:r>
                  <a:rPr lang="en-US" dirty="0">
                    <a:solidFill>
                      <a:srgbClr val="0070C0"/>
                    </a:solidFill>
                  </a:rPr>
                  <a:t>70%</a:t>
                </a: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8479" y="4781490"/>
              <a:ext cx="2585521" cy="2063524"/>
            </a:xfrm>
            <a:prstGeom prst="rect">
              <a:avLst/>
            </a:prstGeom>
          </p:spPr>
        </p:pic>
      </p:grpSp>
      <p:sp>
        <p:nvSpPr>
          <p:cNvPr id="4" name="Slide Number Placeholder 3">
            <a:extLst>
              <a:ext uri="{FF2B5EF4-FFF2-40B4-BE49-F238E27FC236}">
                <a16:creationId xmlns:a16="http://schemas.microsoft.com/office/drawing/2014/main" id="{D48691B4-2D69-4629-86D0-9A22FDDC681F}"/>
              </a:ext>
            </a:extLst>
          </p:cNvPr>
          <p:cNvSpPr>
            <a:spLocks noGrp="1"/>
          </p:cNvSpPr>
          <p:nvPr>
            <p:ph type="sldNum" sz="quarter" idx="12"/>
          </p:nvPr>
        </p:nvSpPr>
        <p:spPr>
          <a:xfrm>
            <a:off x="6602330" y="6526208"/>
            <a:ext cx="2057400" cy="228602"/>
          </a:xfrm>
        </p:spPr>
        <p:txBody>
          <a:bodyPr/>
          <a:lstStyle/>
          <a:p>
            <a:fld id="{73E8736C-64D8-43E0-97E2-62DF9B0BEB96}" type="slidenum">
              <a:rPr lang="en-US" altLang="en-US" smtClean="0"/>
              <a:pPr/>
              <a:t>31</a:t>
            </a:fld>
            <a:endParaRPr lang="en-US" altLang="en-US" dirty="0"/>
          </a:p>
        </p:txBody>
      </p:sp>
      <p:sp>
        <p:nvSpPr>
          <p:cNvPr id="14" name="TextBox 13">
            <a:extLst>
              <a:ext uri="{FF2B5EF4-FFF2-40B4-BE49-F238E27FC236}">
                <a16:creationId xmlns:a16="http://schemas.microsoft.com/office/drawing/2014/main" id="{1C52CEDA-F662-4C95-81CD-42227DD12D18}"/>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7" name="Audio 16">
            <a:hlinkClick r:id="" action="ppaction://media"/>
            <a:extLst>
              <a:ext uri="{FF2B5EF4-FFF2-40B4-BE49-F238E27FC236}">
                <a16:creationId xmlns:a16="http://schemas.microsoft.com/office/drawing/2014/main" id="{9FED482F-3560-4F19-BDA9-36926D7D9B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4245570195"/>
      </p:ext>
    </p:extLst>
  </p:cSld>
  <p:clrMapOvr>
    <a:masterClrMapping/>
  </p:clrMapOvr>
  <mc:AlternateContent xmlns:mc="http://schemas.openxmlformats.org/markup-compatibility/2006" xmlns:p14="http://schemas.microsoft.com/office/powerpoint/2010/main">
    <mc:Choice Requires="p14">
      <p:transition p14:dur="10" advTm="13704"/>
    </mc:Choice>
    <mc:Fallback xmlns="">
      <p:transition advTm="1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2334E-0D32-48B4-9EE8-58CE174B9C2A}"/>
              </a:ext>
            </a:extLst>
          </p:cNvPr>
          <p:cNvSpPr>
            <a:spLocks noGrp="1"/>
          </p:cNvSpPr>
          <p:nvPr>
            <p:ph type="title"/>
          </p:nvPr>
        </p:nvSpPr>
        <p:spPr>
          <a:xfrm>
            <a:off x="394138" y="383063"/>
            <a:ext cx="8229600" cy="767820"/>
          </a:xfrm>
        </p:spPr>
        <p:txBody>
          <a:bodyPr>
            <a:normAutofit/>
          </a:bodyPr>
          <a:lstStyle/>
          <a:p>
            <a:pPr algn="ctr"/>
            <a:r>
              <a:rPr lang="en-US" altLang="en-US" sz="3200" b="1" dirty="0">
                <a:latin typeface="Arial" panose="020B0604020202020204" pitchFamily="34" charset="0"/>
                <a:cs typeface="Arial" panose="020B0604020202020204" pitchFamily="34" charset="0"/>
              </a:rPr>
              <a:t>Passing Grade – Theory Example</a:t>
            </a:r>
            <a:endParaRPr lang="en-US" sz="3200" dirty="0"/>
          </a:p>
        </p:txBody>
      </p:sp>
      <p:sp>
        <p:nvSpPr>
          <p:cNvPr id="4" name="Text Placeholder 3">
            <a:extLst>
              <a:ext uri="{FF2B5EF4-FFF2-40B4-BE49-F238E27FC236}">
                <a16:creationId xmlns:a16="http://schemas.microsoft.com/office/drawing/2014/main" id="{BBB29926-D803-4A6A-B272-048F62C8411D}"/>
              </a:ext>
            </a:extLst>
          </p:cNvPr>
          <p:cNvSpPr>
            <a:spLocks noGrp="1"/>
          </p:cNvSpPr>
          <p:nvPr>
            <p:ph type="body" sz="half" idx="1"/>
          </p:nvPr>
        </p:nvSpPr>
        <p:spPr>
          <a:xfrm>
            <a:off x="394138" y="1150883"/>
            <a:ext cx="8229600" cy="5069873"/>
          </a:xfrm>
        </p:spPr>
        <p:txBody>
          <a:bodyPr>
            <a:normAutofit/>
          </a:bodyPr>
          <a:lstStyle/>
          <a:p>
            <a:r>
              <a:rPr lang="en-US" sz="2400" dirty="0"/>
              <a:t>IMPORTANT- Calculate each student’s grade correctly</a:t>
            </a:r>
          </a:p>
          <a:p>
            <a:r>
              <a:rPr lang="en-US" sz="2400" dirty="0"/>
              <a:t>Based on your initial approval, for example, the student must achieve a minimum score of 80.</a:t>
            </a:r>
            <a:endParaRPr lang="en-US" dirty="0"/>
          </a:p>
        </p:txBody>
      </p:sp>
      <p:graphicFrame>
        <p:nvGraphicFramePr>
          <p:cNvPr id="6" name="Table 5">
            <a:extLst>
              <a:ext uri="{FF2B5EF4-FFF2-40B4-BE49-F238E27FC236}">
                <a16:creationId xmlns:a16="http://schemas.microsoft.com/office/drawing/2014/main" id="{829205AD-4277-400E-A321-DF77E6AE9AAD}"/>
              </a:ext>
            </a:extLst>
          </p:cNvPr>
          <p:cNvGraphicFramePr>
            <a:graphicFrameLocks noGrp="1"/>
          </p:cNvGraphicFramePr>
          <p:nvPr>
            <p:extLst>
              <p:ext uri="{D42A27DB-BD31-4B8C-83A1-F6EECF244321}">
                <p14:modId xmlns:p14="http://schemas.microsoft.com/office/powerpoint/2010/main" val="2294223717"/>
              </p:ext>
            </p:extLst>
          </p:nvPr>
        </p:nvGraphicFramePr>
        <p:xfrm>
          <a:off x="520260" y="2369976"/>
          <a:ext cx="8229599" cy="3875252"/>
        </p:xfrm>
        <a:graphic>
          <a:graphicData uri="http://schemas.openxmlformats.org/drawingml/2006/table">
            <a:tbl>
              <a:tblPr firstRow="1" firstCol="1" bandRow="1">
                <a:tableStyleId>{5C22544A-7EE6-4342-B048-85BDC9FD1C3A}</a:tableStyleId>
              </a:tblPr>
              <a:tblGrid>
                <a:gridCol w="2922321">
                  <a:extLst>
                    <a:ext uri="{9D8B030D-6E8A-4147-A177-3AD203B41FA5}">
                      <a16:colId xmlns:a16="http://schemas.microsoft.com/office/drawing/2014/main" val="3731225734"/>
                    </a:ext>
                  </a:extLst>
                </a:gridCol>
                <a:gridCol w="1117629">
                  <a:extLst>
                    <a:ext uri="{9D8B030D-6E8A-4147-A177-3AD203B41FA5}">
                      <a16:colId xmlns:a16="http://schemas.microsoft.com/office/drawing/2014/main" val="314151796"/>
                    </a:ext>
                  </a:extLst>
                </a:gridCol>
                <a:gridCol w="1367624">
                  <a:extLst>
                    <a:ext uri="{9D8B030D-6E8A-4147-A177-3AD203B41FA5}">
                      <a16:colId xmlns:a16="http://schemas.microsoft.com/office/drawing/2014/main" val="512783875"/>
                    </a:ext>
                  </a:extLst>
                </a:gridCol>
                <a:gridCol w="1564227">
                  <a:extLst>
                    <a:ext uri="{9D8B030D-6E8A-4147-A177-3AD203B41FA5}">
                      <a16:colId xmlns:a16="http://schemas.microsoft.com/office/drawing/2014/main" val="3841566311"/>
                    </a:ext>
                  </a:extLst>
                </a:gridCol>
                <a:gridCol w="1257798">
                  <a:extLst>
                    <a:ext uri="{9D8B030D-6E8A-4147-A177-3AD203B41FA5}">
                      <a16:colId xmlns:a16="http://schemas.microsoft.com/office/drawing/2014/main" val="871533726"/>
                    </a:ext>
                  </a:extLst>
                </a:gridCol>
              </a:tblGrid>
              <a:tr h="781061">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Theory Component</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Weight</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Grade(s)</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Weight / 100</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Add this column </a:t>
                      </a:r>
                    </a:p>
                  </a:txBody>
                  <a:tcPr marL="68580" marR="68580" marT="0" marB="0">
                    <a:solidFill>
                      <a:srgbClr val="99CCFF"/>
                    </a:solidFill>
                  </a:tcPr>
                </a:tc>
                <a:extLst>
                  <a:ext uri="{0D108BD9-81ED-4DB2-BD59-A6C34878D82A}">
                    <a16:rowId xmlns:a16="http://schemas.microsoft.com/office/drawing/2014/main" val="3097499503"/>
                  </a:ext>
                </a:extLst>
              </a:tr>
              <a:tr h="766009">
                <a:tc>
                  <a:txBody>
                    <a:bodyPr/>
                    <a:lstStyle/>
                    <a:p>
                      <a:pPr marL="0" marR="0">
                        <a:spcBef>
                          <a:spcPts val="0"/>
                        </a:spcBef>
                        <a:spcAft>
                          <a:spcPts val="0"/>
                        </a:spcAft>
                      </a:pPr>
                      <a:r>
                        <a:rPr lang="en-US" sz="1800" dirty="0">
                          <a:solidFill>
                            <a:schemeClr val="tx1"/>
                          </a:solidFill>
                          <a:effectLst/>
                        </a:rPr>
                        <a:t>7 Quizzes</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rPr>
                        <a:t>70 %</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90,80,75,100 90,65,100</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600/7=85.7</a:t>
                      </a:r>
                    </a:p>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85.7 x 0.7</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60</a:t>
                      </a:r>
                    </a:p>
                  </a:txBody>
                  <a:tcPr marL="68580" marR="68580" marT="0" marB="0">
                    <a:solidFill>
                      <a:srgbClr val="99CCFF"/>
                    </a:solidFill>
                  </a:tcPr>
                </a:tc>
                <a:extLst>
                  <a:ext uri="{0D108BD9-81ED-4DB2-BD59-A6C34878D82A}">
                    <a16:rowId xmlns:a16="http://schemas.microsoft.com/office/drawing/2014/main" val="1154388006"/>
                  </a:ext>
                </a:extLst>
              </a:tr>
              <a:tr h="781061">
                <a:tc>
                  <a:txBody>
                    <a:bodyPr/>
                    <a:lstStyle/>
                    <a:p>
                      <a:pPr marL="0" marR="0">
                        <a:spcBef>
                          <a:spcPts val="0"/>
                        </a:spcBef>
                        <a:spcAft>
                          <a:spcPts val="0"/>
                        </a:spcAft>
                      </a:pPr>
                      <a:r>
                        <a:rPr lang="en-US" sz="1800" dirty="0">
                          <a:solidFill>
                            <a:schemeClr val="tx1"/>
                          </a:solidFill>
                          <a:effectLst/>
                        </a:rPr>
                        <a:t>1 Project</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rPr>
                        <a:t>10 %</a:t>
                      </a: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100</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100 x 0.1</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10</a:t>
                      </a:r>
                    </a:p>
                  </a:txBody>
                  <a:tcPr marL="68580" marR="68580" marT="0" marB="0">
                    <a:solidFill>
                      <a:srgbClr val="99CCFF"/>
                    </a:solidFill>
                  </a:tcPr>
                </a:tc>
                <a:extLst>
                  <a:ext uri="{0D108BD9-81ED-4DB2-BD59-A6C34878D82A}">
                    <a16:rowId xmlns:a16="http://schemas.microsoft.com/office/drawing/2014/main" val="2869846676"/>
                  </a:ext>
                </a:extLst>
              </a:tr>
              <a:tr h="781061">
                <a:tc>
                  <a:txBody>
                    <a:bodyPr/>
                    <a:lstStyle/>
                    <a:p>
                      <a:pPr marL="0" marR="0">
                        <a:spcBef>
                          <a:spcPts val="0"/>
                        </a:spcBef>
                        <a:spcAft>
                          <a:spcPts val="0"/>
                        </a:spcAft>
                      </a:pPr>
                      <a:r>
                        <a:rPr lang="en-US" sz="1800" dirty="0">
                          <a:solidFill>
                            <a:schemeClr val="tx1"/>
                          </a:solidFill>
                          <a:effectLst/>
                        </a:rPr>
                        <a:t>Final Exam</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rPr>
                        <a:t>20 %</a:t>
                      </a: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84</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84 x 0.2</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17</a:t>
                      </a:r>
                    </a:p>
                  </a:txBody>
                  <a:tcPr marL="68580" marR="68580" marT="0" marB="0">
                    <a:solidFill>
                      <a:srgbClr val="99CCFF"/>
                    </a:solidFill>
                  </a:tcPr>
                </a:tc>
                <a:extLst>
                  <a:ext uri="{0D108BD9-81ED-4DB2-BD59-A6C34878D82A}">
                    <a16:rowId xmlns:a16="http://schemas.microsoft.com/office/drawing/2014/main" val="1757590650"/>
                  </a:ext>
                </a:extLst>
              </a:tr>
              <a:tr h="766060">
                <a:tc>
                  <a:txBody>
                    <a:bodyPr/>
                    <a:lstStyle/>
                    <a:p>
                      <a:pPr marL="0" marR="0" algn="r">
                        <a:spcBef>
                          <a:spcPts val="0"/>
                        </a:spcBef>
                        <a:spcAft>
                          <a:spcPts val="0"/>
                        </a:spcAft>
                      </a:pPr>
                      <a:r>
                        <a:rPr lang="en-US" sz="1800" dirty="0">
                          <a:solidFill>
                            <a:schemeClr val="tx1"/>
                          </a:solidFill>
                          <a:effectLst/>
                        </a:rPr>
                        <a:t>Total Weight</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rPr>
                        <a:t>100%</a:t>
                      </a: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b="1" dirty="0">
                          <a:effectLst/>
                          <a:latin typeface="CG Times (WN)"/>
                          <a:ea typeface="Times New Roman" panose="02020603050405020304" pitchFamily="18" charset="0"/>
                          <a:cs typeface="Times New Roman" panose="02020603050405020304" pitchFamily="18" charset="0"/>
                        </a:rPr>
                        <a:t>FINAL GRADE</a:t>
                      </a:r>
                    </a:p>
                  </a:txBody>
                  <a:tcPr marL="68580" marR="68580" marT="0" marB="0">
                    <a:solidFill>
                      <a:srgbClr val="99CCFF"/>
                    </a:solidFill>
                  </a:tcPr>
                </a:tc>
                <a:tc>
                  <a:txBody>
                    <a:bodyPr/>
                    <a:lstStyle/>
                    <a:p>
                      <a:pPr marL="0" marR="0">
                        <a:spcBef>
                          <a:spcPts val="0"/>
                        </a:spcBef>
                        <a:spcAft>
                          <a:spcPts val="0"/>
                        </a:spcAft>
                      </a:pPr>
                      <a:r>
                        <a:rPr lang="en-US" sz="1800" b="1" dirty="0">
                          <a:effectLst/>
                          <a:latin typeface="CG Times (WN)"/>
                          <a:ea typeface="Times New Roman" panose="02020603050405020304" pitchFamily="18" charset="0"/>
                          <a:cs typeface="Times New Roman" panose="02020603050405020304" pitchFamily="18" charset="0"/>
                        </a:rPr>
                        <a:t>87</a:t>
                      </a:r>
                    </a:p>
                  </a:txBody>
                  <a:tcPr marL="68580" marR="68580" marT="0" marB="0">
                    <a:solidFill>
                      <a:srgbClr val="99CCFF"/>
                    </a:solidFill>
                  </a:tcPr>
                </a:tc>
                <a:extLst>
                  <a:ext uri="{0D108BD9-81ED-4DB2-BD59-A6C34878D82A}">
                    <a16:rowId xmlns:a16="http://schemas.microsoft.com/office/drawing/2014/main" val="3562783311"/>
                  </a:ext>
                </a:extLst>
              </a:tr>
            </a:tbl>
          </a:graphicData>
        </a:graphic>
      </p:graphicFrame>
      <p:sp>
        <p:nvSpPr>
          <p:cNvPr id="3" name="Slide Number Placeholder 2">
            <a:extLst>
              <a:ext uri="{FF2B5EF4-FFF2-40B4-BE49-F238E27FC236}">
                <a16:creationId xmlns:a16="http://schemas.microsoft.com/office/drawing/2014/main" id="{2F8799CB-CB49-4F5E-AAA8-9BECFBC0758E}"/>
              </a:ext>
            </a:extLst>
          </p:cNvPr>
          <p:cNvSpPr>
            <a:spLocks noGrp="1"/>
          </p:cNvSpPr>
          <p:nvPr>
            <p:ph type="sldNum" sz="quarter" idx="12"/>
          </p:nvPr>
        </p:nvSpPr>
        <p:spPr>
          <a:xfrm>
            <a:off x="6490138" y="6292611"/>
            <a:ext cx="2133600" cy="476250"/>
          </a:xfrm>
        </p:spPr>
        <p:txBody>
          <a:bodyPr/>
          <a:lstStyle/>
          <a:p>
            <a:fld id="{273DDFE9-6F00-4221-A0E4-1A948AFC7D09}" type="slidenum">
              <a:rPr lang="en-US" altLang="en-US" smtClean="0"/>
              <a:pPr/>
              <a:t>32</a:t>
            </a:fld>
            <a:endParaRPr lang="en-US" altLang="en-US" dirty="0"/>
          </a:p>
        </p:txBody>
      </p:sp>
      <p:sp>
        <p:nvSpPr>
          <p:cNvPr id="7" name="TextBox 6">
            <a:extLst>
              <a:ext uri="{FF2B5EF4-FFF2-40B4-BE49-F238E27FC236}">
                <a16:creationId xmlns:a16="http://schemas.microsoft.com/office/drawing/2014/main" id="{730892C8-E6BD-4074-939A-668183CFF1B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9" name="Audio 8">
            <a:hlinkClick r:id="" action="ppaction://media"/>
            <a:extLst>
              <a:ext uri="{FF2B5EF4-FFF2-40B4-BE49-F238E27FC236}">
                <a16:creationId xmlns:a16="http://schemas.microsoft.com/office/drawing/2014/main" id="{D2A2BDB1-3CBA-4B93-8154-F7F61FBEBE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4724208"/>
      </p:ext>
    </p:extLst>
  </p:cSld>
  <p:clrMapOvr>
    <a:masterClrMapping/>
  </p:clrMapOvr>
  <mc:AlternateContent xmlns:mc="http://schemas.openxmlformats.org/markup-compatibility/2006" xmlns:p14="http://schemas.microsoft.com/office/powerpoint/2010/main">
    <mc:Choice Requires="p14">
      <p:transition p14:dur="10" advTm="90894"/>
    </mc:Choice>
    <mc:Fallback xmlns="">
      <p:transition advTm="90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687388" y="392723"/>
            <a:ext cx="77692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3200" b="1" dirty="0">
                <a:latin typeface="Arial" panose="020B0604020202020204" pitchFamily="34" charset="0"/>
                <a:cs typeface="Arial" panose="020B0604020202020204" pitchFamily="34" charset="0"/>
              </a:rPr>
              <a:t>Passing Grade - Practical</a:t>
            </a:r>
          </a:p>
        </p:txBody>
      </p:sp>
      <p:sp>
        <p:nvSpPr>
          <p:cNvPr id="3" name="Text Box 4"/>
          <p:cNvSpPr txBox="1">
            <a:spLocks noChangeArrowheads="1"/>
          </p:cNvSpPr>
          <p:nvPr/>
        </p:nvSpPr>
        <p:spPr bwMode="auto">
          <a:xfrm>
            <a:off x="457200" y="1332484"/>
            <a:ext cx="7999413"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0"/>
              </a:spcBef>
            </a:pPr>
            <a:r>
              <a:rPr lang="en-US" altLang="en-US" sz="2600" b="0" dirty="0">
                <a:latin typeface="Arial" panose="020B0604020202020204" pitchFamily="34" charset="0"/>
                <a:cs typeface="Arial" panose="020B0604020202020204" pitchFamily="34" charset="0"/>
              </a:rPr>
              <a:t>To pass the practical (laboratory &amp; clinical) portion of the NA I program, the individual will be proficient in demonstrating skills defined by DHSR. Proficiency is defined as the ability to perform a skill in a competent &amp; safe </a:t>
            </a:r>
            <a:r>
              <a:rPr lang="en-US" altLang="en-US" sz="2800" b="0" dirty="0">
                <a:latin typeface="Arial" panose="020B0604020202020204" pitchFamily="34" charset="0"/>
                <a:cs typeface="Arial" panose="020B0604020202020204" pitchFamily="34" charset="0"/>
              </a:rPr>
              <a:t>manner</a:t>
            </a:r>
            <a:r>
              <a:rPr lang="en-US" altLang="en-US" sz="2600" b="0" dirty="0">
                <a:latin typeface="Arial" panose="020B0604020202020204" pitchFamily="34" charset="0"/>
                <a:cs typeface="Arial" panose="020B0604020202020204" pitchFamily="34" charset="0"/>
              </a:rPr>
              <a:t>. Laboratory and clinical are pass/fail.</a:t>
            </a:r>
          </a:p>
          <a:p>
            <a:pPr algn="l" eaLnBrk="0" hangingPunct="0">
              <a:spcBef>
                <a:spcPct val="0"/>
              </a:spcBef>
            </a:pPr>
            <a:endParaRPr lang="en-US" altLang="en-US" b="0" dirty="0">
              <a:latin typeface="Arial" panose="020B0604020202020204" pitchFamily="34" charset="0"/>
              <a:cs typeface="Arial" panose="020B0604020202020204" pitchFamily="34" charset="0"/>
            </a:endParaRPr>
          </a:p>
          <a:p>
            <a:pPr algn="l" eaLnBrk="0" hangingPunct="0">
              <a:spcBef>
                <a:spcPct val="0"/>
              </a:spcBef>
            </a:pPr>
            <a:r>
              <a:rPr lang="en-US" altLang="en-US" sz="2600" b="0" dirty="0">
                <a:latin typeface="Arial" panose="020B0604020202020204" pitchFamily="34" charset="0"/>
                <a:cs typeface="Arial" panose="020B0604020202020204" pitchFamily="34" charset="0"/>
              </a:rPr>
              <a:t>What is your approved proficiency statement?</a:t>
            </a:r>
          </a:p>
          <a:p>
            <a:pPr algn="l" eaLnBrk="0" hangingPunct="0">
              <a:spcBef>
                <a:spcPct val="0"/>
              </a:spcBef>
            </a:pPr>
            <a:endParaRPr lang="en-US" altLang="en-US" dirty="0">
              <a:latin typeface="Arial" panose="020B0604020202020204" pitchFamily="34" charset="0"/>
              <a:cs typeface="Arial" panose="020B0604020202020204" pitchFamily="34" charset="0"/>
            </a:endParaRPr>
          </a:p>
          <a:p>
            <a:pPr eaLnBrk="0" hangingPunct="0">
              <a:spcBef>
                <a:spcPct val="0"/>
              </a:spcBef>
            </a:pPr>
            <a:r>
              <a:rPr lang="en-US" sz="2600" dirty="0">
                <a:latin typeface="Arial" panose="020B0604020202020204" pitchFamily="34" charset="0"/>
                <a:cs typeface="Arial" panose="020B0604020202020204" pitchFamily="34" charset="0"/>
              </a:rPr>
              <a:t>Each program-created skill </a:t>
            </a:r>
          </a:p>
          <a:p>
            <a:pPr eaLnBrk="0" hangingPunct="0">
              <a:spcBef>
                <a:spcPct val="0"/>
              </a:spcBef>
            </a:pPr>
            <a:r>
              <a:rPr lang="en-US" sz="2600" dirty="0">
                <a:latin typeface="Arial" panose="020B0604020202020204" pitchFamily="34" charset="0"/>
                <a:cs typeface="Arial" panose="020B0604020202020204" pitchFamily="34" charset="0"/>
              </a:rPr>
              <a:t>checklist must contain </a:t>
            </a:r>
          </a:p>
          <a:p>
            <a:pPr eaLnBrk="0" hangingPunct="0">
              <a:spcBef>
                <a:spcPct val="0"/>
              </a:spcBef>
            </a:pPr>
            <a:r>
              <a:rPr lang="en-US" sz="2600" dirty="0">
                <a:latin typeface="Arial" panose="020B0604020202020204" pitchFamily="34" charset="0"/>
                <a:cs typeface="Arial" panose="020B0604020202020204" pitchFamily="34" charset="0"/>
              </a:rPr>
              <a:t>proficiency requirements </a:t>
            </a:r>
          </a:p>
          <a:p>
            <a:pPr eaLnBrk="0" hangingPunct="0">
              <a:spcBef>
                <a:spcPct val="0"/>
              </a:spcBef>
            </a:pPr>
            <a:r>
              <a:rPr lang="en-US" sz="2600" dirty="0">
                <a:latin typeface="Arial" panose="020B0604020202020204" pitchFamily="34" charset="0"/>
                <a:cs typeface="Arial" panose="020B0604020202020204" pitchFamily="34" charset="0"/>
              </a:rPr>
              <a:t>that are evident to both </a:t>
            </a:r>
          </a:p>
          <a:p>
            <a:pPr eaLnBrk="0" hangingPunct="0">
              <a:spcBef>
                <a:spcPct val="0"/>
              </a:spcBef>
            </a:pPr>
            <a:r>
              <a:rPr lang="en-US" sz="2600" dirty="0">
                <a:latin typeface="Arial" panose="020B0604020202020204" pitchFamily="34" charset="0"/>
                <a:cs typeface="Arial" panose="020B0604020202020204" pitchFamily="34" charset="0"/>
              </a:rPr>
              <a:t>students and instructors.</a:t>
            </a:r>
            <a:r>
              <a:rPr lang="en-US" sz="2800" dirty="0">
                <a:latin typeface="Arial" panose="020B0604020202020204" pitchFamily="34" charset="0"/>
                <a:cs typeface="Arial" panose="020B0604020202020204" pitchFamily="34" charset="0"/>
              </a:rPr>
              <a:t> </a:t>
            </a:r>
            <a:endParaRPr lang="en-US" altLang="en-US" sz="3600" b="0" dirty="0">
              <a:latin typeface="Arial" panose="020B0604020202020204" pitchFamily="34" charset="0"/>
              <a:cs typeface="Arial" panose="020B0604020202020204" pitchFamily="34" charset="0"/>
            </a:endParaRPr>
          </a:p>
        </p:txBody>
      </p:sp>
      <p:pic>
        <p:nvPicPr>
          <p:cNvPr id="5" name="Picture 4" descr="Image displaying the important questions to ask when grading practical training: what, who, how, where, when, and why.">
            <a:extLst>
              <a:ext uri="{FF2B5EF4-FFF2-40B4-BE49-F238E27FC236}">
                <a16:creationId xmlns:a16="http://schemas.microsoft.com/office/drawing/2014/main" id="{353910D1-7B62-4980-A8FB-8FEFC44DEE6F}"/>
              </a:ext>
            </a:extLst>
          </p:cNvPr>
          <p:cNvPicPr>
            <a:picLocks noChangeAspect="1"/>
          </p:cNvPicPr>
          <p:nvPr/>
        </p:nvPicPr>
        <p:blipFill>
          <a:blip r:embed="rId5"/>
          <a:stretch>
            <a:fillRect/>
          </a:stretch>
        </p:blipFill>
        <p:spPr>
          <a:xfrm>
            <a:off x="5247861" y="4306424"/>
            <a:ext cx="2999581" cy="1983134"/>
          </a:xfrm>
          <a:prstGeom prst="rect">
            <a:avLst/>
          </a:prstGeom>
        </p:spPr>
      </p:pic>
      <p:sp>
        <p:nvSpPr>
          <p:cNvPr id="4" name="Slide Number Placeholder 3">
            <a:extLst>
              <a:ext uri="{FF2B5EF4-FFF2-40B4-BE49-F238E27FC236}">
                <a16:creationId xmlns:a16="http://schemas.microsoft.com/office/drawing/2014/main" id="{64331393-EBD8-44E8-B131-28B4715006E4}"/>
              </a:ext>
            </a:extLst>
          </p:cNvPr>
          <p:cNvSpPr>
            <a:spLocks noGrp="1"/>
          </p:cNvSpPr>
          <p:nvPr>
            <p:ph type="sldNum" sz="quarter" idx="12"/>
          </p:nvPr>
        </p:nvSpPr>
        <p:spPr>
          <a:xfrm>
            <a:off x="6399213" y="6503599"/>
            <a:ext cx="2057400" cy="228602"/>
          </a:xfrm>
        </p:spPr>
        <p:txBody>
          <a:bodyPr/>
          <a:lstStyle/>
          <a:p>
            <a:fld id="{F11DD456-C6FA-4384-90A5-5E0A728F4FAA}" type="slidenum">
              <a:rPr lang="en-US" altLang="en-US" smtClean="0"/>
              <a:pPr/>
              <a:t>33</a:t>
            </a:fld>
            <a:endParaRPr lang="en-US" altLang="en-US" dirty="0"/>
          </a:p>
        </p:txBody>
      </p:sp>
      <p:sp>
        <p:nvSpPr>
          <p:cNvPr id="6" name="TextBox 5">
            <a:extLst>
              <a:ext uri="{FF2B5EF4-FFF2-40B4-BE49-F238E27FC236}">
                <a16:creationId xmlns:a16="http://schemas.microsoft.com/office/drawing/2014/main" id="{D0B3F282-EDF2-4884-86C9-2DB504F0258D}"/>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7" name="Audio 6">
            <a:hlinkClick r:id="" action="ppaction://media"/>
            <a:extLst>
              <a:ext uri="{FF2B5EF4-FFF2-40B4-BE49-F238E27FC236}">
                <a16:creationId xmlns:a16="http://schemas.microsoft.com/office/drawing/2014/main" id="{F69CF1C9-B203-4E53-B929-FF471FF13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344056496"/>
      </p:ext>
    </p:extLst>
  </p:cSld>
  <p:clrMapOvr>
    <a:masterClrMapping/>
  </p:clrMapOvr>
  <mc:AlternateContent xmlns:mc="http://schemas.openxmlformats.org/markup-compatibility/2006" xmlns:p14="http://schemas.microsoft.com/office/powerpoint/2010/main">
    <mc:Choice Requires="p14">
      <p:transition p14:dur="10" advTm="18957"/>
    </mc:Choice>
    <mc:Fallback xmlns="">
      <p:transition advTm="1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183199"/>
            <a:ext cx="8229600" cy="764656"/>
          </a:xfrm>
        </p:spPr>
        <p:txBody>
          <a:bodyPr>
            <a:normAutofit/>
          </a:bodyPr>
          <a:lstStyle/>
          <a:p>
            <a:pPr algn="ctr"/>
            <a:r>
              <a:rPr lang="en-US" altLang="en-US" sz="3200" b="1" dirty="0">
                <a:latin typeface="+mn-lt"/>
              </a:rPr>
              <a:t>Passing Grade - Practical</a:t>
            </a:r>
            <a:endParaRPr lang="en-US" sz="2000" dirty="0">
              <a:latin typeface="+mn-lt"/>
            </a:endParaRPr>
          </a:p>
        </p:txBody>
      </p:sp>
      <p:sp>
        <p:nvSpPr>
          <p:cNvPr id="3" name="TextBox 2"/>
          <p:cNvSpPr txBox="1"/>
          <p:nvPr/>
        </p:nvSpPr>
        <p:spPr>
          <a:xfrm>
            <a:off x="445771" y="947854"/>
            <a:ext cx="8374844" cy="5516443"/>
          </a:xfrm>
          <a:prstGeom prst="rect">
            <a:avLst/>
          </a:prstGeom>
          <a:noFill/>
        </p:spPr>
        <p:txBody>
          <a:bodyPr wrap="square" rtlCol="0">
            <a:noAutofit/>
          </a:bodyPr>
          <a:lstStyle/>
          <a:p>
            <a:pPr algn="l">
              <a:spcBef>
                <a:spcPts val="200"/>
              </a:spcBef>
              <a:spcAft>
                <a:spcPts val="0"/>
              </a:spcAft>
              <a:tabLst>
                <a:tab pos="914400" algn="l"/>
              </a:tabLst>
            </a:pPr>
            <a:r>
              <a:rPr lang="en-US" sz="2300" b="0" dirty="0">
                <a:latin typeface="Arial" panose="020B0604020202020204" pitchFamily="34" charset="0"/>
                <a:ea typeface="Times New Roman" panose="02020603050405020304" pitchFamily="18" charset="0"/>
                <a:cs typeface="Arial" panose="020B0604020202020204" pitchFamily="34" charset="0"/>
              </a:rPr>
              <a:t>The program policy for skills proficiency must be one of the following: </a:t>
            </a:r>
          </a:p>
          <a:p>
            <a:pPr marL="401638" lvl="1" indent="-401638">
              <a:spcBef>
                <a:spcPts val="200"/>
              </a:spcBef>
              <a:buFont typeface="Wingdings 2" panose="05020102010507070707" pitchFamily="18" charset="2"/>
              <a:buChar char="E"/>
              <a:tabLst>
                <a:tab pos="914400" algn="l"/>
              </a:tabLst>
            </a:pPr>
            <a:r>
              <a:rPr lang="en-US" sz="2300" b="0" dirty="0">
                <a:latin typeface="Arial" panose="020B0604020202020204" pitchFamily="34" charset="0"/>
                <a:ea typeface="Times New Roman" panose="02020603050405020304" pitchFamily="18" charset="0"/>
                <a:cs typeface="Arial" panose="020B0604020202020204" pitchFamily="34" charset="0"/>
              </a:rPr>
              <a:t>as a percentage of steps performed </a:t>
            </a:r>
          </a:p>
          <a:p>
            <a:pPr lvl="1">
              <a:spcBef>
                <a:spcPts val="200"/>
              </a:spcBef>
              <a:tabLst>
                <a:tab pos="914400" algn="l"/>
              </a:tabLst>
            </a:pPr>
            <a:r>
              <a:rPr lang="en-US" sz="2300" b="0" dirty="0">
                <a:latin typeface="Arial" panose="020B0604020202020204" pitchFamily="34" charset="0"/>
                <a:ea typeface="Times New Roman" panose="02020603050405020304" pitchFamily="18" charset="0"/>
                <a:cs typeface="Arial" panose="020B0604020202020204" pitchFamily="34" charset="0"/>
              </a:rPr>
              <a:t>In order to be deemed proficient, the student must demonstrate ___ percentage of steps for each skill correctly; </a:t>
            </a:r>
          </a:p>
          <a:p>
            <a:pPr marL="342900" indent="-342900" algn="l">
              <a:spcBef>
                <a:spcPts val="200"/>
              </a:spcBef>
              <a:spcAft>
                <a:spcPts val="0"/>
              </a:spcAft>
              <a:buFont typeface="Wingdings 2" panose="05020102010507070707" pitchFamily="18" charset="2"/>
              <a:buChar char=""/>
              <a:tabLst>
                <a:tab pos="914400" algn="l"/>
              </a:tabLst>
            </a:pPr>
            <a:r>
              <a:rPr lang="en-US" sz="2300" b="0" dirty="0">
                <a:latin typeface="Arial" panose="020B0604020202020204" pitchFamily="34" charset="0"/>
                <a:ea typeface="Times New Roman" panose="02020603050405020304" pitchFamily="18" charset="0"/>
                <a:cs typeface="Arial" panose="020B0604020202020204" pitchFamily="34" charset="0"/>
              </a:rPr>
              <a:t>or as critical steps </a:t>
            </a:r>
          </a:p>
          <a:p>
            <a:pPr lvl="1" algn="l">
              <a:spcBef>
                <a:spcPts val="200"/>
              </a:spcBef>
              <a:spcAft>
                <a:spcPts val="0"/>
              </a:spcAft>
              <a:tabLst>
                <a:tab pos="914400" algn="l"/>
              </a:tabLst>
            </a:pPr>
            <a:r>
              <a:rPr lang="en-US" sz="2300" b="0" dirty="0">
                <a:latin typeface="Arial" panose="020B0604020202020204" pitchFamily="34" charset="0"/>
                <a:ea typeface="Times New Roman" panose="02020603050405020304" pitchFamily="18" charset="0"/>
                <a:cs typeface="Arial" panose="020B0604020202020204" pitchFamily="34" charset="0"/>
              </a:rPr>
              <a:t>In order to be deemed proficient, the student must demonstrate each predetermined critical step of the skill correctly</a:t>
            </a:r>
          </a:p>
          <a:p>
            <a:pPr marL="342900" indent="-342900" algn="l">
              <a:spcBef>
                <a:spcPts val="200"/>
              </a:spcBef>
              <a:spcAft>
                <a:spcPts val="0"/>
              </a:spcAft>
              <a:buFont typeface="Wingdings 2" panose="05020102010507070707" pitchFamily="18" charset="2"/>
              <a:buChar char="E"/>
              <a:tabLst>
                <a:tab pos="914400" algn="l"/>
              </a:tabLst>
            </a:pPr>
            <a:r>
              <a:rPr lang="en-US" sz="2300" b="0" dirty="0">
                <a:latin typeface="Arial" panose="020B0604020202020204" pitchFamily="34" charset="0"/>
                <a:ea typeface="Times New Roman" panose="02020603050405020304" pitchFamily="18" charset="0"/>
                <a:cs typeface="Arial" panose="020B0604020202020204" pitchFamily="34" charset="0"/>
              </a:rPr>
              <a:t>or as a combination of both </a:t>
            </a:r>
          </a:p>
          <a:p>
            <a:pPr lvl="1" algn="l">
              <a:spcBef>
                <a:spcPts val="200"/>
              </a:spcBef>
              <a:spcAft>
                <a:spcPts val="0"/>
              </a:spcAft>
              <a:tabLst>
                <a:tab pos="914400" algn="l"/>
              </a:tabLst>
            </a:pPr>
            <a:r>
              <a:rPr lang="en-US" sz="2300" b="0" dirty="0">
                <a:latin typeface="Arial" panose="020B0604020202020204" pitchFamily="34" charset="0"/>
                <a:ea typeface="Times New Roman" panose="02020603050405020304" pitchFamily="18" charset="0"/>
                <a:cs typeface="Arial" panose="020B0604020202020204" pitchFamily="34" charset="0"/>
              </a:rPr>
              <a:t>In order to be deemed proficient, the student must demonstrate ___ percentage of steps for each skill </a:t>
            </a:r>
            <a:r>
              <a:rPr lang="en-US" sz="2300" b="0" u="sng" dirty="0">
                <a:latin typeface="Arial" panose="020B0604020202020204" pitchFamily="34" charset="0"/>
                <a:ea typeface="Times New Roman" panose="02020603050405020304" pitchFamily="18" charset="0"/>
                <a:cs typeface="Arial" panose="020B0604020202020204" pitchFamily="34" charset="0"/>
              </a:rPr>
              <a:t>and</a:t>
            </a:r>
            <a:r>
              <a:rPr lang="en-US" sz="2300" b="0" dirty="0">
                <a:latin typeface="Arial" panose="020B0604020202020204" pitchFamily="34" charset="0"/>
                <a:ea typeface="Times New Roman" panose="02020603050405020304" pitchFamily="18" charset="0"/>
                <a:cs typeface="Arial" panose="020B0604020202020204" pitchFamily="34" charset="0"/>
              </a:rPr>
              <a:t> demonstrate each predetermined critical step of each skill correctly).</a:t>
            </a:r>
          </a:p>
        </p:txBody>
      </p:sp>
      <p:sp>
        <p:nvSpPr>
          <p:cNvPr id="4" name="Slide Number Placeholder 3">
            <a:extLst>
              <a:ext uri="{FF2B5EF4-FFF2-40B4-BE49-F238E27FC236}">
                <a16:creationId xmlns:a16="http://schemas.microsoft.com/office/drawing/2014/main" id="{E2E220C6-B127-4688-90D3-80BE913E1070}"/>
              </a:ext>
            </a:extLst>
          </p:cNvPr>
          <p:cNvSpPr>
            <a:spLocks noGrp="1"/>
          </p:cNvSpPr>
          <p:nvPr>
            <p:ph type="sldNum" sz="quarter" idx="12"/>
          </p:nvPr>
        </p:nvSpPr>
        <p:spPr>
          <a:xfrm>
            <a:off x="6465088" y="6605199"/>
            <a:ext cx="2057400" cy="228602"/>
          </a:xfrm>
        </p:spPr>
        <p:txBody>
          <a:bodyPr/>
          <a:lstStyle/>
          <a:p>
            <a:fld id="{73E8736C-64D8-43E0-97E2-62DF9B0BEB96}" type="slidenum">
              <a:rPr lang="en-US" altLang="en-US" smtClean="0"/>
              <a:pPr/>
              <a:t>34</a:t>
            </a:fld>
            <a:endParaRPr lang="en-US" altLang="en-US" dirty="0"/>
          </a:p>
        </p:txBody>
      </p:sp>
      <p:sp>
        <p:nvSpPr>
          <p:cNvPr id="5" name="TextBox 4">
            <a:extLst>
              <a:ext uri="{FF2B5EF4-FFF2-40B4-BE49-F238E27FC236}">
                <a16:creationId xmlns:a16="http://schemas.microsoft.com/office/drawing/2014/main" id="{D5057DCA-3151-4EED-8E4A-12337DFEB3C8}"/>
              </a:ext>
            </a:extLst>
          </p:cNvPr>
          <p:cNvSpPr txBox="1"/>
          <p:nvPr/>
        </p:nvSpPr>
        <p:spPr>
          <a:xfrm>
            <a:off x="360948" y="65810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6" name="Audio 5">
            <a:hlinkClick r:id="" action="ppaction://media"/>
            <a:extLst>
              <a:ext uri="{FF2B5EF4-FFF2-40B4-BE49-F238E27FC236}">
                <a16:creationId xmlns:a16="http://schemas.microsoft.com/office/drawing/2014/main" id="{50DDDFB8-AC05-4F4B-890B-9D01564CB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873081856"/>
      </p:ext>
    </p:extLst>
  </p:cSld>
  <p:clrMapOvr>
    <a:masterClrMapping/>
  </p:clrMapOvr>
  <mc:AlternateContent xmlns:mc="http://schemas.openxmlformats.org/markup-compatibility/2006" xmlns:p14="http://schemas.microsoft.com/office/powerpoint/2010/main">
    <mc:Choice Requires="p14">
      <p:transition p14:dur="10" advTm="16596"/>
    </mc:Choice>
    <mc:Fallback xmlns="">
      <p:transition advTm="1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8" name="Content Placeholder 5" descr="Let's look at handwashing.">
            <a:extLst>
              <a:ext uri="{FF2B5EF4-FFF2-40B4-BE49-F238E27FC236}">
                <a16:creationId xmlns:a16="http://schemas.microsoft.com/office/drawing/2014/main" id="{A08E0F13-BC95-4190-8FE1-511EC2DBF242}"/>
              </a:ext>
            </a:extLst>
          </p:cNvPr>
          <p:cNvGraphicFramePr>
            <a:graphicFrameLocks noGrp="1"/>
          </p:cNvGraphicFramePr>
          <p:nvPr>
            <p:ph idx="1"/>
            <p:extLst>
              <p:ext uri="{D42A27DB-BD31-4B8C-83A1-F6EECF244321}">
                <p14:modId xmlns:p14="http://schemas.microsoft.com/office/powerpoint/2010/main" val="1488565064"/>
              </p:ext>
            </p:extLst>
          </p:nvPr>
        </p:nvGraphicFramePr>
        <p:xfrm>
          <a:off x="1138335" y="429208"/>
          <a:ext cx="6867329" cy="60835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4877E7D9-F409-466A-A509-D416EC3E5E2D}"/>
              </a:ext>
            </a:extLst>
          </p:cNvPr>
          <p:cNvSpPr>
            <a:spLocks noGrp="1"/>
          </p:cNvSpPr>
          <p:nvPr>
            <p:ph type="sldNum" sz="quarter" idx="12"/>
          </p:nvPr>
        </p:nvSpPr>
        <p:spPr>
          <a:xfrm>
            <a:off x="6597435" y="6471052"/>
            <a:ext cx="2057400" cy="295276"/>
          </a:xfrm>
        </p:spPr>
        <p:txBody>
          <a:bodyPr/>
          <a:lstStyle/>
          <a:p>
            <a:fld id="{577E7E40-45CD-47BB-8DF2-7B0438CFCDF3}" type="slidenum">
              <a:rPr lang="en-US" altLang="en-US" smtClean="0"/>
              <a:pPr/>
              <a:t>35</a:t>
            </a:fld>
            <a:endParaRPr lang="en-US" altLang="en-US" dirty="0"/>
          </a:p>
        </p:txBody>
      </p:sp>
      <p:sp>
        <p:nvSpPr>
          <p:cNvPr id="5" name="TextBox 4">
            <a:extLst>
              <a:ext uri="{FF2B5EF4-FFF2-40B4-BE49-F238E27FC236}">
                <a16:creationId xmlns:a16="http://schemas.microsoft.com/office/drawing/2014/main" id="{DB88017C-D765-45CB-BA9D-7EA43A79D358}"/>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3" name="Audio 2">
            <a:hlinkClick r:id="" action="ppaction://media"/>
            <a:extLst>
              <a:ext uri="{FF2B5EF4-FFF2-40B4-BE49-F238E27FC236}">
                <a16:creationId xmlns:a16="http://schemas.microsoft.com/office/drawing/2014/main" id="{5D3C8A35-F678-4FF9-AA77-264BBA184A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999717496"/>
      </p:ext>
    </p:extLst>
  </p:cSld>
  <p:clrMapOvr>
    <a:masterClrMapping/>
  </p:clrMapOvr>
  <mc:AlternateContent xmlns:mc="http://schemas.openxmlformats.org/markup-compatibility/2006" xmlns:p14="http://schemas.microsoft.com/office/powerpoint/2010/main">
    <mc:Choice Requires="p14">
      <p:transition p14:dur="10" advTm="45699"/>
    </mc:Choice>
    <mc:Fallback xmlns="">
      <p:transition advTm="45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81535" y="304800"/>
            <a:ext cx="4957665" cy="1143000"/>
          </a:xfrm>
        </p:spPr>
        <p:txBody>
          <a:bodyPr>
            <a:noAutofit/>
          </a:bodyPr>
          <a:lstStyle/>
          <a:p>
            <a:pPr algn="ctr"/>
            <a:r>
              <a:rPr lang="en-US" altLang="en-US" sz="3200" b="1" dirty="0">
                <a:latin typeface="Arial" panose="020B0604020202020204" pitchFamily="34" charset="0"/>
                <a:cs typeface="Arial" panose="020B0604020202020204" pitchFamily="34" charset="0"/>
              </a:rPr>
              <a:t>Monitoring Student Records</a:t>
            </a:r>
          </a:p>
        </p:txBody>
      </p:sp>
      <p:sp>
        <p:nvSpPr>
          <p:cNvPr id="20483" name="Rectangle 3"/>
          <p:cNvSpPr>
            <a:spLocks noGrp="1" noChangeArrowheads="1"/>
          </p:cNvSpPr>
          <p:nvPr>
            <p:ph type="body" sz="half" idx="1"/>
          </p:nvPr>
        </p:nvSpPr>
        <p:spPr>
          <a:xfrm>
            <a:off x="3390900" y="1673225"/>
            <a:ext cx="5753100" cy="4810125"/>
          </a:xfrm>
        </p:spPr>
        <p:txBody>
          <a:bodyPr>
            <a:normAutofit/>
          </a:bodyPr>
          <a:lstStyle/>
          <a:p>
            <a:pPr lvl="1">
              <a:lnSpc>
                <a:spcPct val="100000"/>
              </a:lnSpc>
            </a:pPr>
            <a:r>
              <a:rPr lang="en-US" altLang="en-US" sz="2600" dirty="0">
                <a:latin typeface="Arial" panose="020B0604020202020204" pitchFamily="34" charset="0"/>
                <a:cs typeface="Arial" panose="020B0604020202020204" pitchFamily="34" charset="0"/>
              </a:rPr>
              <a:t>Program Coordinator will continuously monitor student records for accuracy</a:t>
            </a:r>
          </a:p>
          <a:p>
            <a:pPr lvl="1">
              <a:lnSpc>
                <a:spcPct val="100000"/>
              </a:lnSpc>
            </a:pPr>
            <a:r>
              <a:rPr lang="en-US" altLang="en-US" sz="2600" dirty="0">
                <a:latin typeface="Arial" panose="020B0604020202020204" pitchFamily="34" charset="0"/>
                <a:cs typeface="Arial" panose="020B0604020202020204" pitchFamily="34" charset="0"/>
              </a:rPr>
              <a:t>Monitoring and changes based on monitoring will be documented</a:t>
            </a:r>
          </a:p>
          <a:p>
            <a:pPr lvl="1">
              <a:lnSpc>
                <a:spcPct val="100000"/>
              </a:lnSpc>
            </a:pPr>
            <a:r>
              <a:rPr lang="en-US" altLang="en-US" sz="2600" dirty="0">
                <a:latin typeface="Arial" panose="020B0604020202020204" pitchFamily="34" charset="0"/>
                <a:cs typeface="Arial" panose="020B0604020202020204" pitchFamily="34" charset="0"/>
              </a:rPr>
              <a:t>System for monitoring student records for accuracy will be in place and available to the State upon request</a:t>
            </a:r>
          </a:p>
        </p:txBody>
      </p:sp>
      <p:pic>
        <p:nvPicPr>
          <p:cNvPr id="5" name="Picture 4" descr="The image is showing hanging file folders with student files.">
            <a:extLst>
              <a:ext uri="{FF2B5EF4-FFF2-40B4-BE49-F238E27FC236}">
                <a16:creationId xmlns:a16="http://schemas.microsoft.com/office/drawing/2014/main" id="{170CA55F-F2F4-4D13-9DB4-E5049A00AD6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261257" y="381000"/>
            <a:ext cx="3415004" cy="5832476"/>
          </a:xfrm>
          <a:prstGeom prst="rect">
            <a:avLst/>
          </a:prstGeom>
        </p:spPr>
      </p:pic>
      <p:sp>
        <p:nvSpPr>
          <p:cNvPr id="2" name="Slide Number Placeholder 1">
            <a:extLst>
              <a:ext uri="{FF2B5EF4-FFF2-40B4-BE49-F238E27FC236}">
                <a16:creationId xmlns:a16="http://schemas.microsoft.com/office/drawing/2014/main" id="{4E72B0F4-D9AF-4D45-AB9C-8FF355F0A675}"/>
              </a:ext>
            </a:extLst>
          </p:cNvPr>
          <p:cNvSpPr>
            <a:spLocks noGrp="1"/>
          </p:cNvSpPr>
          <p:nvPr>
            <p:ph type="sldNum" sz="quarter" idx="12"/>
          </p:nvPr>
        </p:nvSpPr>
        <p:spPr>
          <a:xfrm>
            <a:off x="6571248" y="6315075"/>
            <a:ext cx="2133600" cy="476250"/>
          </a:xfrm>
        </p:spPr>
        <p:txBody>
          <a:bodyPr/>
          <a:lstStyle/>
          <a:p>
            <a:fld id="{872F6AF9-A6C2-42FA-8D41-EDDF9EE78802}" type="slidenum">
              <a:rPr lang="en-US" altLang="en-US" smtClean="0"/>
              <a:pPr/>
              <a:t>36</a:t>
            </a:fld>
            <a:endParaRPr lang="en-US" altLang="en-US" dirty="0"/>
          </a:p>
        </p:txBody>
      </p:sp>
      <p:sp>
        <p:nvSpPr>
          <p:cNvPr id="6" name="TextBox 5">
            <a:extLst>
              <a:ext uri="{FF2B5EF4-FFF2-40B4-BE49-F238E27FC236}">
                <a16:creationId xmlns:a16="http://schemas.microsoft.com/office/drawing/2014/main" id="{7FF04101-FD26-4BDF-9A40-E0322A73293A}"/>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9" name="Audio 18">
            <a:hlinkClick r:id="" action="ppaction://media"/>
            <a:extLst>
              <a:ext uri="{FF2B5EF4-FFF2-40B4-BE49-F238E27FC236}">
                <a16:creationId xmlns:a16="http://schemas.microsoft.com/office/drawing/2014/main" id="{8C943210-E778-44E1-961E-3E2B0691F5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49016"/>
    </mc:Choice>
    <mc:Fallback xmlns="">
      <p:transition advTm="14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499836"/>
            <a:ext cx="8229600" cy="917802"/>
          </a:xfrm>
        </p:spPr>
        <p:txBody>
          <a:bodyPr>
            <a:normAutofit/>
          </a:bodyPr>
          <a:lstStyle/>
          <a:p>
            <a:pPr algn="ctr"/>
            <a:r>
              <a:rPr lang="en-US" altLang="en-US" sz="3200" b="1" dirty="0">
                <a:latin typeface="Arial" panose="020B0604020202020204" pitchFamily="34" charset="0"/>
                <a:cs typeface="Arial" panose="020B0604020202020204" pitchFamily="34" charset="0"/>
              </a:rPr>
              <a:t>Student Records: Maintenance</a:t>
            </a:r>
          </a:p>
        </p:txBody>
      </p:sp>
      <p:sp>
        <p:nvSpPr>
          <p:cNvPr id="28675" name="Rectangle 3"/>
          <p:cNvSpPr>
            <a:spLocks noGrp="1" noChangeArrowheads="1"/>
          </p:cNvSpPr>
          <p:nvPr>
            <p:ph type="body" sz="half" idx="1"/>
          </p:nvPr>
        </p:nvSpPr>
        <p:spPr>
          <a:xfrm>
            <a:off x="457200" y="1417638"/>
            <a:ext cx="4264090" cy="4525963"/>
          </a:xfrm>
        </p:spPr>
        <p:txBody>
          <a:bodyPr>
            <a:noAutofit/>
          </a:bodyPr>
          <a:lstStyle/>
          <a:p>
            <a:pPr>
              <a:spcBef>
                <a:spcPts val="0"/>
              </a:spcBef>
              <a:spcAft>
                <a:spcPts val="1200"/>
              </a:spcAft>
            </a:pPr>
            <a:r>
              <a:rPr lang="en-US" altLang="en-US" sz="3000" dirty="0">
                <a:latin typeface="Arial" panose="020B0604020202020204" pitchFamily="34" charset="0"/>
                <a:cs typeface="Arial" panose="020B0604020202020204" pitchFamily="34" charset="0"/>
              </a:rPr>
              <a:t>Maintain for a minimum of three years</a:t>
            </a:r>
          </a:p>
          <a:p>
            <a:pPr>
              <a:spcBef>
                <a:spcPts val="0"/>
              </a:spcBef>
              <a:spcAft>
                <a:spcPts val="1200"/>
              </a:spcAft>
            </a:pPr>
            <a:r>
              <a:rPr lang="en-US" altLang="en-US" sz="3000" dirty="0">
                <a:latin typeface="Arial" panose="020B0604020202020204" pitchFamily="34" charset="0"/>
                <a:cs typeface="Arial" panose="020B0604020202020204" pitchFamily="34" charset="0"/>
              </a:rPr>
              <a:t>Maintain in a locked filing cabinet on site in a DHSR-approved location</a:t>
            </a:r>
          </a:p>
          <a:p>
            <a:pPr>
              <a:spcBef>
                <a:spcPts val="0"/>
              </a:spcBef>
              <a:spcAft>
                <a:spcPts val="1200"/>
              </a:spcAft>
            </a:pPr>
            <a:r>
              <a:rPr lang="en-US" altLang="en-US" sz="3000" dirty="0">
                <a:latin typeface="Arial" panose="020B0604020202020204" pitchFamily="34" charset="0"/>
                <a:cs typeface="Arial" panose="020B0604020202020204" pitchFamily="34" charset="0"/>
              </a:rPr>
              <a:t>Make available to DHSR upon request</a:t>
            </a:r>
          </a:p>
        </p:txBody>
      </p:sp>
      <p:pic>
        <p:nvPicPr>
          <p:cNvPr id="5" name="Picture 4" descr="A blue-green filing cabinet is shown with the label privacy. ">
            <a:extLst>
              <a:ext uri="{FF2B5EF4-FFF2-40B4-BE49-F238E27FC236}">
                <a16:creationId xmlns:a16="http://schemas.microsoft.com/office/drawing/2014/main" id="{D84A1AB0-5906-48C9-A396-38B659FCD23D}"/>
              </a:ext>
            </a:extLst>
          </p:cNvPr>
          <p:cNvPicPr>
            <a:picLocks noChangeAspect="1"/>
          </p:cNvPicPr>
          <p:nvPr/>
        </p:nvPicPr>
        <p:blipFill>
          <a:blip r:embed="rId5"/>
          <a:stretch>
            <a:fillRect/>
          </a:stretch>
        </p:blipFill>
        <p:spPr>
          <a:xfrm>
            <a:off x="4982546" y="1940767"/>
            <a:ext cx="3704253" cy="2863527"/>
          </a:xfrm>
          <a:prstGeom prst="rect">
            <a:avLst/>
          </a:prstGeom>
        </p:spPr>
      </p:pic>
      <p:sp>
        <p:nvSpPr>
          <p:cNvPr id="2" name="Slide Number Placeholder 1">
            <a:extLst>
              <a:ext uri="{FF2B5EF4-FFF2-40B4-BE49-F238E27FC236}">
                <a16:creationId xmlns:a16="http://schemas.microsoft.com/office/drawing/2014/main" id="{B7290D09-8251-4606-88D4-7E60E5016A81}"/>
              </a:ext>
            </a:extLst>
          </p:cNvPr>
          <p:cNvSpPr>
            <a:spLocks noGrp="1"/>
          </p:cNvSpPr>
          <p:nvPr>
            <p:ph type="sldNum" sz="quarter" idx="12"/>
          </p:nvPr>
        </p:nvSpPr>
        <p:spPr>
          <a:xfrm>
            <a:off x="6553199" y="6358164"/>
            <a:ext cx="2133600" cy="476250"/>
          </a:xfrm>
        </p:spPr>
        <p:txBody>
          <a:bodyPr/>
          <a:lstStyle/>
          <a:p>
            <a:fld id="{CA5248A6-CB80-4DEE-90F7-7C1268A59A58}" type="slidenum">
              <a:rPr lang="en-US" altLang="en-US" smtClean="0"/>
              <a:pPr/>
              <a:t>37</a:t>
            </a:fld>
            <a:endParaRPr lang="en-US" altLang="en-US" dirty="0"/>
          </a:p>
        </p:txBody>
      </p:sp>
      <p:sp>
        <p:nvSpPr>
          <p:cNvPr id="6" name="TextBox 5">
            <a:extLst>
              <a:ext uri="{FF2B5EF4-FFF2-40B4-BE49-F238E27FC236}">
                <a16:creationId xmlns:a16="http://schemas.microsoft.com/office/drawing/2014/main" id="{D06CD030-6F8F-4915-9263-D696CAC2B146}"/>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1" name="Audio 10">
            <a:hlinkClick r:id="" action="ppaction://media"/>
            <a:extLst>
              <a:ext uri="{FF2B5EF4-FFF2-40B4-BE49-F238E27FC236}">
                <a16:creationId xmlns:a16="http://schemas.microsoft.com/office/drawing/2014/main" id="{AF4CCDFA-BB1D-41A7-AC4C-DCC67A4C79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8752"/>
    </mc:Choice>
    <mc:Fallback xmlns="">
      <p:transition advTm="2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71270" y="136524"/>
            <a:ext cx="7886700" cy="981759"/>
          </a:xfrm>
        </p:spPr>
        <p:txBody>
          <a:bodyPr>
            <a:normAutofit/>
          </a:bodyPr>
          <a:lstStyle/>
          <a:p>
            <a:pPr algn="ctr"/>
            <a:r>
              <a:rPr lang="en-US" altLang="en-US" sz="3200" b="1" dirty="0">
                <a:latin typeface="Arial" panose="020B0604020202020204" pitchFamily="34" charset="0"/>
                <a:cs typeface="Arial" panose="020B0604020202020204" pitchFamily="34" charset="0"/>
              </a:rPr>
              <a:t>Reapproval Process</a:t>
            </a:r>
          </a:p>
        </p:txBody>
      </p:sp>
      <p:sp>
        <p:nvSpPr>
          <p:cNvPr id="66563" name="Rectangle 3"/>
          <p:cNvSpPr>
            <a:spLocks noGrp="1" noChangeArrowheads="1"/>
          </p:cNvSpPr>
          <p:nvPr>
            <p:ph idx="1"/>
          </p:nvPr>
        </p:nvSpPr>
        <p:spPr>
          <a:xfrm>
            <a:off x="378522" y="1285619"/>
            <a:ext cx="8179448" cy="4903396"/>
          </a:xfrm>
        </p:spPr>
        <p:txBody>
          <a:bodyPr>
            <a:normAutofit/>
          </a:bodyPr>
          <a:lstStyle/>
          <a:p>
            <a:pPr>
              <a:lnSpc>
                <a:spcPct val="100000"/>
              </a:lnSpc>
            </a:pPr>
            <a:r>
              <a:rPr lang="en-US" altLang="en-US" sz="2800" dirty="0">
                <a:latin typeface="Arial" panose="020B0604020202020204" pitchFamily="34" charset="0"/>
                <a:cs typeface="Arial" panose="020B0604020202020204" pitchFamily="34" charset="0"/>
              </a:rPr>
              <a:t>Reapproval application</a:t>
            </a:r>
          </a:p>
          <a:p>
            <a:pPr>
              <a:lnSpc>
                <a:spcPct val="100000"/>
              </a:lnSpc>
            </a:pPr>
            <a:r>
              <a:rPr lang="en-US" altLang="en-US" sz="2800" dirty="0">
                <a:latin typeface="Arial" panose="020B0604020202020204" pitchFamily="34" charset="0"/>
                <a:cs typeface="Arial" panose="020B0604020202020204" pitchFamily="34" charset="0"/>
              </a:rPr>
              <a:t>College/facility demographics</a:t>
            </a:r>
          </a:p>
          <a:p>
            <a:pPr>
              <a:lnSpc>
                <a:spcPct val="100000"/>
              </a:lnSpc>
            </a:pPr>
            <a:r>
              <a:rPr lang="en-US" altLang="en-US" sz="2800" dirty="0">
                <a:latin typeface="Arial" panose="020B0604020202020204" pitchFamily="34" charset="0"/>
                <a:cs typeface="Arial" panose="020B0604020202020204" pitchFamily="34" charset="0"/>
              </a:rPr>
              <a:t>Hours of instruction</a:t>
            </a:r>
          </a:p>
          <a:p>
            <a:pPr>
              <a:lnSpc>
                <a:spcPct val="100000"/>
              </a:lnSpc>
            </a:pPr>
            <a:r>
              <a:rPr lang="en-US" altLang="en-US" sz="2800" dirty="0">
                <a:latin typeface="Arial" panose="020B0604020202020204" pitchFamily="34" charset="0"/>
                <a:cs typeface="Arial" panose="020B0604020202020204" pitchFamily="34" charset="0"/>
              </a:rPr>
              <a:t>Clinical sites</a:t>
            </a:r>
          </a:p>
          <a:p>
            <a:pPr>
              <a:lnSpc>
                <a:spcPct val="100000"/>
              </a:lnSpc>
            </a:pPr>
            <a:r>
              <a:rPr lang="en-US" altLang="en-US" sz="2800" dirty="0">
                <a:latin typeface="Arial" panose="020B0604020202020204" pitchFamily="34" charset="0"/>
                <a:cs typeface="Arial" panose="020B0604020202020204" pitchFamily="34" charset="0"/>
              </a:rPr>
              <a:t>Signatures </a:t>
            </a:r>
          </a:p>
          <a:p>
            <a:pPr>
              <a:lnSpc>
                <a:spcPct val="100000"/>
              </a:lnSpc>
            </a:pPr>
            <a:r>
              <a:rPr lang="en-US" altLang="en-US" sz="2800" dirty="0">
                <a:latin typeface="Arial" panose="020B0604020202020204" pitchFamily="34" charset="0"/>
                <a:cs typeface="Arial" panose="020B0604020202020204" pitchFamily="34" charset="0"/>
              </a:rPr>
              <a:t>Observations of </a:t>
            </a:r>
          </a:p>
          <a:p>
            <a:pPr marL="0" indent="0">
              <a:lnSpc>
                <a:spcPct val="100000"/>
              </a:lnSpc>
              <a:buNone/>
            </a:pPr>
            <a:r>
              <a:rPr lang="en-US" altLang="en-US" sz="2800" dirty="0">
                <a:latin typeface="Arial" panose="020B0604020202020204" pitchFamily="34" charset="0"/>
                <a:cs typeface="Arial" panose="020B0604020202020204" pitchFamily="34" charset="0"/>
              </a:rPr>
              <a:t>  Instruction &amp; </a:t>
            </a:r>
          </a:p>
          <a:p>
            <a:pPr marL="0" indent="0">
              <a:lnSpc>
                <a:spcPct val="100000"/>
              </a:lnSpc>
              <a:buNone/>
            </a:pPr>
            <a:r>
              <a:rPr lang="en-US" altLang="en-US" sz="2800" dirty="0">
                <a:latin typeface="Arial" panose="020B0604020202020204" pitchFamily="34" charset="0"/>
                <a:cs typeface="Arial" panose="020B0604020202020204" pitchFamily="34" charset="0"/>
              </a:rPr>
              <a:t>  Proficiency check off</a:t>
            </a:r>
          </a:p>
          <a:p>
            <a:pPr>
              <a:lnSpc>
                <a:spcPct val="100000"/>
              </a:lnSpc>
            </a:pPr>
            <a:r>
              <a:rPr lang="en-US" altLang="en-US" sz="2800" dirty="0">
                <a:latin typeface="Arial" panose="020B0604020202020204" pitchFamily="34" charset="0"/>
                <a:cs typeface="Arial" panose="020B0604020202020204" pitchFamily="34" charset="0"/>
              </a:rPr>
              <a:t>Student records</a:t>
            </a:r>
          </a:p>
          <a:p>
            <a:endParaRPr lang="en-US" altLang="en-US" sz="2800" dirty="0">
              <a:solidFill>
                <a:srgbClr val="0033CC"/>
              </a:solidFill>
              <a:latin typeface="Arial" panose="020B0604020202020204" pitchFamily="34" charset="0"/>
              <a:cs typeface="Arial" panose="020B0604020202020204" pitchFamily="34" charset="0"/>
            </a:endParaRPr>
          </a:p>
          <a:p>
            <a:endParaRPr lang="en-US" altLang="en-US" sz="2800" dirty="0">
              <a:solidFill>
                <a:srgbClr val="0033CC"/>
              </a:solidFill>
              <a:latin typeface="Arial" panose="020B0604020202020204" pitchFamily="34" charset="0"/>
              <a:cs typeface="Arial" panose="020B0604020202020204" pitchFamily="34" charset="0"/>
            </a:endParaRPr>
          </a:p>
        </p:txBody>
      </p:sp>
      <p:pic>
        <p:nvPicPr>
          <p:cNvPr id="2" name="Picture 1" descr="There is image showing a virtual meeting with a individual on the computer and another shown typing on the keyboard.">
            <a:extLst>
              <a:ext uri="{FF2B5EF4-FFF2-40B4-BE49-F238E27FC236}">
                <a16:creationId xmlns:a16="http://schemas.microsoft.com/office/drawing/2014/main" id="{92B15CCC-D271-412B-9034-D9D38F8059E9}"/>
              </a:ext>
            </a:extLst>
          </p:cNvPr>
          <p:cNvPicPr>
            <a:picLocks noChangeAspect="1"/>
          </p:cNvPicPr>
          <p:nvPr/>
        </p:nvPicPr>
        <p:blipFill>
          <a:blip r:embed="rId5"/>
          <a:stretch>
            <a:fillRect/>
          </a:stretch>
        </p:blipFill>
        <p:spPr>
          <a:xfrm>
            <a:off x="4468246" y="2528599"/>
            <a:ext cx="4572000" cy="3706456"/>
          </a:xfrm>
          <a:prstGeom prst="rect">
            <a:avLst/>
          </a:prstGeom>
        </p:spPr>
      </p:pic>
      <p:sp>
        <p:nvSpPr>
          <p:cNvPr id="3" name="Slide Number Placeholder 2">
            <a:extLst>
              <a:ext uri="{FF2B5EF4-FFF2-40B4-BE49-F238E27FC236}">
                <a16:creationId xmlns:a16="http://schemas.microsoft.com/office/drawing/2014/main" id="{FD579BD5-03FE-4A33-908C-FBC681057F44}"/>
              </a:ext>
            </a:extLst>
          </p:cNvPr>
          <p:cNvSpPr>
            <a:spLocks noGrp="1"/>
          </p:cNvSpPr>
          <p:nvPr>
            <p:ph type="sldNum" sz="quarter" idx="12"/>
          </p:nvPr>
        </p:nvSpPr>
        <p:spPr>
          <a:xfrm>
            <a:off x="6597435" y="6470262"/>
            <a:ext cx="2057400" cy="295276"/>
          </a:xfrm>
        </p:spPr>
        <p:txBody>
          <a:bodyPr/>
          <a:lstStyle/>
          <a:p>
            <a:fld id="{577E7E40-45CD-47BB-8DF2-7B0438CFCDF3}" type="slidenum">
              <a:rPr lang="en-US" altLang="en-US" smtClean="0"/>
              <a:pPr/>
              <a:t>38</a:t>
            </a:fld>
            <a:endParaRPr lang="en-US" altLang="en-US" dirty="0"/>
          </a:p>
        </p:txBody>
      </p:sp>
      <p:sp>
        <p:nvSpPr>
          <p:cNvPr id="6" name="TextBox 5">
            <a:extLst>
              <a:ext uri="{FF2B5EF4-FFF2-40B4-BE49-F238E27FC236}">
                <a16:creationId xmlns:a16="http://schemas.microsoft.com/office/drawing/2014/main" id="{8BB3FBFD-2113-47D2-BB92-694482CE373F}"/>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9" name="Audio 8">
            <a:hlinkClick r:id="" action="ppaction://media"/>
            <a:extLst>
              <a:ext uri="{FF2B5EF4-FFF2-40B4-BE49-F238E27FC236}">
                <a16:creationId xmlns:a16="http://schemas.microsoft.com/office/drawing/2014/main" id="{E467DB88-6319-40F9-8142-70AF77F68E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48976"/>
    </mc:Choice>
    <mc:Fallback xmlns="">
      <p:transition advTm="14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1986C6-C600-4350-9A49-99BB1A76EE44}"/>
              </a:ext>
            </a:extLst>
          </p:cNvPr>
          <p:cNvSpPr>
            <a:spLocks noGrp="1"/>
          </p:cNvSpPr>
          <p:nvPr>
            <p:ph type="title"/>
          </p:nvPr>
        </p:nvSpPr>
        <p:spPr>
          <a:xfrm>
            <a:off x="1" y="136525"/>
            <a:ext cx="3044950" cy="6116791"/>
          </a:xfrm>
        </p:spPr>
        <p:txBody>
          <a:bodyPr anchor="ctr">
            <a:normAutofit/>
          </a:bodyPr>
          <a:lstStyle/>
          <a:p>
            <a:pPr algn="ctr"/>
            <a:r>
              <a:rPr lang="en-US" sz="3800" b="1" dirty="0">
                <a:solidFill>
                  <a:srgbClr val="FFFFFF"/>
                </a:solidFill>
                <a:latin typeface="Arial" panose="020B0604020202020204" pitchFamily="34" charset="0"/>
                <a:cs typeface="Arial" panose="020B0604020202020204" pitchFamily="34" charset="0"/>
              </a:rPr>
              <a:t>Program Coordinator </a:t>
            </a:r>
            <a:br>
              <a:rPr lang="en-US" sz="3800" b="1" dirty="0">
                <a:solidFill>
                  <a:srgbClr val="FFFFFF"/>
                </a:solidFill>
                <a:latin typeface="Arial" panose="020B0604020202020204" pitchFamily="34" charset="0"/>
                <a:cs typeface="Arial" panose="020B0604020202020204" pitchFamily="34" charset="0"/>
              </a:rPr>
            </a:br>
            <a:r>
              <a:rPr lang="en-US" sz="3800" b="1" dirty="0">
                <a:solidFill>
                  <a:srgbClr val="FFFFFF"/>
                </a:solidFill>
                <a:latin typeface="Arial" panose="020B0604020202020204" pitchFamily="34" charset="0"/>
                <a:cs typeface="Arial" panose="020B0604020202020204" pitchFamily="34" charset="0"/>
              </a:rPr>
              <a:t>and </a:t>
            </a:r>
            <a:br>
              <a:rPr lang="en-US" sz="3800" b="1" dirty="0">
                <a:solidFill>
                  <a:srgbClr val="FFFFFF"/>
                </a:solidFill>
                <a:latin typeface="Arial" panose="020B0604020202020204" pitchFamily="34" charset="0"/>
                <a:cs typeface="Arial" panose="020B0604020202020204" pitchFamily="34" charset="0"/>
              </a:rPr>
            </a:br>
            <a:r>
              <a:rPr lang="en-US" sz="3800" b="1" dirty="0">
                <a:solidFill>
                  <a:srgbClr val="FFFFFF"/>
                </a:solidFill>
                <a:latin typeface="Arial" panose="020B0604020202020204" pitchFamily="34" charset="0"/>
                <a:cs typeface="Arial" panose="020B0604020202020204" pitchFamily="34" charset="0"/>
              </a:rPr>
              <a:t>Testing Vendor</a:t>
            </a:r>
          </a:p>
        </p:txBody>
      </p:sp>
      <p:sp>
        <p:nvSpPr>
          <p:cNvPr id="3" name="Content Placeholder 2">
            <a:extLst>
              <a:ext uri="{FF2B5EF4-FFF2-40B4-BE49-F238E27FC236}">
                <a16:creationId xmlns:a16="http://schemas.microsoft.com/office/drawing/2014/main" id="{642013E2-D46A-4FC2-B380-17B1302B2EC3}"/>
              </a:ext>
            </a:extLst>
          </p:cNvPr>
          <p:cNvSpPr>
            <a:spLocks noGrp="1"/>
          </p:cNvSpPr>
          <p:nvPr>
            <p:ph idx="1"/>
          </p:nvPr>
        </p:nvSpPr>
        <p:spPr>
          <a:xfrm>
            <a:off x="3270544" y="341856"/>
            <a:ext cx="5699690" cy="4328597"/>
          </a:xfrm>
        </p:spPr>
        <p:txBody>
          <a:bodyPr anchor="ctr">
            <a:normAutofit/>
          </a:bodyPr>
          <a:lstStyle/>
          <a:p>
            <a:r>
              <a:rPr lang="en-US" sz="2400" dirty="0">
                <a:latin typeface="Arial" panose="020B0604020202020204" pitchFamily="34" charset="0"/>
                <a:cs typeface="Arial" panose="020B0604020202020204" pitchFamily="34" charset="0"/>
              </a:rPr>
              <a:t>Assure that each student/candidate has only one account with the testing vendor </a:t>
            </a:r>
          </a:p>
          <a:p>
            <a:r>
              <a:rPr lang="en-US" sz="2400" dirty="0">
                <a:latin typeface="Arial" panose="020B0604020202020204" pitchFamily="34" charset="0"/>
                <a:cs typeface="Arial" panose="020B0604020202020204" pitchFamily="34" charset="0"/>
              </a:rPr>
              <a:t>Complete requirements for the student to register for their NNAAP Exam</a:t>
            </a:r>
          </a:p>
          <a:p>
            <a:r>
              <a:rPr lang="en-US" sz="2400" dirty="0">
                <a:latin typeface="Arial" panose="020B0604020202020204" pitchFamily="34" charset="0"/>
                <a:cs typeface="Arial" panose="020B0604020202020204" pitchFamily="34" charset="0"/>
              </a:rPr>
              <a:t>Contact regional consultant with questions about state competency testing</a:t>
            </a:r>
          </a:p>
          <a:p>
            <a:r>
              <a:rPr lang="en-US" sz="2400" dirty="0">
                <a:latin typeface="Arial" panose="020B0604020202020204" pitchFamily="34" charset="0"/>
                <a:cs typeface="Arial" panose="020B0604020202020204" pitchFamily="34" charset="0"/>
              </a:rPr>
              <a:t>Monitor State competency examination pass rates routinely and work toward improvement in pass rates</a:t>
            </a:r>
          </a:p>
        </p:txBody>
      </p:sp>
      <p:pic>
        <p:nvPicPr>
          <p:cNvPr id="6" name="Picture 5" descr="The logo for testing vendor Credentia is displayed. ">
            <a:hlinkClick r:id="rId5"/>
            <a:extLst>
              <a:ext uri="{FF2B5EF4-FFF2-40B4-BE49-F238E27FC236}">
                <a16:creationId xmlns:a16="http://schemas.microsoft.com/office/drawing/2014/main" id="{4D5DAA57-04B2-41BB-B865-184DD5DFFAD0}"/>
              </a:ext>
            </a:extLst>
          </p:cNvPr>
          <p:cNvPicPr>
            <a:picLocks noChangeAspect="1"/>
          </p:cNvPicPr>
          <p:nvPr/>
        </p:nvPicPr>
        <p:blipFill>
          <a:blip r:embed="rId6"/>
          <a:stretch>
            <a:fillRect/>
          </a:stretch>
        </p:blipFill>
        <p:spPr>
          <a:xfrm>
            <a:off x="3535051" y="4874469"/>
            <a:ext cx="5170677" cy="1378847"/>
          </a:xfrm>
          <a:prstGeom prst="rect">
            <a:avLst/>
          </a:prstGeom>
        </p:spPr>
      </p:pic>
      <p:sp>
        <p:nvSpPr>
          <p:cNvPr id="4" name="Slide Number Placeholder 3">
            <a:extLst>
              <a:ext uri="{FF2B5EF4-FFF2-40B4-BE49-F238E27FC236}">
                <a16:creationId xmlns:a16="http://schemas.microsoft.com/office/drawing/2014/main" id="{EFEE0C23-5BFB-494B-BF5B-06232F7A2B96}"/>
              </a:ext>
            </a:extLst>
          </p:cNvPr>
          <p:cNvSpPr>
            <a:spLocks noGrp="1"/>
          </p:cNvSpPr>
          <p:nvPr>
            <p:ph type="sldNum" sz="quarter" idx="12"/>
          </p:nvPr>
        </p:nvSpPr>
        <p:spPr>
          <a:xfrm>
            <a:off x="6576743" y="6444121"/>
            <a:ext cx="2057400" cy="295276"/>
          </a:xfrm>
        </p:spPr>
        <p:txBody>
          <a:bodyPr/>
          <a:lstStyle/>
          <a:p>
            <a:fld id="{577E7E40-45CD-47BB-8DF2-7B0438CFCDF3}" type="slidenum">
              <a:rPr lang="en-US" altLang="en-US" smtClean="0"/>
              <a:pPr/>
              <a:t>39</a:t>
            </a:fld>
            <a:endParaRPr lang="en-US" altLang="en-US" dirty="0"/>
          </a:p>
        </p:txBody>
      </p:sp>
      <p:sp>
        <p:nvSpPr>
          <p:cNvPr id="7" name="TextBox 6">
            <a:extLst>
              <a:ext uri="{FF2B5EF4-FFF2-40B4-BE49-F238E27FC236}">
                <a16:creationId xmlns:a16="http://schemas.microsoft.com/office/drawing/2014/main" id="{40C1BC5F-F6B8-4C21-881F-283575CCE52C}"/>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2" name="Audio 11">
            <a:hlinkClick r:id="" action="ppaction://media"/>
            <a:extLst>
              <a:ext uri="{FF2B5EF4-FFF2-40B4-BE49-F238E27FC236}">
                <a16:creationId xmlns:a16="http://schemas.microsoft.com/office/drawing/2014/main" id="{1D088293-B415-4B4F-82D5-81DC10B3CD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750350948"/>
      </p:ext>
    </p:extLst>
  </p:cSld>
  <p:clrMapOvr>
    <a:masterClrMapping/>
  </p:clrMapOvr>
  <mc:AlternateContent xmlns:mc="http://schemas.openxmlformats.org/markup-compatibility/2006" xmlns:p14="http://schemas.microsoft.com/office/powerpoint/2010/main">
    <mc:Choice Requires="p14">
      <p:transition p14:dur="10" advTm="243181"/>
    </mc:Choice>
    <mc:Fallback xmlns="">
      <p:transition advTm="24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6" name="Text Box 216"/>
          <p:cNvSpPr txBox="1">
            <a:spLocks noChangeArrowheads="1"/>
          </p:cNvSpPr>
          <p:nvPr/>
        </p:nvSpPr>
        <p:spPr bwMode="auto">
          <a:xfrm>
            <a:off x="921849" y="286038"/>
            <a:ext cx="7112000" cy="1308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0"/>
              </a:spcBef>
            </a:pPr>
            <a:r>
              <a:rPr lang="en-US" altLang="en-US" sz="2000" b="1" dirty="0">
                <a:latin typeface="Arial" panose="020B0604020202020204" pitchFamily="34" charset="0"/>
                <a:cs typeface="Arial" panose="020B0604020202020204" pitchFamily="34" charset="0"/>
              </a:rPr>
              <a:t>NC Division of Health Service Regulation</a:t>
            </a:r>
          </a:p>
          <a:p>
            <a:pPr algn="ctr" eaLnBrk="0" hangingPunct="0">
              <a:spcBef>
                <a:spcPts val="0"/>
              </a:spcBef>
              <a:spcAft>
                <a:spcPts val="600"/>
              </a:spcAft>
            </a:pPr>
            <a:r>
              <a:rPr lang="en-US" altLang="en-US" b="1" dirty="0">
                <a:latin typeface="Arial" panose="020B0604020202020204" pitchFamily="34" charset="0"/>
                <a:cs typeface="Arial" panose="020B0604020202020204" pitchFamily="34" charset="0"/>
              </a:rPr>
              <a:t>HEALTH CARE PERSONNEL EDUCATION AND CREDENTIALING SECTION</a:t>
            </a:r>
          </a:p>
          <a:p>
            <a:pPr algn="ctr" eaLnBrk="0" hangingPunct="0">
              <a:spcBef>
                <a:spcPts val="0"/>
              </a:spcBef>
            </a:pPr>
            <a:r>
              <a:rPr lang="en-US" altLang="en-US" b="1" dirty="0">
                <a:latin typeface="Arial" panose="020B0604020202020204" pitchFamily="34" charset="0"/>
                <a:cs typeface="Arial" panose="020B0604020202020204" pitchFamily="34" charset="0"/>
              </a:rPr>
              <a:t>PROGRAM REGIONS</a:t>
            </a:r>
          </a:p>
        </p:txBody>
      </p:sp>
      <p:sp>
        <p:nvSpPr>
          <p:cNvPr id="2" name="Slide Number Placeholder 1">
            <a:extLst>
              <a:ext uri="{FF2B5EF4-FFF2-40B4-BE49-F238E27FC236}">
                <a16:creationId xmlns:a16="http://schemas.microsoft.com/office/drawing/2014/main" id="{DE8C260B-5BC0-4231-98FC-ED561DEB45A4}"/>
              </a:ext>
            </a:extLst>
          </p:cNvPr>
          <p:cNvSpPr>
            <a:spLocks noGrp="1"/>
          </p:cNvSpPr>
          <p:nvPr>
            <p:ph type="sldNum" sz="quarter" idx="12"/>
          </p:nvPr>
        </p:nvSpPr>
        <p:spPr>
          <a:xfrm>
            <a:off x="6596990" y="6495668"/>
            <a:ext cx="2057400" cy="295276"/>
          </a:xfrm>
        </p:spPr>
        <p:txBody>
          <a:bodyPr/>
          <a:lstStyle/>
          <a:p>
            <a:fld id="{577E7E40-45CD-47BB-8DF2-7B0438CFCDF3}" type="slidenum">
              <a:rPr lang="en-US" altLang="en-US" smtClean="0"/>
              <a:pPr/>
              <a:t>4</a:t>
            </a:fld>
            <a:endParaRPr lang="en-US" altLang="en-US" dirty="0"/>
          </a:p>
        </p:txBody>
      </p:sp>
      <p:sp>
        <p:nvSpPr>
          <p:cNvPr id="444" name="TextBox 443">
            <a:extLst>
              <a:ext uri="{FF2B5EF4-FFF2-40B4-BE49-F238E27FC236}">
                <a16:creationId xmlns:a16="http://schemas.microsoft.com/office/drawing/2014/main" id="{B405C0D0-D73D-4428-B4F7-D4D38DAB8862}"/>
              </a:ext>
            </a:extLst>
          </p:cNvPr>
          <p:cNvSpPr txBox="1"/>
          <p:nvPr/>
        </p:nvSpPr>
        <p:spPr>
          <a:xfrm>
            <a:off x="360948" y="6479401"/>
            <a:ext cx="790474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NCDHHS/DHSR/HCPEC | Nurse Aide I Program Coordinator Orientation | October 2025</a:t>
            </a:r>
          </a:p>
        </p:txBody>
      </p:sp>
      <p:pic>
        <p:nvPicPr>
          <p:cNvPr id="5" name="Picture 4">
            <a:extLst>
              <a:ext uri="{FF2B5EF4-FFF2-40B4-BE49-F238E27FC236}">
                <a16:creationId xmlns:a16="http://schemas.microsoft.com/office/drawing/2014/main" id="{CDD3B686-EDDB-1135-13CE-8D771838D06B}"/>
              </a:ext>
            </a:extLst>
          </p:cNvPr>
          <p:cNvPicPr>
            <a:picLocks noChangeAspect="1"/>
          </p:cNvPicPr>
          <p:nvPr/>
        </p:nvPicPr>
        <p:blipFill>
          <a:blip r:embed="rId3"/>
          <a:stretch>
            <a:fillRect/>
          </a:stretch>
        </p:blipFill>
        <p:spPr>
          <a:xfrm>
            <a:off x="0" y="1279614"/>
            <a:ext cx="9144000" cy="480368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253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5" name="Freeform: Shape 1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6" name="Picture 5" descr="Let's Get Started ">
            <a:extLst>
              <a:ext uri="{FF2B5EF4-FFF2-40B4-BE49-F238E27FC236}">
                <a16:creationId xmlns:a16="http://schemas.microsoft.com/office/drawing/2014/main" id="{0A1A53A6-1E6B-4468-A203-C0DE81170189}"/>
              </a:ext>
            </a:extLst>
          </p:cNvPr>
          <p:cNvPicPr>
            <a:picLocks noChangeAspect="1"/>
          </p:cNvPicPr>
          <p:nvPr/>
        </p:nvPicPr>
        <p:blipFill rotWithShape="1">
          <a:blip r:embed="rId6"/>
          <a:srcRect l="5538" t="3526" r="5209" b="2415"/>
          <a:stretch/>
        </p:blipFill>
        <p:spPr>
          <a:xfrm>
            <a:off x="1504121" y="1229779"/>
            <a:ext cx="6135757" cy="4063060"/>
          </a:xfrm>
          <a:prstGeom prst="rect">
            <a:avLst/>
          </a:prstGeom>
        </p:spPr>
      </p:pic>
      <p:sp>
        <p:nvSpPr>
          <p:cNvPr id="2" name="Slide Number Placeholder 1">
            <a:extLst>
              <a:ext uri="{FF2B5EF4-FFF2-40B4-BE49-F238E27FC236}">
                <a16:creationId xmlns:a16="http://schemas.microsoft.com/office/drawing/2014/main" id="{6FE7B381-3E68-41CA-BCFE-AE3FA84799AC}"/>
              </a:ext>
            </a:extLst>
          </p:cNvPr>
          <p:cNvSpPr>
            <a:spLocks noGrp="1"/>
          </p:cNvSpPr>
          <p:nvPr>
            <p:ph type="sldNum" sz="quarter" idx="12"/>
          </p:nvPr>
        </p:nvSpPr>
        <p:spPr>
          <a:xfrm>
            <a:off x="6598438" y="6461124"/>
            <a:ext cx="2057400" cy="295276"/>
          </a:xfrm>
        </p:spPr>
        <p:txBody>
          <a:bodyPr/>
          <a:lstStyle/>
          <a:p>
            <a:fld id="{577E7E40-45CD-47BB-8DF2-7B0438CFCDF3}" type="slidenum">
              <a:rPr lang="en-US" altLang="en-US" smtClean="0"/>
              <a:pPr/>
              <a:t>40</a:t>
            </a:fld>
            <a:endParaRPr lang="en-US" altLang="en-US" dirty="0"/>
          </a:p>
        </p:txBody>
      </p:sp>
      <p:sp>
        <p:nvSpPr>
          <p:cNvPr id="7" name="TextBox 6">
            <a:extLst>
              <a:ext uri="{FF2B5EF4-FFF2-40B4-BE49-F238E27FC236}">
                <a16:creationId xmlns:a16="http://schemas.microsoft.com/office/drawing/2014/main" id="{F659BF68-DD02-4E64-AE8B-5F07B89A1134}"/>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3" name="Audio 2">
            <a:hlinkClick r:id="" action="ppaction://media"/>
            <a:extLst>
              <a:ext uri="{FF2B5EF4-FFF2-40B4-BE49-F238E27FC236}">
                <a16:creationId xmlns:a16="http://schemas.microsoft.com/office/drawing/2014/main" id="{71EEA515-EDD7-4E2A-98AC-99D9ED8C45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4284063238"/>
      </p:ext>
    </p:extLst>
  </p:cSld>
  <p:clrMapOvr>
    <a:masterClrMapping/>
  </p:clrMapOvr>
  <mc:AlternateContent xmlns:mc="http://schemas.openxmlformats.org/markup-compatibility/2006" xmlns:p14="http://schemas.microsoft.com/office/powerpoint/2010/main">
    <mc:Choice Requires="p14">
      <p:transition p14:dur="10" advTm="16700"/>
    </mc:Choice>
    <mc:Fallback xmlns="">
      <p:transition advTm="1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4035620"/>
            <a:ext cx="2346385" cy="1847720"/>
          </a:xfrm>
        </p:spPr>
        <p:txBody>
          <a:bodyPr vert="horz" lIns="91440" tIns="45720" rIns="91440" bIns="45720" rtlCol="0" anchor="ctr">
            <a:normAutofit/>
          </a:bodyPr>
          <a:lstStyle/>
          <a:p>
            <a:pPr algn="ctr"/>
            <a:r>
              <a:rPr lang="en-US" altLang="en-US" sz="3600" b="1" dirty="0"/>
              <a:t>Web Resources</a:t>
            </a:r>
          </a:p>
        </p:txBody>
      </p:sp>
      <p:sp>
        <p:nvSpPr>
          <p:cNvPr id="100355" name="Rectangle 3"/>
          <p:cNvSpPr>
            <a:spLocks noGrp="1" noChangeArrowheads="1"/>
          </p:cNvSpPr>
          <p:nvPr>
            <p:ph type="body" sz="half" idx="1"/>
          </p:nvPr>
        </p:nvSpPr>
        <p:spPr>
          <a:xfrm>
            <a:off x="2234241" y="3681663"/>
            <a:ext cx="6909739" cy="2991286"/>
          </a:xfrm>
        </p:spPr>
        <p:txBody>
          <a:bodyPr vert="horz" lIns="91440" tIns="45720" rIns="91440" bIns="45720" rtlCol="0" anchor="ctr">
            <a:normAutofit/>
          </a:bodyPr>
          <a:lstStyle/>
          <a:p>
            <a:r>
              <a:rPr lang="en-US" altLang="en-US" sz="2000" dirty="0">
                <a:latin typeface="Arial" panose="020B0604020202020204" pitchFamily="34" charset="0"/>
                <a:cs typeface="Arial" panose="020B0604020202020204" pitchFamily="34" charset="0"/>
                <a:hlinkClick r:id="rId5"/>
              </a:rPr>
              <a:t>https://info.ncdhhs.gov/dhsr/hcpr/nat.html</a:t>
            </a: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hlinkClick r:id="rId6"/>
              </a:rPr>
              <a:t>https://www.nccommunitycolleges.edu/</a:t>
            </a:r>
            <a:r>
              <a:rPr lang="en-US" alt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hlinkClick r:id="rId7"/>
              </a:rPr>
              <a:t>https://www.nccommunitycolleges.edu/proprietary-schools</a:t>
            </a:r>
            <a:r>
              <a:rPr lang="en-US" sz="2000" dirty="0">
                <a:latin typeface="Arial" panose="020B0604020202020204" pitchFamily="34" charset="0"/>
                <a:cs typeface="Arial" panose="020B0604020202020204" pitchFamily="34" charset="0"/>
              </a:rPr>
              <a:t> </a:t>
            </a:r>
          </a:p>
          <a:p>
            <a:r>
              <a:rPr lang="en-US" altLang="en-US" sz="2000" dirty="0">
                <a:latin typeface="Arial" panose="020B0604020202020204" pitchFamily="34" charset="0"/>
                <a:cs typeface="Arial" panose="020B0604020202020204" pitchFamily="34" charset="0"/>
                <a:hlinkClick r:id="rId8"/>
              </a:rPr>
              <a:t>https://www.ncbon.com</a:t>
            </a:r>
            <a:r>
              <a:rPr lang="en-US" altLang="en-US" sz="2000" dirty="0">
                <a:latin typeface="Arial" panose="020B0604020202020204" pitchFamily="34" charset="0"/>
                <a:cs typeface="Arial" panose="020B0604020202020204" pitchFamily="34" charset="0"/>
              </a:rPr>
              <a:t>   </a:t>
            </a:r>
          </a:p>
          <a:p>
            <a:r>
              <a:rPr lang="en-US" altLang="en-US" sz="2000" dirty="0">
                <a:latin typeface="Arial" panose="020B0604020202020204" pitchFamily="34" charset="0"/>
                <a:cs typeface="Arial" panose="020B0604020202020204" pitchFamily="34" charset="0"/>
                <a:hlinkClick r:id="rId9"/>
              </a:rPr>
              <a:t>https://credentia.com/test-takers/ncna</a:t>
            </a:r>
            <a:r>
              <a:rPr lang="en-US" altLang="en-US" sz="2000" dirty="0">
                <a:latin typeface="Arial" panose="020B0604020202020204" pitchFamily="34" charset="0"/>
                <a:cs typeface="Arial" panose="020B0604020202020204" pitchFamily="34" charset="0"/>
              </a:rPr>
              <a:t>  </a:t>
            </a:r>
          </a:p>
          <a:p>
            <a:endParaRPr lang="en-US" altLang="en-US" sz="2000" dirty="0">
              <a:latin typeface="Arial" panose="020B0604020202020204" pitchFamily="34" charset="0"/>
              <a:cs typeface="Arial" panose="020B0604020202020204" pitchFamily="34" charset="0"/>
            </a:endParaRPr>
          </a:p>
        </p:txBody>
      </p:sp>
      <p:pic>
        <p:nvPicPr>
          <p:cNvPr id="2" name="Picture 1" descr="Fingers typing on computer keyboard">
            <a:extLst>
              <a:ext uri="{FF2B5EF4-FFF2-40B4-BE49-F238E27FC236}">
                <a16:creationId xmlns:a16="http://schemas.microsoft.com/office/drawing/2014/main" id="{B1D21CCD-1218-4433-83ED-2849EF7DA0F0}"/>
              </a:ext>
            </a:extLst>
          </p:cNvPr>
          <p:cNvPicPr>
            <a:picLocks noChangeAspect="1"/>
          </p:cNvPicPr>
          <p:nvPr/>
        </p:nvPicPr>
        <p:blipFill rotWithShape="1">
          <a:blip r:embed="rId10"/>
          <a:srcRect t="31683" b="7523"/>
          <a:stretch/>
        </p:blipFill>
        <p:spPr>
          <a:xfrm>
            <a:off x="0" y="0"/>
            <a:ext cx="9143980" cy="348342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8C88B136-3E0E-4D54-93C7-DFDD8DA88C30}"/>
              </a:ext>
            </a:extLst>
          </p:cNvPr>
          <p:cNvSpPr>
            <a:spLocks noGrp="1"/>
          </p:cNvSpPr>
          <p:nvPr>
            <p:ph type="sldNum" sz="quarter" idx="12"/>
          </p:nvPr>
        </p:nvSpPr>
        <p:spPr>
          <a:xfrm>
            <a:off x="6571238" y="6381750"/>
            <a:ext cx="2133600" cy="476250"/>
          </a:xfrm>
        </p:spPr>
        <p:txBody>
          <a:bodyPr/>
          <a:lstStyle/>
          <a:p>
            <a:fld id="{CA5248A6-CB80-4DEE-90F7-7C1268A59A58}" type="slidenum">
              <a:rPr lang="en-US" altLang="en-US" smtClean="0"/>
              <a:pPr/>
              <a:t>5</a:t>
            </a:fld>
            <a:endParaRPr lang="en-US" altLang="en-US" dirty="0"/>
          </a:p>
        </p:txBody>
      </p:sp>
      <p:sp>
        <p:nvSpPr>
          <p:cNvPr id="6" name="TextBox 5">
            <a:extLst>
              <a:ext uri="{FF2B5EF4-FFF2-40B4-BE49-F238E27FC236}">
                <a16:creationId xmlns:a16="http://schemas.microsoft.com/office/drawing/2014/main" id="{727CE481-4BBD-46AD-A8FB-0D4510E4571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8" name="Audio 7">
            <a:hlinkClick r:id="" action="ppaction://media"/>
            <a:extLst>
              <a:ext uri="{FF2B5EF4-FFF2-40B4-BE49-F238E27FC236}">
                <a16:creationId xmlns:a16="http://schemas.microsoft.com/office/drawing/2014/main" id="{A4B5756A-A3E3-4BFA-B5C2-155D584654A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429"/>
    </mc:Choice>
    <mc:Fallback xmlns="">
      <p:transition advTm="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31076" y="314359"/>
            <a:ext cx="8436698" cy="959812"/>
          </a:xfrm>
          <a:solidFill>
            <a:srgbClr val="99CCFF"/>
          </a:solidFill>
        </p:spPr>
        <p:txBody>
          <a:bodyPr anchor="ctr">
            <a:normAutofit/>
          </a:bodyPr>
          <a:lstStyle/>
          <a:p>
            <a:pPr algn="ctr"/>
            <a:r>
              <a:rPr lang="en-US" altLang="en-US" sz="3200" b="1" dirty="0">
                <a:latin typeface="Arial" panose="020B0604020202020204" pitchFamily="34" charset="0"/>
                <a:cs typeface="Arial" panose="020B0604020202020204" pitchFamily="34" charset="0"/>
              </a:rPr>
              <a:t>Program Coordinator Toolkit</a:t>
            </a:r>
          </a:p>
        </p:txBody>
      </p:sp>
      <p:sp>
        <p:nvSpPr>
          <p:cNvPr id="27651" name="Rectangle 3"/>
          <p:cNvSpPr>
            <a:spLocks noGrp="1" noChangeArrowheads="1"/>
          </p:cNvSpPr>
          <p:nvPr>
            <p:ph sz="half" idx="1"/>
          </p:nvPr>
        </p:nvSpPr>
        <p:spPr>
          <a:xfrm>
            <a:off x="333376" y="1456218"/>
            <a:ext cx="4238624" cy="3700424"/>
          </a:xfrm>
        </p:spPr>
        <p:txBody>
          <a:bodyPr anchor="ctr" anchorCtr="0">
            <a:noAutofit/>
          </a:bodyPr>
          <a:lstStyle/>
          <a:p>
            <a:pPr>
              <a:spcBef>
                <a:spcPts val="0"/>
              </a:spcBef>
              <a:spcAft>
                <a:spcPts val="900"/>
              </a:spcAft>
            </a:pPr>
            <a:r>
              <a:rPr lang="en-US" altLang="en-US" sz="2400" dirty="0">
                <a:latin typeface="Arial" panose="020B0604020202020204" pitchFamily="34" charset="0"/>
                <a:cs typeface="Arial" panose="020B0604020202020204" pitchFamily="34" charset="0"/>
              </a:rPr>
              <a:t>Resources (DHSR Education Consultants, PCs from other state-approved NA I programs)</a:t>
            </a:r>
          </a:p>
          <a:p>
            <a:pPr>
              <a:spcBef>
                <a:spcPts val="0"/>
              </a:spcBef>
              <a:spcAft>
                <a:spcPts val="900"/>
              </a:spcAft>
            </a:pPr>
            <a:r>
              <a:rPr lang="en-US" altLang="en-US" sz="2400" dirty="0">
                <a:latin typeface="Arial" panose="020B0604020202020204" pitchFamily="34" charset="0"/>
                <a:cs typeface="Arial" panose="020B0604020202020204" pitchFamily="34" charset="0"/>
              </a:rPr>
              <a:t>State approved Curriculum, Handouts, Certificates &amp; Forms, PowerPoint Presentations</a:t>
            </a:r>
          </a:p>
          <a:p>
            <a:pPr>
              <a:spcBef>
                <a:spcPts val="0"/>
              </a:spcBef>
              <a:spcAft>
                <a:spcPts val="900"/>
              </a:spcAft>
            </a:pPr>
            <a:r>
              <a:rPr lang="en-US" altLang="en-US" sz="2400" dirty="0">
                <a:latin typeface="Arial" panose="020B0604020202020204" pitchFamily="34" charset="0"/>
                <a:cs typeface="Arial" panose="020B0604020202020204" pitchFamily="34" charset="0"/>
              </a:rPr>
              <a:t>Program developed forms/documentation</a:t>
            </a:r>
          </a:p>
        </p:txBody>
      </p:sp>
      <p:sp>
        <p:nvSpPr>
          <p:cNvPr id="6" name="Content Placeholder 5">
            <a:extLst>
              <a:ext uri="{FF2B5EF4-FFF2-40B4-BE49-F238E27FC236}">
                <a16:creationId xmlns:a16="http://schemas.microsoft.com/office/drawing/2014/main" id="{982A7361-D1FF-4428-A794-93836BB77352}"/>
              </a:ext>
            </a:extLst>
          </p:cNvPr>
          <p:cNvSpPr>
            <a:spLocks noGrp="1"/>
          </p:cNvSpPr>
          <p:nvPr>
            <p:ph sz="half" idx="2"/>
          </p:nvPr>
        </p:nvSpPr>
        <p:spPr>
          <a:xfrm>
            <a:off x="4649425" y="1456218"/>
            <a:ext cx="4238624" cy="3104631"/>
          </a:xfrm>
        </p:spPr>
        <p:txBody>
          <a:bodyPr>
            <a:normAutofit/>
          </a:bodyPr>
          <a:lstStyle/>
          <a:p>
            <a:pPr>
              <a:spcBef>
                <a:spcPts val="0"/>
              </a:spcBef>
              <a:spcAft>
                <a:spcPts val="900"/>
              </a:spcAft>
            </a:pPr>
            <a:r>
              <a:rPr lang="en-US" altLang="en-US" sz="2400" dirty="0">
                <a:latin typeface="Arial" panose="020B0604020202020204" pitchFamily="34" charset="0"/>
                <a:cs typeface="Arial" panose="020B0604020202020204" pitchFamily="34" charset="0"/>
              </a:rPr>
              <a:t>DHSR approved NA I program proposal</a:t>
            </a:r>
          </a:p>
          <a:p>
            <a:pPr>
              <a:spcBef>
                <a:spcPts val="0"/>
              </a:spcBef>
              <a:spcAft>
                <a:spcPts val="900"/>
              </a:spcAft>
            </a:pPr>
            <a:r>
              <a:rPr lang="en-US" altLang="en-US" sz="2400" dirty="0">
                <a:latin typeface="Arial" panose="020B0604020202020204" pitchFamily="34" charset="0"/>
                <a:cs typeface="Arial" panose="020B0604020202020204" pitchFamily="34" charset="0"/>
              </a:rPr>
              <a:t>DHSR list of equipment, materials, and supplies</a:t>
            </a:r>
          </a:p>
          <a:p>
            <a:pPr>
              <a:spcBef>
                <a:spcPts val="0"/>
              </a:spcBef>
              <a:spcAft>
                <a:spcPts val="900"/>
              </a:spcAft>
            </a:pPr>
            <a:r>
              <a:rPr lang="en-US" altLang="en-US" sz="2400" dirty="0">
                <a:latin typeface="Arial" panose="020B0604020202020204" pitchFamily="34" charset="0"/>
                <a:cs typeface="Arial" panose="020B0604020202020204" pitchFamily="34" charset="0"/>
              </a:rPr>
              <a:t>Appropriate DHSR forms</a:t>
            </a:r>
          </a:p>
          <a:p>
            <a:pPr>
              <a:spcBef>
                <a:spcPts val="0"/>
              </a:spcBef>
              <a:spcAft>
                <a:spcPts val="900"/>
              </a:spcAft>
            </a:pPr>
            <a:r>
              <a:rPr lang="en-US" altLang="en-US" sz="2400" dirty="0">
                <a:latin typeface="Arial" panose="020B0604020202020204" pitchFamily="34" charset="0"/>
                <a:cs typeface="Arial" panose="020B0604020202020204" pitchFamily="34" charset="0"/>
              </a:rPr>
              <a:t>NA I Candidate Handbook </a:t>
            </a:r>
          </a:p>
          <a:p>
            <a:pPr>
              <a:spcBef>
                <a:spcPts val="0"/>
              </a:spcBef>
            </a:pPr>
            <a:r>
              <a:rPr lang="en-US" altLang="en-US" sz="2400" dirty="0">
                <a:latin typeface="Arial" panose="020B0604020202020204" pitchFamily="34" charset="0"/>
                <a:cs typeface="Arial" panose="020B0604020202020204" pitchFamily="34" charset="0"/>
              </a:rPr>
              <a:t>Who to contact - Credentia</a:t>
            </a:r>
          </a:p>
          <a:p>
            <a:pPr marL="0" indent="0">
              <a:buNone/>
            </a:pPr>
            <a:endParaRPr lang="en-US" dirty="0"/>
          </a:p>
        </p:txBody>
      </p:sp>
      <p:pic>
        <p:nvPicPr>
          <p:cNvPr id="5" name="Picture 4" descr="Tool box with medical emblem and stethoscope draped over the top- medical toolkit">
            <a:extLst>
              <a:ext uri="{FF2B5EF4-FFF2-40B4-BE49-F238E27FC236}">
                <a16:creationId xmlns:a16="http://schemas.microsoft.com/office/drawing/2014/main" id="{FD1BE620-5FEC-4307-B947-8AAA4D0688C2}"/>
              </a:ext>
            </a:extLst>
          </p:cNvPr>
          <p:cNvPicPr>
            <a:picLocks noChangeAspect="1"/>
          </p:cNvPicPr>
          <p:nvPr/>
        </p:nvPicPr>
        <p:blipFill rotWithShape="1">
          <a:blip r:embed="rId5"/>
          <a:srcRect l="5469" t="14097" r="5769" b="2429"/>
          <a:stretch/>
        </p:blipFill>
        <p:spPr>
          <a:xfrm>
            <a:off x="4721274" y="4560849"/>
            <a:ext cx="3648691" cy="182292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Slide Number Placeholder 1">
            <a:extLst>
              <a:ext uri="{FF2B5EF4-FFF2-40B4-BE49-F238E27FC236}">
                <a16:creationId xmlns:a16="http://schemas.microsoft.com/office/drawing/2014/main" id="{D8689850-63C5-4192-A77C-DC88E7409E3B}"/>
              </a:ext>
            </a:extLst>
          </p:cNvPr>
          <p:cNvSpPr>
            <a:spLocks noGrp="1"/>
          </p:cNvSpPr>
          <p:nvPr>
            <p:ph type="sldNum" sz="quarter" idx="12"/>
          </p:nvPr>
        </p:nvSpPr>
        <p:spPr>
          <a:xfrm>
            <a:off x="6545619" y="6503599"/>
            <a:ext cx="2057400" cy="228602"/>
          </a:xfrm>
        </p:spPr>
        <p:txBody>
          <a:bodyPr/>
          <a:lstStyle/>
          <a:p>
            <a:fld id="{4BF7AF5C-19C4-48B6-9E65-7488B562AD8B}" type="slidenum">
              <a:rPr lang="en-US" altLang="en-US" smtClean="0"/>
              <a:pPr/>
              <a:t>6</a:t>
            </a:fld>
            <a:endParaRPr lang="en-US" altLang="en-US" dirty="0"/>
          </a:p>
        </p:txBody>
      </p:sp>
      <p:sp>
        <p:nvSpPr>
          <p:cNvPr id="7" name="TextBox 6">
            <a:extLst>
              <a:ext uri="{FF2B5EF4-FFF2-40B4-BE49-F238E27FC236}">
                <a16:creationId xmlns:a16="http://schemas.microsoft.com/office/drawing/2014/main" id="{88373B69-79D5-4707-BFEC-BDCD69AE59A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9" name="Audio 8">
            <a:hlinkClick r:id="" action="ppaction://media"/>
            <a:extLst>
              <a:ext uri="{FF2B5EF4-FFF2-40B4-BE49-F238E27FC236}">
                <a16:creationId xmlns:a16="http://schemas.microsoft.com/office/drawing/2014/main" id="{8060F6F0-C658-4E58-BD8E-8E863A67E4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555"/>
    </mc:Choice>
    <mc:Fallback xmlns="">
      <p:transition advTm="10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EE4C-B3B1-4A51-B553-97E924002FF9}"/>
              </a:ext>
            </a:extLst>
          </p:cNvPr>
          <p:cNvSpPr>
            <a:spLocks noGrp="1"/>
          </p:cNvSpPr>
          <p:nvPr>
            <p:ph type="title"/>
          </p:nvPr>
        </p:nvSpPr>
        <p:spPr>
          <a:xfrm>
            <a:off x="839490" y="155448"/>
            <a:ext cx="7698523" cy="1212102"/>
          </a:xfrm>
        </p:spPr>
        <p:txBody>
          <a:bodyPr>
            <a:normAutofit/>
          </a:bodyPr>
          <a:lstStyle/>
          <a:p>
            <a:pPr algn="ctr"/>
            <a:r>
              <a:rPr lang="en-US" sz="3200" b="1" dirty="0">
                <a:solidFill>
                  <a:srgbClr val="0033CC"/>
                </a:solidFill>
                <a:latin typeface="Arial" panose="020B0604020202020204" pitchFamily="34" charset="0"/>
                <a:cs typeface="Arial" panose="020B0604020202020204" pitchFamily="34" charset="0"/>
              </a:rPr>
              <a:t>Program Coordinator To Do’s</a:t>
            </a:r>
          </a:p>
        </p:txBody>
      </p:sp>
      <p:sp>
        <p:nvSpPr>
          <p:cNvPr id="3" name="Content Placeholder 2">
            <a:extLst>
              <a:ext uri="{FF2B5EF4-FFF2-40B4-BE49-F238E27FC236}">
                <a16:creationId xmlns:a16="http://schemas.microsoft.com/office/drawing/2014/main" id="{EC0B9352-7DA4-412B-88D0-0E57C7A4EF93}"/>
              </a:ext>
            </a:extLst>
          </p:cNvPr>
          <p:cNvSpPr>
            <a:spLocks noGrp="1"/>
          </p:cNvSpPr>
          <p:nvPr>
            <p:ph idx="1"/>
          </p:nvPr>
        </p:nvSpPr>
        <p:spPr>
          <a:xfrm>
            <a:off x="365760" y="1071154"/>
            <a:ext cx="8470957" cy="5311358"/>
          </a:xfrm>
        </p:spPr>
        <p:txBody>
          <a:bodyPr anchor="ctr">
            <a:normAutofit/>
          </a:bodyPr>
          <a:lstStyle/>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Complete Nurse Aide I new program approval paperwork, reapproval paperwork and other forms as required</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Submit requests to DHSR for modification of program components prior to making changes</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Be familiar with </a:t>
            </a:r>
            <a:r>
              <a:rPr lang="en-US" sz="2400" dirty="0">
                <a:latin typeface="Arial" panose="020B0604020202020204" pitchFamily="34" charset="0"/>
                <a:cs typeface="Arial" panose="020B0604020202020204" pitchFamily="34" charset="0"/>
                <a:hlinkClick r:id="rId5"/>
              </a:rPr>
              <a:t>NC Health Care Personnel Registry Section</a:t>
            </a:r>
            <a:r>
              <a:rPr lang="en-US" sz="2400" dirty="0">
                <a:latin typeface="Arial" panose="020B0604020202020204" pitchFamily="34" charset="0"/>
                <a:cs typeface="Arial" panose="020B0604020202020204" pitchFamily="34" charset="0"/>
              </a:rPr>
              <a:t> </a:t>
            </a:r>
            <a:r>
              <a:rPr lang="en-US" sz="2400" dirty="0">
                <a:solidFill>
                  <a:srgbClr val="0033CC"/>
                </a:solidFill>
                <a:latin typeface="Arial" panose="020B0604020202020204" pitchFamily="34" charset="0"/>
                <a:cs typeface="Arial" panose="020B0604020202020204" pitchFamily="34" charset="0"/>
              </a:rPr>
              <a:t>and Credentialing website</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Maintain regular contact with the region’s education consultant and meet with the consultant as required</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Respond promptly when contacted by the region’s education consultant</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Read Program Coordinator Resource information on our website: </a:t>
            </a:r>
            <a:r>
              <a:rPr lang="en-US" sz="2400" dirty="0">
                <a:solidFill>
                  <a:srgbClr val="0033CC"/>
                </a:solidFill>
                <a:latin typeface="Arial" panose="020B0604020202020204" pitchFamily="34" charset="0"/>
                <a:cs typeface="Arial" panose="020B0604020202020204" pitchFamily="34" charset="0"/>
                <a:hlinkClick r:id="rId6"/>
              </a:rPr>
              <a:t>https://ncnar.ncdhhs.gov/saresources.html</a:t>
            </a:r>
            <a:r>
              <a:rPr lang="en-US" sz="2400" dirty="0">
                <a:solidFill>
                  <a:srgbClr val="0033CC"/>
                </a:solidFill>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EA9F9D7F-E7AE-4A33-AD52-EBCB34703906}"/>
              </a:ext>
            </a:extLst>
          </p:cNvPr>
          <p:cNvSpPr>
            <a:spLocks noGrp="1"/>
          </p:cNvSpPr>
          <p:nvPr>
            <p:ph type="sldNum" sz="quarter" idx="12"/>
          </p:nvPr>
        </p:nvSpPr>
        <p:spPr>
          <a:xfrm>
            <a:off x="6597435" y="6479401"/>
            <a:ext cx="2057400" cy="295276"/>
          </a:xfrm>
        </p:spPr>
        <p:txBody>
          <a:bodyPr/>
          <a:lstStyle/>
          <a:p>
            <a:fld id="{577E7E40-45CD-47BB-8DF2-7B0438CFCDF3}" type="slidenum">
              <a:rPr lang="en-US" altLang="en-US" smtClean="0"/>
              <a:pPr/>
              <a:t>7</a:t>
            </a:fld>
            <a:endParaRPr lang="en-US" altLang="en-US" dirty="0"/>
          </a:p>
        </p:txBody>
      </p:sp>
      <p:sp>
        <p:nvSpPr>
          <p:cNvPr id="5" name="TextBox 4">
            <a:extLst>
              <a:ext uri="{FF2B5EF4-FFF2-40B4-BE49-F238E27FC236}">
                <a16:creationId xmlns:a16="http://schemas.microsoft.com/office/drawing/2014/main" id="{DF4901BA-A31E-4E00-B133-A97C99E4B47D}"/>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28" name="Audio 27">
            <a:hlinkClick r:id="" action="ppaction://media"/>
            <a:extLst>
              <a:ext uri="{FF2B5EF4-FFF2-40B4-BE49-F238E27FC236}">
                <a16:creationId xmlns:a16="http://schemas.microsoft.com/office/drawing/2014/main" id="{42408625-60BF-406D-959D-800D646452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827429206"/>
      </p:ext>
    </p:extLst>
  </p:cSld>
  <p:clrMapOvr>
    <a:masterClrMapping/>
  </p:clrMapOvr>
  <mc:AlternateContent xmlns:mc="http://schemas.openxmlformats.org/markup-compatibility/2006" xmlns:p14="http://schemas.microsoft.com/office/powerpoint/2010/main">
    <mc:Choice Requires="p14">
      <p:transition p14:dur="10" advTm="192574"/>
    </mc:Choice>
    <mc:Fallback xmlns="">
      <p:transition advTm="19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4981" y="352931"/>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9922" name="Rectangle 2"/>
          <p:cNvSpPr>
            <a:spLocks noGrp="1" noChangeArrowheads="1"/>
          </p:cNvSpPr>
          <p:nvPr>
            <p:ph type="title"/>
          </p:nvPr>
        </p:nvSpPr>
        <p:spPr>
          <a:xfrm>
            <a:off x="486952" y="506727"/>
            <a:ext cx="2860315" cy="1526741"/>
          </a:xfrm>
        </p:spPr>
        <p:txBody>
          <a:bodyPr vert="horz" lIns="91440" tIns="45720" rIns="91440" bIns="45720" rtlCol="0" anchor="ctr">
            <a:normAutofit/>
          </a:bodyPr>
          <a:lstStyle/>
          <a:p>
            <a:pPr algn="ctr" defTabSz="914400"/>
            <a:r>
              <a:rPr lang="en-US" altLang="en-US" sz="2600" b="1" dirty="0">
                <a:solidFill>
                  <a:schemeClr val="bg1"/>
                </a:solidFill>
              </a:rPr>
              <a:t>Forms for NA I Programs</a:t>
            </a:r>
            <a:endParaRPr lang="en-US" altLang="en-US" sz="2600" dirty="0">
              <a:solidFill>
                <a:schemeClr val="bg1"/>
              </a:solidFill>
            </a:endParaRPr>
          </a:p>
        </p:txBody>
      </p:sp>
      <p:cxnSp>
        <p:nvCxnSpPr>
          <p:cNvPr id="74" name="Straight Connector 7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54904"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209923" name="Text Box 3"/>
          <p:cNvSpPr txBox="1">
            <a:spLocks noChangeArrowheads="1"/>
          </p:cNvSpPr>
          <p:nvPr/>
        </p:nvSpPr>
        <p:spPr bwMode="auto">
          <a:xfrm>
            <a:off x="3709002" y="506727"/>
            <a:ext cx="4957440" cy="152674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342900" indent="-284163"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indent="0" algn="ctr">
              <a:lnSpc>
                <a:spcPct val="90000"/>
              </a:lnSpc>
              <a:spcBef>
                <a:spcPct val="50000"/>
              </a:spcBef>
            </a:pPr>
            <a:r>
              <a:rPr lang="en-US" sz="2000" dirty="0">
                <a:hlinkClick r:id="rId5"/>
              </a:rPr>
              <a:t>NC HCPR: N.C. Nurse Aide I Registry </a:t>
            </a:r>
            <a:r>
              <a:rPr lang="en-US" sz="2000" dirty="0">
                <a:solidFill>
                  <a:schemeClr val="bg1"/>
                </a:solidFill>
              </a:rPr>
              <a:t>Forms and Applications for State- Approved Training Programs</a:t>
            </a:r>
            <a:endParaRPr lang="en-US" altLang="en-US" sz="1900" b="0" i="1" dirty="0">
              <a:solidFill>
                <a:schemeClr val="bg1"/>
              </a:solidFill>
              <a:latin typeface="+mn-lt"/>
            </a:endParaRPr>
          </a:p>
        </p:txBody>
      </p:sp>
      <p:pic>
        <p:nvPicPr>
          <p:cNvPr id="2" name="Picture 1" descr="An individual is writing on a document.">
            <a:extLst>
              <a:ext uri="{FF2B5EF4-FFF2-40B4-BE49-F238E27FC236}">
                <a16:creationId xmlns:a16="http://schemas.microsoft.com/office/drawing/2014/main" id="{E38DD4A5-92F2-48C7-8694-3F3EC6E31316}"/>
              </a:ext>
            </a:extLst>
          </p:cNvPr>
          <p:cNvPicPr>
            <a:picLocks noChangeAspect="1"/>
          </p:cNvPicPr>
          <p:nvPr/>
        </p:nvPicPr>
        <p:blipFill>
          <a:blip r:embed="rId6"/>
          <a:stretch>
            <a:fillRect/>
          </a:stretch>
        </p:blipFill>
        <p:spPr>
          <a:xfrm>
            <a:off x="5317724" y="3014045"/>
            <a:ext cx="3531294" cy="2776944"/>
          </a:xfrm>
          <a:prstGeom prst="rect">
            <a:avLst/>
          </a:prstGeom>
        </p:spPr>
      </p:pic>
      <p:sp>
        <p:nvSpPr>
          <p:cNvPr id="3" name="Slide Number Placeholder 2">
            <a:extLst>
              <a:ext uri="{FF2B5EF4-FFF2-40B4-BE49-F238E27FC236}">
                <a16:creationId xmlns:a16="http://schemas.microsoft.com/office/drawing/2014/main" id="{AA4429C5-23C4-4E64-BED5-537DCFB3071E}"/>
              </a:ext>
            </a:extLst>
          </p:cNvPr>
          <p:cNvSpPr>
            <a:spLocks noGrp="1"/>
          </p:cNvSpPr>
          <p:nvPr>
            <p:ph type="sldNum" sz="quarter" idx="12"/>
          </p:nvPr>
        </p:nvSpPr>
        <p:spPr>
          <a:xfrm>
            <a:off x="6609042" y="6460209"/>
            <a:ext cx="2057400" cy="295276"/>
          </a:xfrm>
        </p:spPr>
        <p:txBody>
          <a:bodyPr/>
          <a:lstStyle/>
          <a:p>
            <a:fld id="{577E7E40-45CD-47BB-8DF2-7B0438CFCDF3}" type="slidenum">
              <a:rPr lang="en-US" altLang="en-US" smtClean="0"/>
              <a:pPr/>
              <a:t>8</a:t>
            </a:fld>
            <a:endParaRPr lang="en-US" altLang="en-US" dirty="0"/>
          </a:p>
        </p:txBody>
      </p:sp>
      <p:sp>
        <p:nvSpPr>
          <p:cNvPr id="9" name="TextBox 8">
            <a:extLst>
              <a:ext uri="{FF2B5EF4-FFF2-40B4-BE49-F238E27FC236}">
                <a16:creationId xmlns:a16="http://schemas.microsoft.com/office/drawing/2014/main" id="{C19BF457-92D9-4466-BD22-8726C07DF5F5}"/>
              </a:ext>
            </a:extLst>
          </p:cNvPr>
          <p:cNvSpPr txBox="1"/>
          <p:nvPr/>
        </p:nvSpPr>
        <p:spPr>
          <a:xfrm>
            <a:off x="1553592" y="6562095"/>
            <a:ext cx="625934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NCDHHS/DHSR/HCPEC | Nurse Aide I Program Coordinator Orientation | October 2025</a:t>
            </a:r>
          </a:p>
        </p:txBody>
      </p:sp>
      <p:pic>
        <p:nvPicPr>
          <p:cNvPr id="15" name="Audio 14">
            <a:hlinkClick r:id="" action="ppaction://media"/>
            <a:extLst>
              <a:ext uri="{FF2B5EF4-FFF2-40B4-BE49-F238E27FC236}">
                <a16:creationId xmlns:a16="http://schemas.microsoft.com/office/drawing/2014/main" id="{DB5E9857-F7D4-433D-874D-5597D87B28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
        <p:nvSpPr>
          <p:cNvPr id="4" name="TextBox 3">
            <a:extLst>
              <a:ext uri="{FF2B5EF4-FFF2-40B4-BE49-F238E27FC236}">
                <a16:creationId xmlns:a16="http://schemas.microsoft.com/office/drawing/2014/main" id="{CE1439EC-117A-6143-3B7B-68553979940C}"/>
              </a:ext>
            </a:extLst>
          </p:cNvPr>
          <p:cNvSpPr txBox="1"/>
          <p:nvPr/>
        </p:nvSpPr>
        <p:spPr>
          <a:xfrm>
            <a:off x="165100" y="2232692"/>
            <a:ext cx="5143098" cy="4339650"/>
          </a:xfrm>
          <a:prstGeom prst="rect">
            <a:avLst/>
          </a:prstGeom>
          <a:noFill/>
        </p:spPr>
        <p:txBody>
          <a:bodyPr wrap="square" rtlCol="0">
            <a:spAutoFit/>
          </a:bodyPr>
          <a:lstStyle/>
          <a:p>
            <a:r>
              <a:rPr lang="en-US" sz="1200" b="1" dirty="0"/>
              <a:t>New Training Program:</a:t>
            </a:r>
          </a:p>
          <a:p>
            <a:pPr marL="171450" indent="-171450">
              <a:buFont typeface="Arial" panose="020B0604020202020204" pitchFamily="34" charset="0"/>
              <a:buChar char="•"/>
            </a:pPr>
            <a:r>
              <a:rPr lang="en-US" sz="1200" dirty="0"/>
              <a:t>Nurse Aide I Application</a:t>
            </a:r>
          </a:p>
          <a:p>
            <a:pPr marL="171450" indent="-171450">
              <a:buFont typeface="Arial" panose="020B0604020202020204" pitchFamily="34" charset="0"/>
              <a:buChar char="•"/>
            </a:pPr>
            <a:r>
              <a:rPr lang="en-US" sz="1200" dirty="0"/>
              <a:t>Geriatric Aide Application (Must Be An Approved Nurse Aide I Training Program)</a:t>
            </a:r>
          </a:p>
          <a:p>
            <a:pPr marL="171450" indent="-171450">
              <a:buFont typeface="Arial" panose="020B0604020202020204" pitchFamily="34" charset="0"/>
              <a:buChar char="•"/>
            </a:pPr>
            <a:r>
              <a:rPr lang="en-US" sz="1200" dirty="0"/>
              <a:t>Home Care Aide Application (Must Be An Approved Nurse Aide I Training Program)</a:t>
            </a:r>
          </a:p>
          <a:p>
            <a:pPr marL="171450" indent="-171450">
              <a:buFont typeface="Arial" panose="020B0604020202020204" pitchFamily="34" charset="0"/>
              <a:buChar char="•"/>
            </a:pPr>
            <a:r>
              <a:rPr lang="en-US" sz="1200" dirty="0"/>
              <a:t>Clinical Site Approval Form</a:t>
            </a:r>
          </a:p>
          <a:p>
            <a:pPr marL="171450" indent="-171450">
              <a:buFont typeface="Arial" panose="020B0604020202020204" pitchFamily="34" charset="0"/>
              <a:buChar char="•"/>
            </a:pPr>
            <a:r>
              <a:rPr lang="en-US" sz="1200" dirty="0"/>
              <a:t>Course Schedule and Supplemental Teaching Methodology Form</a:t>
            </a:r>
          </a:p>
          <a:p>
            <a:pPr marL="171450" indent="-171450">
              <a:buFont typeface="Arial" panose="020B0604020202020204" pitchFamily="34" charset="0"/>
              <a:buChar char="•"/>
            </a:pPr>
            <a:r>
              <a:rPr lang="en-US" sz="1200" dirty="0"/>
              <a:t>Faculty Approval Requirements Form </a:t>
            </a:r>
          </a:p>
          <a:p>
            <a:pPr marL="171450" indent="-171450">
              <a:buFont typeface="Arial" panose="020B0604020202020204" pitchFamily="34" charset="0"/>
              <a:buChar char="•"/>
            </a:pPr>
            <a:r>
              <a:rPr lang="en-US" sz="1200" dirty="0"/>
              <a:t>Faculty Approval Request Form </a:t>
            </a:r>
          </a:p>
          <a:p>
            <a:pPr marL="171450" indent="-171450">
              <a:buFont typeface="Arial" panose="020B0604020202020204" pitchFamily="34" charset="0"/>
              <a:buChar char="•"/>
            </a:pPr>
            <a:r>
              <a:rPr lang="en-US" sz="1200" dirty="0"/>
              <a:t>Basic Equipment and Supply List </a:t>
            </a:r>
          </a:p>
          <a:p>
            <a:endParaRPr lang="en-US" sz="1200" b="1" dirty="0"/>
          </a:p>
          <a:p>
            <a:r>
              <a:rPr lang="en-US" sz="1200" b="1" dirty="0"/>
              <a:t>Existing Training Program</a:t>
            </a:r>
            <a:r>
              <a:rPr lang="en-US" sz="1200" dirty="0"/>
              <a:t>:</a:t>
            </a:r>
          </a:p>
          <a:p>
            <a:pPr marL="171450" indent="-171450">
              <a:buFont typeface="Arial" panose="020B0604020202020204" pitchFamily="34" charset="0"/>
              <a:buChar char="•"/>
            </a:pPr>
            <a:r>
              <a:rPr lang="en-US" sz="1200" dirty="0"/>
              <a:t>Reapproval Application</a:t>
            </a:r>
          </a:p>
          <a:p>
            <a:pPr marL="171450" indent="-171450">
              <a:buFont typeface="Arial" panose="020B0604020202020204" pitchFamily="34" charset="0"/>
              <a:buChar char="•"/>
            </a:pPr>
            <a:r>
              <a:rPr lang="en-US" sz="1200" dirty="0"/>
              <a:t>Nurse Aide I Refresher Application</a:t>
            </a:r>
          </a:p>
          <a:p>
            <a:pPr marL="171450" indent="-171450">
              <a:buFont typeface="Arial" panose="020B0604020202020204" pitchFamily="34" charset="0"/>
              <a:buChar char="•"/>
            </a:pPr>
            <a:r>
              <a:rPr lang="en-US" sz="1200" dirty="0"/>
              <a:t>Program Modification Application</a:t>
            </a:r>
          </a:p>
          <a:p>
            <a:pPr marL="171450" indent="-171450">
              <a:buFont typeface="Arial" panose="020B0604020202020204" pitchFamily="34" charset="0"/>
              <a:buChar char="•"/>
            </a:pPr>
            <a:r>
              <a:rPr lang="en-US" sz="1200" dirty="0"/>
              <a:t>Clinical Site Approval Form </a:t>
            </a:r>
          </a:p>
          <a:p>
            <a:pPr marL="171450" indent="-171450">
              <a:buFont typeface="Arial" panose="020B0604020202020204" pitchFamily="34" charset="0"/>
              <a:buChar char="•"/>
            </a:pPr>
            <a:r>
              <a:rPr lang="en-US" sz="1200" dirty="0"/>
              <a:t>Clinical Site Removal Form </a:t>
            </a:r>
          </a:p>
          <a:p>
            <a:pPr marL="171450" indent="-171450">
              <a:buFont typeface="Arial" panose="020B0604020202020204" pitchFamily="34" charset="0"/>
              <a:buChar char="•"/>
            </a:pPr>
            <a:r>
              <a:rPr lang="en-US" sz="1200" dirty="0"/>
              <a:t>Course Schedule and Supplemental Teaching Methodology Form</a:t>
            </a:r>
          </a:p>
          <a:p>
            <a:pPr marL="171450" indent="-171450">
              <a:buFont typeface="Arial" panose="020B0604020202020204" pitchFamily="34" charset="0"/>
              <a:buChar char="•"/>
            </a:pPr>
            <a:r>
              <a:rPr lang="en-US" sz="1200" dirty="0"/>
              <a:t>Faculty Approval Requirements Form </a:t>
            </a:r>
          </a:p>
          <a:p>
            <a:pPr marL="171450" indent="-171450">
              <a:buFont typeface="Arial" panose="020B0604020202020204" pitchFamily="34" charset="0"/>
              <a:buChar char="•"/>
            </a:pPr>
            <a:r>
              <a:rPr lang="en-US" sz="1200" dirty="0"/>
              <a:t>Faculty Approval Request Form </a:t>
            </a:r>
          </a:p>
          <a:p>
            <a:pPr marL="171450" indent="-171450">
              <a:buFont typeface="Arial" panose="020B0604020202020204" pitchFamily="34" charset="0"/>
              <a:buChar char="•"/>
            </a:pPr>
            <a:r>
              <a:rPr lang="en-US" sz="1200" dirty="0"/>
              <a:t>Faculty Removal Form </a:t>
            </a:r>
          </a:p>
          <a:p>
            <a:pPr marL="171450" indent="-171450">
              <a:buFont typeface="Arial" panose="020B0604020202020204" pitchFamily="34" charset="0"/>
              <a:buChar char="•"/>
            </a:pPr>
            <a:r>
              <a:rPr lang="en-US" sz="1200" dirty="0"/>
              <a:t>Basic Equipment and Supply List </a:t>
            </a:r>
          </a:p>
        </p:txBody>
      </p:sp>
    </p:spTree>
  </p:cSld>
  <p:clrMapOvr>
    <a:masterClrMapping/>
  </p:clrMapOvr>
  <mc:AlternateContent xmlns:mc="http://schemas.openxmlformats.org/markup-compatibility/2006" xmlns:p14="http://schemas.microsoft.com/office/powerpoint/2010/main">
    <mc:Choice Requires="p14">
      <p:transition p14:dur="10" advTm="45209"/>
    </mc:Choice>
    <mc:Fallback xmlns="">
      <p:transition advTm="45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individuals looking at a medical chart to represent faculty">
            <a:extLst>
              <a:ext uri="{FF2B5EF4-FFF2-40B4-BE49-F238E27FC236}">
                <a16:creationId xmlns:a16="http://schemas.microsoft.com/office/drawing/2014/main" id="{A2113DFA-D1B7-4492-8DAF-C18BAEA8F64E}"/>
              </a:ext>
            </a:extLst>
          </p:cNvPr>
          <p:cNvPicPr>
            <a:picLocks noChangeAspect="1"/>
          </p:cNvPicPr>
          <p:nvPr/>
        </p:nvPicPr>
        <p:blipFill rotWithShape="1">
          <a:blip r:embed="rId5"/>
          <a:srcRect l="8838" r="42474" b="9091"/>
          <a:stretch/>
        </p:blipFill>
        <p:spPr>
          <a:xfrm>
            <a:off x="4898571" y="627016"/>
            <a:ext cx="4245427" cy="5729333"/>
          </a:xfrm>
          <a:prstGeom prst="rect">
            <a:avLst/>
          </a:prstGeom>
        </p:spPr>
      </p:pic>
      <p:sp>
        <p:nvSpPr>
          <p:cNvPr id="206850" name="Rectangle 2"/>
          <p:cNvSpPr>
            <a:spLocks noGrp="1" noChangeArrowheads="1"/>
          </p:cNvSpPr>
          <p:nvPr>
            <p:ph type="title"/>
          </p:nvPr>
        </p:nvSpPr>
        <p:spPr>
          <a:xfrm>
            <a:off x="1194925" y="136525"/>
            <a:ext cx="2578608" cy="740298"/>
          </a:xfrm>
        </p:spPr>
        <p:txBody>
          <a:bodyPr anchor="b">
            <a:normAutofit/>
          </a:bodyPr>
          <a:lstStyle/>
          <a:p>
            <a:pPr algn="ctr"/>
            <a:r>
              <a:rPr lang="en-US" altLang="en-US" sz="3200" b="1" dirty="0">
                <a:latin typeface="Arial" panose="020B0604020202020204" pitchFamily="34" charset="0"/>
                <a:cs typeface="Arial" panose="020B0604020202020204" pitchFamily="34" charset="0"/>
              </a:rPr>
              <a:t>Faculty</a:t>
            </a:r>
            <a:endParaRPr lang="en-US" altLang="en-US" sz="1800" b="1" dirty="0">
              <a:latin typeface="Arial" panose="020B0604020202020204" pitchFamily="34" charset="0"/>
              <a:cs typeface="Arial" panose="020B0604020202020204" pitchFamily="34" charset="0"/>
            </a:endParaRPr>
          </a:p>
        </p:txBody>
      </p:sp>
      <p:sp>
        <p:nvSpPr>
          <p:cNvPr id="206851" name="Rectangle 3"/>
          <p:cNvSpPr>
            <a:spLocks noGrp="1" noChangeArrowheads="1"/>
          </p:cNvSpPr>
          <p:nvPr>
            <p:ph idx="1"/>
          </p:nvPr>
        </p:nvSpPr>
        <p:spPr>
          <a:xfrm>
            <a:off x="278320" y="876824"/>
            <a:ext cx="4620252" cy="5479525"/>
          </a:xfrm>
        </p:spPr>
        <p:txBody>
          <a:bodyPr anchor="t">
            <a:normAutofit/>
          </a:bodyPr>
          <a:lstStyle/>
          <a:p>
            <a:pPr>
              <a:spcBef>
                <a:spcPts val="600"/>
              </a:spcBef>
              <a:buClr>
                <a:srgbClr val="D4A567"/>
              </a:buClr>
            </a:pPr>
            <a:r>
              <a:rPr lang="en-US" altLang="en-US" sz="2400" dirty="0">
                <a:latin typeface="Arial" panose="020B0604020202020204" pitchFamily="34" charset="0"/>
                <a:cs typeface="Arial" panose="020B0604020202020204" pitchFamily="34" charset="0"/>
              </a:rPr>
              <a:t>A current list of faculty will be maintained by DHSR</a:t>
            </a:r>
          </a:p>
          <a:p>
            <a:pPr>
              <a:spcBef>
                <a:spcPts val="600"/>
              </a:spcBef>
              <a:buClr>
                <a:srgbClr val="D4A567"/>
              </a:buClr>
            </a:pPr>
            <a:r>
              <a:rPr lang="en-US" altLang="en-US" sz="2400" dirty="0">
                <a:solidFill>
                  <a:schemeClr val="accent1">
                    <a:lumMod val="75000"/>
                  </a:schemeClr>
                </a:solidFill>
                <a:latin typeface="Arial" panose="020B0604020202020204" pitchFamily="34" charset="0"/>
                <a:cs typeface="Arial" panose="020B0604020202020204" pitchFamily="34" charset="0"/>
              </a:rPr>
              <a:t>New faculty must be approved by DHSR prior to teaching. Use the appropriate form located on our website</a:t>
            </a:r>
          </a:p>
          <a:p>
            <a:pPr>
              <a:spcBef>
                <a:spcPts val="600"/>
              </a:spcBef>
              <a:buClr>
                <a:srgbClr val="D4A567"/>
              </a:buClr>
            </a:pPr>
            <a:r>
              <a:rPr lang="en-US" altLang="en-US" sz="2400" dirty="0">
                <a:latin typeface="Arial" panose="020B0604020202020204" pitchFamily="34" charset="0"/>
                <a:cs typeface="Arial" panose="020B0604020202020204" pitchFamily="34" charset="0"/>
              </a:rPr>
              <a:t>New faculty must be oriented to the approved program policies, State curriculum and total program hours</a:t>
            </a:r>
          </a:p>
          <a:p>
            <a:pPr>
              <a:spcBef>
                <a:spcPts val="600"/>
              </a:spcBef>
              <a:buClr>
                <a:srgbClr val="D4A567"/>
              </a:buClr>
            </a:pPr>
            <a:r>
              <a:rPr lang="en-US" altLang="en-US" sz="2400" dirty="0">
                <a:solidFill>
                  <a:schemeClr val="accent1">
                    <a:lumMod val="75000"/>
                  </a:schemeClr>
                </a:solidFill>
                <a:latin typeface="Arial" panose="020B0604020202020204" pitchFamily="34" charset="0"/>
                <a:cs typeface="Arial" panose="020B0604020202020204" pitchFamily="34" charset="0"/>
              </a:rPr>
              <a:t>Individuals no longer employed as NA I faculty will be removed from the DHSR database upon receipt of the appropriate form located on our website</a:t>
            </a:r>
            <a:endParaRPr lang="en-US" altLang="en-US" sz="2400" i="1" dirty="0">
              <a:solidFill>
                <a:schemeClr val="accent1">
                  <a:lumMod val="75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72BDD1-5A55-42BA-9F7C-25AA1FAD9EF5}"/>
              </a:ext>
            </a:extLst>
          </p:cNvPr>
          <p:cNvSpPr>
            <a:spLocks noGrp="1"/>
          </p:cNvSpPr>
          <p:nvPr>
            <p:ph type="sldNum" sz="quarter" idx="12"/>
          </p:nvPr>
        </p:nvSpPr>
        <p:spPr>
          <a:xfrm>
            <a:off x="6585403" y="6461124"/>
            <a:ext cx="2057400" cy="295276"/>
          </a:xfrm>
        </p:spPr>
        <p:txBody>
          <a:bodyPr/>
          <a:lstStyle/>
          <a:p>
            <a:fld id="{577E7E40-45CD-47BB-8DF2-7B0438CFCDF3}" type="slidenum">
              <a:rPr lang="en-US" altLang="en-US" smtClean="0"/>
              <a:pPr/>
              <a:t>9</a:t>
            </a:fld>
            <a:endParaRPr lang="en-US" altLang="en-US" dirty="0"/>
          </a:p>
        </p:txBody>
      </p:sp>
      <p:sp>
        <p:nvSpPr>
          <p:cNvPr id="6" name="TextBox 5">
            <a:extLst>
              <a:ext uri="{FF2B5EF4-FFF2-40B4-BE49-F238E27FC236}">
                <a16:creationId xmlns:a16="http://schemas.microsoft.com/office/drawing/2014/main" id="{A0FBD2BC-9A96-4DD6-9CDD-F6ABBD4F41AA}"/>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2025</a:t>
            </a:r>
          </a:p>
        </p:txBody>
      </p:sp>
      <p:pic>
        <p:nvPicPr>
          <p:cNvPr id="10" name="Audio 9">
            <a:hlinkClick r:id="" action="ppaction://media"/>
            <a:extLst>
              <a:ext uri="{FF2B5EF4-FFF2-40B4-BE49-F238E27FC236}">
                <a16:creationId xmlns:a16="http://schemas.microsoft.com/office/drawing/2014/main" id="{9AEAA368-1908-4DFF-8A03-C377A7675B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8590"/>
    </mc:Choice>
    <mc:Fallback xmlns="">
      <p:transition advTm="2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7FAB7146B6B6419B22119EE4E62D0A" ma:contentTypeVersion="5" ma:contentTypeDescription="Create a new document." ma:contentTypeScope="" ma:versionID="0e4d5c58c8694e00cfaadbe48f657310">
  <xsd:schema xmlns:xsd="http://www.w3.org/2001/XMLSchema" xmlns:xs="http://www.w3.org/2001/XMLSchema" xmlns:p="http://schemas.microsoft.com/office/2006/metadata/properties" xmlns:ns3="97d0ee44-71da-4952-b9a3-b6844f65b1dd" xmlns:ns4="bb2a2a52-10fc-43ec-9d46-9c9b576d8e28" targetNamespace="http://schemas.microsoft.com/office/2006/metadata/properties" ma:root="true" ma:fieldsID="19595dc0dbbe2e7d26157805595c7191" ns3:_="" ns4:_="">
    <xsd:import namespace="97d0ee44-71da-4952-b9a3-b6844f65b1dd"/>
    <xsd:import namespace="bb2a2a52-10fc-43ec-9d46-9c9b576d8e2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0ee44-71da-4952-b9a3-b6844f65b1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2a2a52-10fc-43ec-9d46-9c9b576d8e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FCA791-DD82-4D28-ABA5-4F81E26F96AC}">
  <ds:schemaRefs>
    <ds:schemaRef ds:uri="http://www.w3.org/XML/1998/namespace"/>
    <ds:schemaRef ds:uri="97d0ee44-71da-4952-b9a3-b6844f65b1dd"/>
    <ds:schemaRef ds:uri="http://schemas.openxmlformats.org/package/2006/metadata/core-properties"/>
    <ds:schemaRef ds:uri="http://purl.org/dc/terms/"/>
    <ds:schemaRef ds:uri="http://purl.org/dc/dcmitype/"/>
    <ds:schemaRef ds:uri="bb2a2a52-10fc-43ec-9d46-9c9b576d8e28"/>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844C19A8-0961-4A79-B978-028F8EC5EB4C}">
  <ds:schemaRefs>
    <ds:schemaRef ds:uri="http://schemas.microsoft.com/sharepoint/v3/contenttype/forms"/>
  </ds:schemaRefs>
</ds:datastoreItem>
</file>

<file path=customXml/itemProps3.xml><?xml version="1.0" encoding="utf-8"?>
<ds:datastoreItem xmlns:ds="http://schemas.openxmlformats.org/officeDocument/2006/customXml" ds:itemID="{09C59C17-9258-4298-A68A-336F134E2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d0ee44-71da-4952-b9a3-b6844f65b1dd"/>
    <ds:schemaRef ds:uri="bb2a2a52-10fc-43ec-9d46-9c9b576d8e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10315</TotalTime>
  <Words>8725</Words>
  <Application>Microsoft Office PowerPoint</Application>
  <PresentationFormat>On-screen Show (4:3)</PresentationFormat>
  <Paragraphs>658</Paragraphs>
  <Slides>40</Slides>
  <Notes>40</Notes>
  <HiddenSlides>0</HiddenSlides>
  <MMClips>39</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vt:lpstr>
      <vt:lpstr>Arial Black</vt:lpstr>
      <vt:lpstr>Calibri</vt:lpstr>
      <vt:lpstr>Calibri Light</vt:lpstr>
      <vt:lpstr>CG Times (WN)</vt:lpstr>
      <vt:lpstr>Papyrus</vt:lpstr>
      <vt:lpstr>Wingdings</vt:lpstr>
      <vt:lpstr>Wingdings 2</vt:lpstr>
      <vt:lpstr>Office Theme</vt:lpstr>
      <vt:lpstr>Custom Design</vt:lpstr>
      <vt:lpstr>PowerPoint Presentation</vt:lpstr>
      <vt:lpstr>Social Security Act</vt:lpstr>
      <vt:lpstr>The Nurse Aide I  PROGRAM COORDINATOR</vt:lpstr>
      <vt:lpstr>PowerPoint Presentation</vt:lpstr>
      <vt:lpstr>Web Resources</vt:lpstr>
      <vt:lpstr>Program Coordinator Toolkit</vt:lpstr>
      <vt:lpstr>Program Coordinator To Do’s</vt:lpstr>
      <vt:lpstr>Forms for NA I Programs</vt:lpstr>
      <vt:lpstr>Faculty</vt:lpstr>
      <vt:lpstr> Faculty Orientation &amp; Training </vt:lpstr>
      <vt:lpstr>PowerPoint Presentation</vt:lpstr>
      <vt:lpstr>State-Approved NAI Curriculum</vt:lpstr>
      <vt:lpstr>DHSR-Approved NA I Program Application</vt:lpstr>
      <vt:lpstr>Instructor Student Ratios</vt:lpstr>
      <vt:lpstr> Class Schedule </vt:lpstr>
      <vt:lpstr>Class Schedule</vt:lpstr>
      <vt:lpstr>Supplemental Teaching Methodologies</vt:lpstr>
      <vt:lpstr>Instructional Resources</vt:lpstr>
      <vt:lpstr>Equipment, Materials &amp; Supplies</vt:lpstr>
      <vt:lpstr>Classroom</vt:lpstr>
      <vt:lpstr>Laboratory</vt:lpstr>
      <vt:lpstr>Clinical Sites</vt:lpstr>
      <vt:lpstr>While in Clinical</vt:lpstr>
      <vt:lpstr>Skills Performance</vt:lpstr>
      <vt:lpstr>Test Security</vt:lpstr>
      <vt:lpstr>Student Identification Policy </vt:lpstr>
      <vt:lpstr>Student Records Components</vt:lpstr>
      <vt:lpstr>PowerPoint Presentation</vt:lpstr>
      <vt:lpstr>PowerPoint Presentation</vt:lpstr>
      <vt:lpstr>Theory Grade Components</vt:lpstr>
      <vt:lpstr>Passing Grade - Theory</vt:lpstr>
      <vt:lpstr>Passing Grade – Theory Example</vt:lpstr>
      <vt:lpstr>PowerPoint Presentation</vt:lpstr>
      <vt:lpstr>Passing Grade - Practical</vt:lpstr>
      <vt:lpstr>PowerPoint Presentation</vt:lpstr>
      <vt:lpstr>Monitoring Student Records</vt:lpstr>
      <vt:lpstr>Student Records: Maintenance</vt:lpstr>
      <vt:lpstr>Reapproval Process</vt:lpstr>
      <vt:lpstr>Program Coordinator  and  Testing Vendor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Culler, Stacey L</dc:creator>
  <cp:lastModifiedBy>Johnson, Jammie S</cp:lastModifiedBy>
  <cp:revision>171</cp:revision>
  <cp:lastPrinted>2021-12-01T19:42:13Z</cp:lastPrinted>
  <dcterms:created xsi:type="dcterms:W3CDTF">2021-11-30T00:06:16Z</dcterms:created>
  <dcterms:modified xsi:type="dcterms:W3CDTF">2025-10-16T18:19:42Z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0x010100797FAB7146B6B6419B22119EE4E62D0A</vt:lpwstr>
  </property>
</Properties>
</file>